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1"/>
  </p:notesMasterIdLst>
  <p:sldIdLst>
    <p:sldId id="256" r:id="rId2"/>
    <p:sldId id="258" r:id="rId3"/>
    <p:sldId id="301" r:id="rId4"/>
    <p:sldId id="283" r:id="rId5"/>
    <p:sldId id="273" r:id="rId6"/>
    <p:sldId id="282" r:id="rId7"/>
    <p:sldId id="290" r:id="rId8"/>
    <p:sldId id="274" r:id="rId9"/>
    <p:sldId id="275" r:id="rId10"/>
    <p:sldId id="276" r:id="rId11"/>
    <p:sldId id="279" r:id="rId12"/>
    <p:sldId id="292" r:id="rId13"/>
    <p:sldId id="293" r:id="rId14"/>
    <p:sldId id="285" r:id="rId15"/>
    <p:sldId id="261" r:id="rId16"/>
    <p:sldId id="265" r:id="rId17"/>
    <p:sldId id="264" r:id="rId18"/>
    <p:sldId id="266" r:id="rId19"/>
    <p:sldId id="262" r:id="rId20"/>
    <p:sldId id="263" r:id="rId21"/>
    <p:sldId id="294" r:id="rId22"/>
    <p:sldId id="295" r:id="rId23"/>
    <p:sldId id="270" r:id="rId24"/>
    <p:sldId id="277" r:id="rId25"/>
    <p:sldId id="278" r:id="rId26"/>
    <p:sldId id="280" r:id="rId27"/>
    <p:sldId id="286" r:id="rId28"/>
    <p:sldId id="296" r:id="rId29"/>
    <p:sldId id="281" r:id="rId30"/>
    <p:sldId id="267" r:id="rId31"/>
    <p:sldId id="291" r:id="rId32"/>
    <p:sldId id="289" r:id="rId33"/>
    <p:sldId id="288" r:id="rId34"/>
    <p:sldId id="268" r:id="rId35"/>
    <p:sldId id="302" r:id="rId36"/>
    <p:sldId id="298" r:id="rId37"/>
    <p:sldId id="299" r:id="rId38"/>
    <p:sldId id="269" r:id="rId39"/>
    <p:sldId id="300" r:id="rId4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CC"/>
    <a:srgbClr val="003399"/>
    <a:srgbClr val="009799"/>
    <a:srgbClr val="CC0000"/>
    <a:srgbClr val="FFFF00"/>
    <a:srgbClr val="6666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220" autoAdjust="0"/>
    <p:restoredTop sz="90929"/>
  </p:normalViewPr>
  <p:slideViewPr>
    <p:cSldViewPr>
      <p:cViewPr varScale="1">
        <p:scale>
          <a:sx n="71" d="100"/>
          <a:sy n="71" d="100"/>
        </p:scale>
        <p:origin x="-90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kevin.XENOLAND\My Documents\fnalppt\newwhite\fermi-white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6858000" cy="1524000"/>
          </a:xfrm>
        </p:spPr>
        <p:txBody>
          <a:bodyPr/>
          <a:lstStyle/>
          <a:p>
            <a:pPr algn="ctr" eaLnBrk="1" hangingPunct="1"/>
            <a:r>
              <a:rPr lang="en-US" sz="4400" dirty="0"/>
              <a:t>PIP-II Design Overview and R&amp;D Strategy</a:t>
            </a:r>
            <a:endParaRPr lang="en-US" sz="440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038600"/>
            <a:ext cx="7772400" cy="16002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800" dirty="0" smtClean="0"/>
              <a:t>Valeri Lebedev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Fermilab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PIP-II Collaboration Meeting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June 3-4, 2014</a:t>
            </a:r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5867400" cy="990600"/>
          </a:xfrm>
        </p:spPr>
        <p:txBody>
          <a:bodyPr/>
          <a:lstStyle/>
          <a:p>
            <a:r>
              <a:rPr lang="en-US" b="1" dirty="0"/>
              <a:t>PIP-II Cryogenics (continue)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97726"/>
              </p:ext>
            </p:extLst>
          </p:nvPr>
        </p:nvGraphicFramePr>
        <p:xfrm>
          <a:off x="1676400" y="1447800"/>
          <a:ext cx="7010399" cy="4114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400"/>
                <a:gridCol w="762000"/>
                <a:gridCol w="838200"/>
                <a:gridCol w="838200"/>
                <a:gridCol w="914400"/>
                <a:gridCol w="1219200"/>
                <a:gridCol w="1523999"/>
              </a:tblGrid>
              <a:tr h="69295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128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Stati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2000" b="0" spc="-2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r>
                        <a:rPr lang="en-US" sz="2000" b="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</a:t>
                      </a:r>
                      <a:r>
                        <a:rPr lang="en-US" sz="2000" b="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CM</a:t>
                      </a:r>
                      <a:r>
                        <a:rPr lang="en-US" sz="2000" b="0" spc="-2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[W]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Dynamic</a:t>
                      </a:r>
                      <a:r>
                        <a:rPr lang="en-US" sz="2000" b="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r>
                        <a:rPr lang="en-US" sz="2000" b="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per</a:t>
                      </a:r>
                      <a:r>
                        <a:rPr lang="en-US" sz="2000" b="0" spc="-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CM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[W]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885">
                <a:tc>
                  <a:txBody>
                    <a:bodyPr/>
                    <a:lstStyle/>
                    <a:p>
                      <a:pPr marL="19113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Type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0655" indent="-133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# of CM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541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2000" b="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2000" b="0" spc="-2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2000" b="0" spc="-2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1145" marR="2724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2000" b="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K CW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2000" b="0" spc="-20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Pulsed, 5%DF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2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HWR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250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64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10*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88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SSR1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195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64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11*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97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SSR2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145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64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8.8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43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2.2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88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2000" b="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145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64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8.1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marR="254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7.3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97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HB</a:t>
                      </a:r>
                      <a:r>
                        <a:rPr lang="en-US" sz="2000" b="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73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64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6.2</a:t>
                      </a:r>
                      <a:endParaRPr lang="en-US" sz="2000" b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marR="254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147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7.4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97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Calibri"/>
                          <a:ea typeface="Calibri"/>
                          <a:cs typeface="Calibri"/>
                        </a:rPr>
                        <a:t>2860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Calibri"/>
                          <a:ea typeface="Calibri"/>
                          <a:cs typeface="Calibri"/>
                        </a:rPr>
                        <a:t>895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173</a:t>
                      </a:r>
                      <a:endParaRPr lang="en-US" sz="2000" b="1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06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1646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 smtClean="0">
                          <a:solidFill>
                            <a:srgbClr val="00979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114</a:t>
                      </a:r>
                      <a:endParaRPr lang="en-US" sz="2000" b="1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97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Cryo-plant</a:t>
                      </a:r>
                      <a:endParaRPr lang="en-US" sz="2000" b="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5720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1250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490 (margin of 1.7 times)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606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97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* CW operation</a:t>
            </a:r>
            <a:endParaRPr lang="en-US" sz="1800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8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6" y="152400"/>
            <a:ext cx="7467600" cy="609600"/>
          </a:xfrm>
        </p:spPr>
        <p:txBody>
          <a:bodyPr/>
          <a:lstStyle/>
          <a:p>
            <a:r>
              <a:rPr lang="en-US" b="1" dirty="0" smtClean="0"/>
              <a:t>Limitations on Operation </a:t>
            </a:r>
            <a:r>
              <a:rPr lang="en-US" b="1" dirty="0"/>
              <a:t>in Pulsed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22" y="685800"/>
            <a:ext cx="7010400" cy="2286000"/>
          </a:xfrm>
        </p:spPr>
        <p:txBody>
          <a:bodyPr/>
          <a:lstStyle/>
          <a:p>
            <a:r>
              <a:rPr lang="en-US" dirty="0"/>
              <a:t>The Lorentz force detuning represent a problem which needs to be diligently addressed</a:t>
            </a:r>
          </a:p>
          <a:p>
            <a:pPr lvl="1"/>
            <a:r>
              <a:rPr lang="en-US" dirty="0"/>
              <a:t>Cavity </a:t>
            </a:r>
            <a:r>
              <a:rPr lang="en-US" dirty="0" smtClean="0"/>
              <a:t>design with suppressed sensitivity to microphonics and LFD</a:t>
            </a:r>
            <a:endParaRPr lang="en-US" dirty="0"/>
          </a:p>
          <a:p>
            <a:pPr lvl="1"/>
            <a:r>
              <a:rPr lang="en-US" dirty="0"/>
              <a:t>Fast tuner (</a:t>
            </a:r>
            <a:r>
              <a:rPr lang="en-US" dirty="0" smtClean="0"/>
              <a:t>piezo-based) &amp; Low </a:t>
            </a:r>
            <a:r>
              <a:rPr lang="en-US" dirty="0"/>
              <a:t>level RF</a:t>
            </a:r>
          </a:p>
          <a:p>
            <a:pPr lvl="1"/>
            <a:r>
              <a:rPr lang="en-US" dirty="0" smtClean="0"/>
              <a:t>Over coupling and additional RF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65945"/>
              </p:ext>
            </p:extLst>
          </p:nvPr>
        </p:nvGraphicFramePr>
        <p:xfrm>
          <a:off x="381000" y="2895600"/>
          <a:ext cx="8458199" cy="278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524000"/>
                <a:gridCol w="838200"/>
                <a:gridCol w="1447800"/>
                <a:gridCol w="1066800"/>
                <a:gridCol w="1523999"/>
              </a:tblGrid>
              <a:tr h="74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="0" i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(MV/m)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LFD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(Hz/(MV/m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Symbol" panose="05050102010706020507" pitchFamily="18" charset="2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0" baseline="-2500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LFD</a:t>
                      </a:r>
                      <a:endParaRPr lang="en-US" sz="1800" b="0" baseline="-25000" dirty="0" smtClean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  <a:endParaRPr lang="en-US" sz="1800" b="0" dirty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95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loaded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695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opt. for CW</a:t>
                      </a:r>
                      <a:endParaRPr lang="en-US" sz="1800" b="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Symbol" panose="05050102010706020507" pitchFamily="18" charset="2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0" baseline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=f/2Q</a:t>
                      </a:r>
                      <a:r>
                        <a:rPr lang="en-US" sz="1800" b="0" baseline="-2500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Microphonics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ampl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baseline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  <a:endParaRPr lang="en-US" sz="1800" b="0" dirty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HWR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8.2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3.4∙10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SSR1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1.5*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5.8∙10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27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SSR2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11.2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 data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7.2∙10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LB 650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16.5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♦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&lt;272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1.4∙10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HB 650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17.5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♦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&lt;306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1.4∙10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715000"/>
            <a:ext cx="1676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* Measured</a:t>
            </a:r>
          </a:p>
          <a:p>
            <a:pPr algn="l"/>
            <a:r>
              <a:rPr lang="en-US" sz="1800" baseline="30000" dirty="0">
                <a:latin typeface="Times New Roman"/>
                <a:ea typeface="Calibri"/>
              </a:rPr>
              <a:t>♦ </a:t>
            </a:r>
            <a:r>
              <a:rPr lang="en-US" sz="1800" baseline="30000" dirty="0" smtClean="0">
                <a:latin typeface="Times New Roman"/>
                <a:ea typeface="Calibri"/>
              </a:rPr>
              <a:t> </a:t>
            </a:r>
            <a:r>
              <a:rPr lang="en-US" sz="1800" dirty="0"/>
              <a:t>E</a:t>
            </a:r>
            <a:r>
              <a:rPr lang="en-US" sz="1800" dirty="0" smtClean="0"/>
              <a:t>stimated</a:t>
            </a:r>
            <a:endParaRPr lang="en-US" sz="1800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00800" cy="1143000"/>
          </a:xfrm>
        </p:spPr>
        <p:txBody>
          <a:bodyPr/>
          <a:lstStyle/>
          <a:p>
            <a:pPr algn="ctr"/>
            <a:r>
              <a:rPr lang="en-US" b="1" dirty="0"/>
              <a:t>Limitations on Operation in Pulsed </a:t>
            </a:r>
            <a:r>
              <a:rPr lang="en-US" b="1" dirty="0" smtClean="0"/>
              <a:t>Regime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53000"/>
          </a:xfrm>
        </p:spPr>
        <p:txBody>
          <a:bodyPr/>
          <a:lstStyle/>
          <a:p>
            <a:r>
              <a:rPr lang="en-US" sz="2200" dirty="0" smtClean="0"/>
              <a:t>All cavities with the exception of HWRs will have fixed coupling</a:t>
            </a:r>
          </a:p>
          <a:p>
            <a:r>
              <a:rPr lang="en-US" sz="2200" dirty="0" smtClean="0"/>
              <a:t>Operation in pulsed regime with coupling adjusted for CW requires ideally working fast tuner which suppresses the LFD</a:t>
            </a:r>
          </a:p>
          <a:p>
            <a:pPr lvl="1"/>
            <a:r>
              <a:rPr lang="en-US" dirty="0" smtClean="0"/>
              <a:t>Adaptive digital feedback with </a:t>
            </a:r>
            <a:r>
              <a:rPr lang="en-US" dirty="0" err="1" smtClean="0"/>
              <a:t>feedforward</a:t>
            </a:r>
            <a:r>
              <a:rPr lang="en-US" dirty="0" smtClean="0"/>
              <a:t> controlling the fast tuner operation is the must</a:t>
            </a:r>
          </a:p>
          <a:p>
            <a:r>
              <a:rPr lang="en-US" sz="2200" dirty="0" smtClean="0"/>
              <a:t>Presently w</a:t>
            </a:r>
            <a:r>
              <a:rPr lang="en-US" sz="2000" dirty="0" smtClean="0"/>
              <a:t>e </a:t>
            </a:r>
            <a:r>
              <a:rPr lang="en-US" sz="2000" dirty="0"/>
              <a:t>assume </a:t>
            </a:r>
            <a:endParaRPr lang="en-US" sz="2200" dirty="0" smtClean="0"/>
          </a:p>
          <a:p>
            <a:pPr lvl="1"/>
            <a:r>
              <a:rPr lang="en-US" dirty="0" smtClean="0"/>
              <a:t>that external stub tuners are used for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loaded</a:t>
            </a:r>
            <a:r>
              <a:rPr lang="en-US" dirty="0" smtClean="0"/>
              <a:t> decrease (if required)</a:t>
            </a:r>
          </a:p>
          <a:p>
            <a:pPr lvl="2"/>
            <a:r>
              <a:rPr lang="en-US" sz="1800" dirty="0" smtClean="0"/>
              <a:t>Couplers are capable to operate at required (increased) power levels</a:t>
            </a:r>
          </a:p>
          <a:p>
            <a:pPr lvl="1"/>
            <a:r>
              <a:rPr lang="en-US" dirty="0" smtClean="0"/>
              <a:t>Increased priority for the R&amp;D directed at LFD compensation with fast tuner</a:t>
            </a:r>
          </a:p>
          <a:p>
            <a:pPr lvl="1"/>
            <a:r>
              <a:rPr lang="en-US" dirty="0" smtClean="0"/>
              <a:t>Excessive RF power for LFD and microphonics compensation</a:t>
            </a:r>
          </a:p>
          <a:p>
            <a:r>
              <a:rPr lang="en-US" sz="2200" dirty="0" smtClean="0"/>
              <a:t>Final adjustments of cavity coupling values and RF power requirements will be done later </a:t>
            </a:r>
          </a:p>
          <a:p>
            <a:pPr lvl="1"/>
            <a:r>
              <a:rPr lang="en-US" sz="1700" dirty="0" smtClean="0"/>
              <a:t>More details of LFD compensation are </a:t>
            </a:r>
            <a:r>
              <a:rPr lang="en-US" sz="1700" dirty="0"/>
              <a:t>in the B. Chase </a:t>
            </a:r>
            <a:r>
              <a:rPr lang="en-US" sz="1700" dirty="0" smtClean="0"/>
              <a:t>presentation @XMAC14</a:t>
            </a:r>
            <a:endParaRPr lang="en-US" sz="17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9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00800" cy="685800"/>
          </a:xfrm>
        </p:spPr>
        <p:txBody>
          <a:bodyPr/>
          <a:lstStyle/>
          <a:p>
            <a:r>
              <a:rPr lang="en-US" b="1" dirty="0" smtClean="0"/>
              <a:t>Requirements to Booster Operation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239000" cy="1600200"/>
          </a:xfrm>
        </p:spPr>
        <p:txBody>
          <a:bodyPr/>
          <a:lstStyle/>
          <a:p>
            <a:r>
              <a:rPr lang="en-US" sz="2000" dirty="0" smtClean="0"/>
              <a:t>~1.5 times bunch intensity increase</a:t>
            </a:r>
          </a:p>
          <a:p>
            <a:pPr lvl="1"/>
            <a:r>
              <a:rPr lang="en-US" sz="1800" dirty="0" smtClean="0"/>
              <a:t>Two times larger energy to mitigate the space charge at injection (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Q</a:t>
            </a:r>
            <a:r>
              <a:rPr lang="en-US" sz="1800" baseline="-25000" dirty="0" smtClean="0"/>
              <a:t>SC</a:t>
            </a:r>
            <a:r>
              <a:rPr lang="en-US" sz="1800" dirty="0" smtClean="0"/>
              <a:t> smaller by 30%)</a:t>
            </a:r>
          </a:p>
          <a:p>
            <a:r>
              <a:rPr lang="en-US" sz="2000" dirty="0" smtClean="0"/>
              <a:t>Smaller longitudinal emittance for loss reduction at MI slip-stacking (~30% for Gaussian beam; beam loss: 5%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2%)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5598"/>
              </p:ext>
            </p:extLst>
          </p:nvPr>
        </p:nvGraphicFramePr>
        <p:xfrm>
          <a:off x="1295400" y="2514600"/>
          <a:ext cx="7377112" cy="34986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60319"/>
                <a:gridCol w="1163521"/>
                <a:gridCol w="1026636"/>
                <a:gridCol w="1026636"/>
              </a:tblGrid>
              <a:tr h="270744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Performance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PIP-II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6109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Inpu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(H‐)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Ener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(Kinetic)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marR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Outpu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400" b="1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r>
                        <a:rPr lang="en-US" sz="1400" b="1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(K</a:t>
                      </a:r>
                      <a:r>
                        <a:rPr lang="en-US" sz="1400" b="1" spc="-1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etic)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6604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GeV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Proton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 Puls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(injected)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5×1</a:t>
                      </a: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222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7×1</a:t>
                      </a: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Proton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(extr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cted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) (10% loss @ acc.)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4.5×1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6.4×1</a:t>
                      </a:r>
                      <a:r>
                        <a:rPr lang="en-US" sz="1400" b="1" spc="-1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300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400" b="1" baseline="30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="1" spc="-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Repeti</a:t>
                      </a:r>
                      <a:r>
                        <a:rPr lang="en-US" sz="1400" b="1" spc="-1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ion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RF</a:t>
                      </a:r>
                      <a:r>
                        <a:rPr lang="en-US" sz="1400" b="1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400" b="1" spc="-1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ency</a:t>
                      </a:r>
                      <a:r>
                        <a:rPr lang="en-US" sz="1400" b="1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(injection)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37.9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44.7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RF</a:t>
                      </a:r>
                      <a:r>
                        <a:rPr lang="en-US" sz="1400" b="1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ency</a:t>
                      </a:r>
                      <a:r>
                        <a:rPr lang="en-US" sz="1400" b="1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(extrac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ion)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52.8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Injection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sec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Injection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rns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315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753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Emittan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(95%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="1" spc="-5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2.45</a:t>
                      </a:r>
                      <a:r>
                        <a:rPr lang="en-US" sz="1400" b="1" spc="-5" baseline="-250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s)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rmalize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spc="-5" baseline="-25000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mm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SC</a:t>
                      </a: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tun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 shift</a:t>
                      </a: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0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njection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Gaussian,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n95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=10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-0.47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solidFill>
                            <a:srgbClr val="009900"/>
                          </a:solidFill>
                          <a:effectLst/>
                        </a:rPr>
                        <a:t>‐</a:t>
                      </a:r>
                      <a:r>
                        <a:rPr lang="en-US" sz="1400" b="1" dirty="0">
                          <a:solidFill>
                            <a:srgbClr val="009900"/>
                          </a:solidFill>
                          <a:effectLst/>
                        </a:rPr>
                        <a:t>0.34</a:t>
                      </a:r>
                      <a:endParaRPr lang="en-US" sz="1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342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Delive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Longitudina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Emittance</a:t>
                      </a:r>
                      <a:r>
                        <a:rPr lang="en-US" sz="1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spc="-5">
                          <a:solidFill>
                            <a:schemeClr val="tx1"/>
                          </a:solidFill>
                          <a:effectLst/>
                        </a:rPr>
                        <a:t>(97%)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0.08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</a:rPr>
                        <a:t>V‐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9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685800"/>
          </a:xfrm>
        </p:spPr>
        <p:txBody>
          <a:bodyPr/>
          <a:lstStyle/>
          <a:p>
            <a:r>
              <a:rPr lang="en-US" b="1" dirty="0" smtClean="0"/>
              <a:t>Booster Injection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7315200" cy="48768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foil strip-injection</a:t>
            </a:r>
          </a:p>
          <a:p>
            <a:pPr lvl="1"/>
            <a:r>
              <a:rPr lang="en-US" dirty="0" smtClean="0"/>
              <a:t>2 mA, 315 turns</a:t>
            </a:r>
          </a:p>
          <a:p>
            <a:r>
              <a:rPr lang="en-US" dirty="0" smtClean="0"/>
              <a:t>Large number of turns allows both transverse </a:t>
            </a:r>
            <a:r>
              <a:rPr lang="en-US" dirty="0"/>
              <a:t>a</a:t>
            </a:r>
            <a:r>
              <a:rPr lang="en-US" dirty="0" smtClean="0"/>
              <a:t>nd longitudinal painting</a:t>
            </a:r>
          </a:p>
          <a:p>
            <a:r>
              <a:rPr lang="en-US" dirty="0" smtClean="0"/>
              <a:t>Radiation generated due to injection loss about an order of magnitude larger than for present Booster</a:t>
            </a:r>
          </a:p>
          <a:p>
            <a:pPr lvl="1"/>
            <a:r>
              <a:rPr lang="en-US" dirty="0" smtClean="0"/>
              <a:t>2 times larger energy </a:t>
            </a:r>
          </a:p>
          <a:p>
            <a:pPr marL="914400" lvl="2" indent="0">
              <a:buNone/>
            </a:pPr>
            <a:r>
              <a:rPr lang="en-US" dirty="0" smtClean="0">
                <a:sym typeface="Symbol"/>
              </a:rPr>
              <a:t>  </a:t>
            </a:r>
            <a:r>
              <a:rPr lang="en-US" dirty="0" smtClean="0"/>
              <a:t>4 times larger radiation per particle</a:t>
            </a:r>
          </a:p>
          <a:p>
            <a:pPr lvl="1"/>
            <a:r>
              <a:rPr lang="en-US" dirty="0" smtClean="0"/>
              <a:t>1.7 times larger beam current</a:t>
            </a:r>
          </a:p>
          <a:p>
            <a:pPr lvl="1"/>
            <a:r>
              <a:rPr lang="en-US" dirty="0" smtClean="0"/>
              <a:t>30 times larger number of injection turns</a:t>
            </a:r>
          </a:p>
          <a:p>
            <a:r>
              <a:rPr lang="en-US" dirty="0" smtClean="0"/>
              <a:t>Injection is similar to the SNS</a:t>
            </a:r>
          </a:p>
          <a:p>
            <a:pPr lvl="1"/>
            <a:r>
              <a:rPr lang="en-US" dirty="0" smtClean="0"/>
              <a:t>Detailed analysis was carried out for the Project X RCS (1000 turns, 2 GeV) – No major concerns found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6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400800" cy="609600"/>
          </a:xfrm>
        </p:spPr>
        <p:txBody>
          <a:bodyPr/>
          <a:lstStyle/>
          <a:p>
            <a:r>
              <a:rPr lang="en-US" b="1" dirty="0" smtClean="0"/>
              <a:t>Booster Intensity Limitations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543800" cy="5181600"/>
          </a:xfrm>
        </p:spPr>
        <p:txBody>
          <a:bodyPr/>
          <a:lstStyle/>
          <a:p>
            <a:r>
              <a:rPr lang="en-US" dirty="0" smtClean="0"/>
              <a:t>Incoherent tune shift at injection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Q</a:t>
            </a:r>
            <a:r>
              <a:rPr lang="en-US" baseline="-25000" dirty="0" smtClean="0"/>
              <a:t>SC</a:t>
            </a:r>
            <a:r>
              <a:rPr lang="en-US" dirty="0" smtClean="0"/>
              <a:t>~0.3-0.4)</a:t>
            </a:r>
          </a:p>
          <a:p>
            <a:pPr lvl="1"/>
            <a:r>
              <a:rPr lang="en-US" dirty="0" smtClean="0"/>
              <a:t>Beam loss</a:t>
            </a:r>
          </a:p>
          <a:p>
            <a:r>
              <a:rPr lang="en-US" dirty="0" smtClean="0"/>
              <a:t>Transition crossing</a:t>
            </a:r>
          </a:p>
          <a:p>
            <a:pPr lvl="1"/>
            <a:r>
              <a:rPr lang="en-US" dirty="0" smtClean="0"/>
              <a:t>Longitudinal quadrupole oscillations excited after transition</a:t>
            </a:r>
          </a:p>
          <a:p>
            <a:pPr lvl="1"/>
            <a:r>
              <a:rPr lang="en-US" dirty="0" smtClean="0"/>
              <a:t>Beam loss</a:t>
            </a:r>
          </a:p>
          <a:p>
            <a:r>
              <a:rPr lang="en-US" dirty="0" smtClean="0"/>
              <a:t>Instabilities</a:t>
            </a:r>
          </a:p>
          <a:p>
            <a:pPr lvl="1"/>
            <a:r>
              <a:rPr lang="en-US" dirty="0" smtClean="0"/>
              <a:t>Impedance of laminated magnets</a:t>
            </a:r>
          </a:p>
          <a:p>
            <a:pPr lvl="1"/>
            <a:r>
              <a:rPr lang="en-US" dirty="0" smtClean="0"/>
              <a:t>Impedance of HOMs in RF cavities</a:t>
            </a:r>
          </a:p>
          <a:p>
            <a:pPr lvl="1"/>
            <a:r>
              <a:rPr lang="en-US" dirty="0" smtClean="0"/>
              <a:t>Cures </a:t>
            </a:r>
          </a:p>
          <a:p>
            <a:pPr lvl="2"/>
            <a:r>
              <a:rPr lang="en-US" dirty="0" smtClean="0"/>
              <a:t>Present</a:t>
            </a:r>
          </a:p>
          <a:p>
            <a:pPr lvl="3"/>
            <a:r>
              <a:rPr lang="en-US" dirty="0" smtClean="0"/>
              <a:t>Longitudinal – narrow band dampers</a:t>
            </a:r>
          </a:p>
          <a:p>
            <a:pPr lvl="3"/>
            <a:r>
              <a:rPr lang="en-US" dirty="0" smtClean="0"/>
              <a:t>Transverse – Operation at large chromaticities</a:t>
            </a:r>
          </a:p>
          <a:p>
            <a:pPr lvl="2"/>
            <a:r>
              <a:rPr lang="en-US" dirty="0" smtClean="0"/>
              <a:t>Future </a:t>
            </a:r>
          </a:p>
          <a:p>
            <a:pPr lvl="3"/>
            <a:r>
              <a:rPr lang="en-US" dirty="0" smtClean="0"/>
              <a:t>active damping for both </a:t>
            </a:r>
            <a:r>
              <a:rPr lang="en-US" dirty="0" smtClean="0">
                <a:sym typeface="Symbol"/>
              </a:rPr>
              <a:t> and ||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76" y="3581400"/>
            <a:ext cx="311776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50" y="228600"/>
            <a:ext cx="6400800" cy="838200"/>
          </a:xfrm>
        </p:spPr>
        <p:txBody>
          <a:bodyPr/>
          <a:lstStyle/>
          <a:p>
            <a:r>
              <a:rPr lang="en-US" b="1" dirty="0" smtClean="0"/>
              <a:t>Incoherent tune shifts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324600" cy="914400"/>
          </a:xfrm>
        </p:spPr>
        <p:txBody>
          <a:bodyPr/>
          <a:lstStyle/>
          <a:p>
            <a:r>
              <a:rPr lang="en-US" dirty="0" smtClean="0"/>
              <a:t>Energy increase addresses the space charge related problems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41737"/>
              </p:ext>
            </p:extLst>
          </p:nvPr>
        </p:nvGraphicFramePr>
        <p:xfrm>
          <a:off x="2668588" y="1982788"/>
          <a:ext cx="47291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4" imgW="2984400" imgH="558720" progId="Equation.DSMT4">
                  <p:embed/>
                </p:oleObj>
              </mc:Choice>
              <mc:Fallback>
                <p:oleObj name="Equation" r:id="rId4" imgW="2984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8588" y="1982788"/>
                        <a:ext cx="472916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75392" y="3001178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pitchFamily="2" charset="2"/>
              <a:buChar char="§"/>
              <a:defRPr sz="2000">
                <a:solidFill>
                  <a:srgbClr val="1111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q"/>
              <a:defRPr sz="2000">
                <a:solidFill>
                  <a:srgbClr val="1111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000" kern="0" dirty="0" smtClean="0"/>
              <a:t>Beam emittance, </a:t>
            </a:r>
            <a:r>
              <a:rPr lang="en-US" sz="2000" i="1" kern="0" dirty="0" smtClean="0">
                <a:latin typeface="Symbol" panose="05050102010706020507" pitchFamily="18" charset="2"/>
              </a:rPr>
              <a:t>e</a:t>
            </a:r>
            <a:r>
              <a:rPr lang="en-US" sz="2000" i="1" kern="0" baseline="-25000" dirty="0" smtClean="0"/>
              <a:t>n</a:t>
            </a:r>
            <a:r>
              <a:rPr lang="en-US" sz="2000" kern="0" baseline="-25000" dirty="0" smtClean="0"/>
              <a:t>95%</a:t>
            </a:r>
            <a:r>
              <a:rPr lang="en-US" sz="2000" kern="0" dirty="0" smtClean="0"/>
              <a:t>≈15 mm mrad is determined by MI acceptance</a:t>
            </a:r>
          </a:p>
          <a:p>
            <a:pPr>
              <a:buFontTx/>
            </a:pPr>
            <a:endParaRPr lang="en-US" kern="0" dirty="0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87439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3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3810000" cy="914400"/>
          </a:xfrm>
        </p:spPr>
        <p:txBody>
          <a:bodyPr/>
          <a:lstStyle/>
          <a:p>
            <a:r>
              <a:rPr lang="en-US" b="1" dirty="0" smtClean="0"/>
              <a:t>Transition Crossing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4495800" cy="4876800"/>
          </a:xfrm>
        </p:spPr>
        <p:txBody>
          <a:bodyPr/>
          <a:lstStyle/>
          <a:p>
            <a:r>
              <a:rPr lang="en-US" dirty="0" smtClean="0"/>
              <a:t>TC excites longitudinal quadrupole oscillations</a:t>
            </a:r>
          </a:p>
          <a:p>
            <a:pPr lvl="1"/>
            <a:r>
              <a:rPr lang="en-US" dirty="0" smtClean="0"/>
              <a:t>SC makes major contribution</a:t>
            </a:r>
          </a:p>
          <a:p>
            <a:r>
              <a:rPr lang="en-US" dirty="0" smtClean="0"/>
              <a:t>Cures</a:t>
            </a:r>
          </a:p>
          <a:p>
            <a:pPr lvl="1"/>
            <a:r>
              <a:rPr lang="en-US" dirty="0" smtClean="0"/>
              <a:t>Quadrupole damper (present)</a:t>
            </a:r>
          </a:p>
          <a:p>
            <a:pPr lvl="1"/>
            <a:r>
              <a:rPr lang="en-US" dirty="0" smtClean="0"/>
              <a:t>RF voltage jump </a:t>
            </a:r>
          </a:p>
          <a:p>
            <a:pPr lvl="2"/>
            <a:r>
              <a:rPr lang="en-US" dirty="0" smtClean="0"/>
              <a:t>Simulations show that it is more effective than Q-jump</a:t>
            </a:r>
          </a:p>
          <a:p>
            <a:pPr lvl="3"/>
            <a:r>
              <a:rPr lang="en-US" dirty="0" smtClean="0"/>
              <a:t>Requires additional RF voltage (800</a:t>
            </a:r>
            <a:r>
              <a:rPr lang="en-US" dirty="0" smtClean="0">
                <a:sym typeface="Symbol"/>
              </a:rPr>
              <a:t>8</a:t>
            </a:r>
            <a:r>
              <a:rPr lang="en-US" dirty="0" smtClean="0"/>
              <a:t>50 kV)</a:t>
            </a:r>
          </a:p>
          <a:p>
            <a:pPr lvl="3"/>
            <a:r>
              <a:rPr lang="en-US" dirty="0" smtClean="0"/>
              <a:t>Good time resolution for voltage manipulations</a:t>
            </a:r>
          </a:p>
          <a:p>
            <a:pPr lvl="2"/>
            <a:r>
              <a:rPr lang="en-US" dirty="0" smtClean="0"/>
              <a:t>Present operations use similar approach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21730"/>
              </p:ext>
            </p:extLst>
          </p:nvPr>
        </p:nvGraphicFramePr>
        <p:xfrm>
          <a:off x="5334000" y="747178"/>
          <a:ext cx="3810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Mathcad" r:id="rId3" imgW="3116580" imgH="1706880" progId="Mathcad">
                  <p:embed/>
                </p:oleObj>
              </mc:Choice>
              <mc:Fallback>
                <p:oleObj name="Mathcad" r:id="rId3" imgW="3116580" imgH="1706880" progId="Mathcad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7178"/>
                        <a:ext cx="3810000" cy="234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57811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Linear model predictions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6964" y="3015734"/>
            <a:ext cx="28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Measurements (2005)</a:t>
            </a:r>
            <a:endParaRPr lang="en-US" sz="18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49605"/>
              </p:ext>
            </p:extLst>
          </p:nvPr>
        </p:nvGraphicFramePr>
        <p:xfrm>
          <a:off x="5334000" y="3385066"/>
          <a:ext cx="3695700" cy="275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Mathcad" r:id="rId5" imgW="2880360" imgH="2773680" progId="Mathcad">
                  <p:embed/>
                </p:oleObj>
              </mc:Choice>
              <mc:Fallback>
                <p:oleObj name="Mathcad" r:id="rId5" imgW="2880360" imgH="2773680" progId="Mathcad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85066"/>
                        <a:ext cx="3695700" cy="275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8263"/>
            <a:ext cx="7467600" cy="762000"/>
          </a:xfrm>
        </p:spPr>
        <p:txBody>
          <a:bodyPr/>
          <a:lstStyle/>
          <a:p>
            <a:r>
              <a:rPr lang="en-US" b="1" dirty="0" smtClean="0"/>
              <a:t>Transition Crossing with RF Voltage jump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25" y="5029200"/>
            <a:ext cx="83058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Two pulses. Length and time of the second pulse depends on intensity;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or 5∙10</a:t>
            </a:r>
            <a:r>
              <a:rPr lang="en-US" sz="2000" baseline="30000" dirty="0" smtClean="0"/>
              <a:t>12</a:t>
            </a:r>
            <a:endParaRPr lang="en-US" sz="20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6370"/>
              </p:ext>
            </p:extLst>
          </p:nvPr>
        </p:nvGraphicFramePr>
        <p:xfrm>
          <a:off x="1524000" y="609600"/>
          <a:ext cx="7543800" cy="439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Mathcad" r:id="rId3" imgW="7498080" imgH="4366260" progId="Mathcad">
                  <p:embed/>
                </p:oleObj>
              </mc:Choice>
              <mc:Fallback>
                <p:oleObj name="Mathcad" r:id="rId3" imgW="7498080" imgH="4366260" progId="Mathca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9600"/>
                        <a:ext cx="7543800" cy="4394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5410200"/>
            <a:ext cx="7315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First pulse -  duration of ~300 </a:t>
            </a:r>
            <a:r>
              <a:rPr lang="en-US" sz="1600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err="1" smtClean="0">
                <a:solidFill>
                  <a:srgbClr val="003399"/>
                </a:solidFill>
              </a:rPr>
              <a:t>s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  <a:r>
              <a:rPr lang="en-US" sz="1600" dirty="0">
                <a:solidFill>
                  <a:srgbClr val="003399"/>
                </a:solidFill>
              </a:rPr>
              <a:t>just before transition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Second pulse – duration of ~80 </a:t>
            </a:r>
            <a:r>
              <a:rPr lang="en-US" sz="1600" dirty="0" err="1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err="1" smtClean="0">
                <a:solidFill>
                  <a:srgbClr val="003399"/>
                </a:solidFill>
              </a:rPr>
              <a:t>s</a:t>
            </a:r>
            <a:r>
              <a:rPr lang="en-US" sz="1600" dirty="0">
                <a:solidFill>
                  <a:srgbClr val="003399"/>
                </a:solidFill>
              </a:rPr>
              <a:t>, 530 </a:t>
            </a:r>
            <a:r>
              <a:rPr lang="en-US" sz="1600" dirty="0" err="1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err="1" smtClean="0">
                <a:solidFill>
                  <a:srgbClr val="003399"/>
                </a:solidFill>
              </a:rPr>
              <a:t>s</a:t>
            </a:r>
            <a:r>
              <a:rPr lang="en-US" sz="1600" dirty="0" smtClean="0">
                <a:solidFill>
                  <a:srgbClr val="003399"/>
                </a:solidFill>
              </a:rPr>
              <a:t> </a:t>
            </a:r>
            <a:r>
              <a:rPr lang="en-US" sz="1600" dirty="0">
                <a:solidFill>
                  <a:srgbClr val="003399"/>
                </a:solidFill>
              </a:rPr>
              <a:t>after </a:t>
            </a:r>
            <a:r>
              <a:rPr lang="en-US" sz="1600" dirty="0" smtClean="0">
                <a:solidFill>
                  <a:srgbClr val="003399"/>
                </a:solidFill>
              </a:rPr>
              <a:t>transition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3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53733"/>
            <a:ext cx="4876800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3886200" cy="838200"/>
          </a:xfrm>
        </p:spPr>
        <p:txBody>
          <a:bodyPr/>
          <a:lstStyle/>
          <a:p>
            <a:r>
              <a:rPr lang="en-US" b="1" dirty="0" smtClean="0"/>
              <a:t>Booster Impedances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9267"/>
            <a:ext cx="4495800" cy="4953000"/>
          </a:xfrm>
        </p:spPr>
        <p:txBody>
          <a:bodyPr/>
          <a:lstStyle/>
          <a:p>
            <a:r>
              <a:rPr lang="en-US" dirty="0" smtClean="0"/>
              <a:t>Laminated chamber greatly </a:t>
            </a:r>
            <a:br>
              <a:rPr lang="en-US" dirty="0" smtClean="0"/>
            </a:br>
            <a:r>
              <a:rPr lang="en-US" dirty="0" smtClean="0"/>
              <a:t>increased impedances at high frequency</a:t>
            </a:r>
          </a:p>
          <a:p>
            <a:pPr lvl="1"/>
            <a:r>
              <a:rPr lang="en-US" dirty="0" smtClean="0"/>
              <a:t>Magnetic permeability reduces the skin depth</a:t>
            </a:r>
          </a:p>
          <a:p>
            <a:pPr lvl="1"/>
            <a:r>
              <a:rPr lang="en-US" dirty="0" smtClean="0"/>
              <a:t>Laminations amplify </a:t>
            </a:r>
            <a:br>
              <a:rPr lang="en-US" dirty="0" smtClean="0"/>
            </a:br>
            <a:r>
              <a:rPr lang="en-US" dirty="0" smtClean="0"/>
              <a:t>impedance by more than an order of magnitude ~(a/d)</a:t>
            </a:r>
          </a:p>
          <a:p>
            <a:pPr lvl="1"/>
            <a:r>
              <a:rPr lang="en-US" dirty="0" smtClean="0"/>
              <a:t>Transverse wake at </a:t>
            </a:r>
            <a:br>
              <a:rPr lang="en-US" dirty="0" smtClean="0"/>
            </a:br>
            <a:r>
              <a:rPr lang="en-US" dirty="0" smtClean="0"/>
              <a:t>~10 MHz is responsible </a:t>
            </a:r>
            <a:br>
              <a:rPr lang="en-US" dirty="0" smtClean="0"/>
            </a:br>
            <a:r>
              <a:rPr lang="en-US" dirty="0" smtClean="0"/>
              <a:t>for the instability</a:t>
            </a:r>
          </a:p>
          <a:p>
            <a:pPr lvl="2"/>
            <a:r>
              <a:rPr lang="en-US" dirty="0" smtClean="0"/>
              <a:t>Horizontal plane is more unstable than vertical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4" y="304800"/>
            <a:ext cx="223724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564690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Careless limit =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/(</a:t>
            </a:r>
            <a:r>
              <a:rPr 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5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105400" cy="1143000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6858000" cy="4038600"/>
          </a:xfrm>
        </p:spPr>
        <p:txBody>
          <a:bodyPr/>
          <a:lstStyle/>
          <a:p>
            <a:r>
              <a:rPr lang="en-US" dirty="0" smtClean="0"/>
              <a:t>PIP-II objectives</a:t>
            </a:r>
          </a:p>
          <a:p>
            <a:r>
              <a:rPr lang="en-US" dirty="0" smtClean="0"/>
              <a:t>Review of linac technology and beam dynamics </a:t>
            </a:r>
          </a:p>
          <a:p>
            <a:r>
              <a:rPr lang="en-US" dirty="0"/>
              <a:t>Pulsed operation of SC </a:t>
            </a:r>
            <a:r>
              <a:rPr lang="en-US" dirty="0" smtClean="0"/>
              <a:t>linac and cryogenic requirements</a:t>
            </a:r>
            <a:endParaRPr lang="en-US" dirty="0"/>
          </a:p>
          <a:p>
            <a:r>
              <a:rPr lang="en-US" dirty="0" smtClean="0"/>
              <a:t>Booster </a:t>
            </a:r>
            <a:r>
              <a:rPr lang="en-US" dirty="0"/>
              <a:t>i</a:t>
            </a:r>
            <a:r>
              <a:rPr lang="en-US" dirty="0" smtClean="0"/>
              <a:t>ntensity limitations</a:t>
            </a:r>
          </a:p>
          <a:p>
            <a:r>
              <a:rPr lang="en-US" dirty="0" smtClean="0"/>
              <a:t>Recycler and MI intensity </a:t>
            </a:r>
            <a:r>
              <a:rPr lang="en-US" dirty="0"/>
              <a:t>l</a:t>
            </a:r>
            <a:r>
              <a:rPr lang="en-US" dirty="0" smtClean="0"/>
              <a:t>imitations 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</a:t>
            </a:fld>
            <a:endParaRPr lang="en-US" dirty="0" smtClean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00800" cy="685800"/>
          </a:xfrm>
        </p:spPr>
        <p:txBody>
          <a:bodyPr/>
          <a:lstStyle/>
          <a:p>
            <a:r>
              <a:rPr lang="en-US" b="1" dirty="0" smtClean="0"/>
              <a:t>Study of Transverse Instabilities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7421254" cy="2133600"/>
          </a:xfrm>
        </p:spPr>
        <p:txBody>
          <a:bodyPr/>
          <a:lstStyle/>
          <a:p>
            <a:r>
              <a:rPr lang="en-US" sz="2200" dirty="0" smtClean="0"/>
              <a:t>Good understanding the instability mechanism will help to damp it </a:t>
            </a:r>
            <a:r>
              <a:rPr lang="en-US" sz="2000" dirty="0" smtClean="0"/>
              <a:t>(space charge greatly complicates theory)</a:t>
            </a:r>
          </a:p>
          <a:p>
            <a:r>
              <a:rPr lang="en-US" sz="2200" dirty="0" smtClean="0"/>
              <a:t>Experimental, theoretical and computational studies of the beam stability are carried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4" y="3175867"/>
            <a:ext cx="4800600" cy="2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9436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Simulations by A. Macridin, measurements T. </a:t>
            </a:r>
            <a:r>
              <a:rPr lang="en-US" sz="1600" dirty="0" err="1" smtClean="0"/>
              <a:t>Zolkin</a:t>
            </a:r>
            <a:r>
              <a:rPr lang="en-US" sz="1600" dirty="0"/>
              <a:t>; at the injection energy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276692"/>
            <a:ext cx="4220855" cy="26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533400"/>
          </a:xfrm>
        </p:spPr>
        <p:txBody>
          <a:bodyPr/>
          <a:lstStyle/>
          <a:p>
            <a:r>
              <a:rPr lang="en-US" b="1" dirty="0" smtClean="0"/>
              <a:t>Developments at PIP-I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620000" cy="5562600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800" dirty="0" smtClean="0"/>
              <a:t>PIP-I effort (related to Booster improvements) is greatly helpful for PIP-II</a:t>
            </a:r>
          </a:p>
          <a:p>
            <a:pPr lvl="1"/>
            <a:r>
              <a:rPr lang="en-US" dirty="0" smtClean="0"/>
              <a:t>Addressing hardware limitations: RF, etc. </a:t>
            </a:r>
          </a:p>
          <a:p>
            <a:pPr lvl="2"/>
            <a:r>
              <a:rPr lang="en-US" sz="1800" dirty="0" smtClean="0"/>
              <a:t>major effort and money</a:t>
            </a:r>
          </a:p>
          <a:p>
            <a:pPr lvl="1"/>
            <a:r>
              <a:rPr lang="en-US" dirty="0"/>
              <a:t>Realignment, aperture scans and “golden” orbit </a:t>
            </a:r>
            <a:r>
              <a:rPr lang="en-US" dirty="0" smtClean="0"/>
              <a:t>– done</a:t>
            </a:r>
          </a:p>
          <a:p>
            <a:pPr lvl="1"/>
            <a:r>
              <a:rPr lang="en-US" dirty="0" smtClean="0"/>
              <a:t>Linear optics correction – done </a:t>
            </a:r>
          </a:p>
          <a:p>
            <a:pPr lvl="2"/>
            <a:r>
              <a:rPr lang="en-US" sz="1800" dirty="0"/>
              <a:t>Quite reproducible machine</a:t>
            </a:r>
          </a:p>
          <a:p>
            <a:pPr lvl="2"/>
            <a:r>
              <a:rPr lang="en-US" sz="1800" dirty="0" smtClean="0"/>
              <a:t>additional work is required to make it easy for operations</a:t>
            </a:r>
            <a:endParaRPr lang="en-US" sz="1800" dirty="0"/>
          </a:p>
          <a:p>
            <a:pPr lvl="1"/>
            <a:r>
              <a:rPr lang="en-US" dirty="0"/>
              <a:t>Non-linear optics </a:t>
            </a:r>
            <a:r>
              <a:rPr lang="en-US" dirty="0" smtClean="0"/>
              <a:t>– the required effort is not quite clear</a:t>
            </a:r>
            <a:endParaRPr lang="en-US" dirty="0"/>
          </a:p>
          <a:p>
            <a:pPr lvl="1"/>
            <a:r>
              <a:rPr lang="en-US" dirty="0" smtClean="0"/>
              <a:t>New </a:t>
            </a:r>
            <a:r>
              <a:rPr lang="en-US" dirty="0"/>
              <a:t>cogging (magnetic</a:t>
            </a:r>
            <a:r>
              <a:rPr lang="en-US" dirty="0" smtClean="0"/>
              <a:t>) is u</a:t>
            </a:r>
            <a:r>
              <a:rPr lang="en-US" sz="1800" dirty="0" smtClean="0"/>
              <a:t>nder development</a:t>
            </a:r>
          </a:p>
          <a:p>
            <a:pPr lvl="2"/>
            <a:r>
              <a:rPr lang="en-US" sz="1800" dirty="0"/>
              <a:t>C</a:t>
            </a:r>
            <a:r>
              <a:rPr lang="en-US" sz="1800" dirty="0" smtClean="0"/>
              <a:t>reates better conditions for</a:t>
            </a:r>
            <a:endParaRPr lang="en-US" sz="1800" dirty="0"/>
          </a:p>
          <a:p>
            <a:pPr lvl="3"/>
            <a:r>
              <a:rPr lang="en-US" sz="1700" dirty="0" smtClean="0"/>
              <a:t>More effective collimation</a:t>
            </a:r>
          </a:p>
          <a:p>
            <a:pPr lvl="3"/>
            <a:r>
              <a:rPr lang="en-US" sz="1700" dirty="0" smtClean="0"/>
              <a:t>Optics control</a:t>
            </a:r>
          </a:p>
          <a:p>
            <a:pPr lvl="1"/>
            <a:r>
              <a:rPr lang="en-US" dirty="0" smtClean="0"/>
              <a:t>Transverse dampers</a:t>
            </a:r>
          </a:p>
          <a:p>
            <a:pPr lvl="2"/>
            <a:r>
              <a:rPr lang="en-US" sz="1800" dirty="0" smtClean="0"/>
              <a:t>Reduced chromaticity -&gt; reduced loss</a:t>
            </a:r>
          </a:p>
          <a:p>
            <a:pPr lvl="1"/>
            <a:r>
              <a:rPr lang="en-US" dirty="0" smtClean="0"/>
              <a:t>Longitudinal dampers </a:t>
            </a:r>
          </a:p>
          <a:p>
            <a:pPr lvl="2"/>
            <a:r>
              <a:rPr lang="en-US" sz="1800" dirty="0" smtClean="0"/>
              <a:t>new digital damper is coming soon</a:t>
            </a:r>
            <a:endParaRPr lang="en-US" sz="1800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00800" cy="762000"/>
          </a:xfrm>
        </p:spPr>
        <p:txBody>
          <a:bodyPr/>
          <a:lstStyle/>
          <a:p>
            <a:r>
              <a:rPr lang="en-US" b="1" dirty="0" smtClean="0"/>
              <a:t>Recycler – Main Injector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7467600" cy="2286000"/>
          </a:xfrm>
        </p:spPr>
        <p:txBody>
          <a:bodyPr/>
          <a:lstStyle/>
          <a:p>
            <a:r>
              <a:rPr lang="en-US" dirty="0" smtClean="0"/>
              <a:t>Operation of Recycler and MI will look similar to the present operation but with ~1.5 times larger beam current </a:t>
            </a:r>
          </a:p>
          <a:p>
            <a:pPr lvl="1"/>
            <a:r>
              <a:rPr lang="en-US" dirty="0" smtClean="0"/>
              <a:t>Slip-stacking in Recycler looks as a substantial problem </a:t>
            </a:r>
          </a:p>
          <a:p>
            <a:pPr lvl="2"/>
            <a:r>
              <a:rPr lang="en-US" sz="1900" dirty="0"/>
              <a:t>Reduced loss (5%→3%) requires smaller </a:t>
            </a:r>
            <a:r>
              <a:rPr lang="en-US" sz="1900" dirty="0">
                <a:latin typeface="Symbol" panose="05050102010706020507" pitchFamily="18" charset="2"/>
              </a:rPr>
              <a:t>e</a:t>
            </a:r>
            <a:r>
              <a:rPr lang="en-US" sz="1900" baseline="-25000" dirty="0" smtClean="0"/>
              <a:t>|| </a:t>
            </a:r>
            <a:r>
              <a:rPr lang="en-US" sz="1900" dirty="0" smtClean="0"/>
              <a:t>(~30-40%)</a:t>
            </a:r>
            <a:endParaRPr lang="en-US" sz="1900" dirty="0"/>
          </a:p>
          <a:p>
            <a:pPr lvl="2"/>
            <a:r>
              <a:rPr lang="en-US" sz="1900" dirty="0" smtClean="0"/>
              <a:t>It additionally affect beam stability (both </a:t>
            </a:r>
            <a:r>
              <a:rPr lang="en-US" sz="1900" dirty="0" smtClean="0">
                <a:sym typeface="Symbol"/>
              </a:rPr>
              <a:t> &amp; ||)</a:t>
            </a:r>
            <a:endParaRPr lang="en-US" sz="1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82846"/>
              </p:ext>
            </p:extLst>
          </p:nvPr>
        </p:nvGraphicFramePr>
        <p:xfrm>
          <a:off x="304800" y="3106077"/>
          <a:ext cx="5334000" cy="3277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18366"/>
                <a:gridCol w="1230181"/>
                <a:gridCol w="1085453"/>
              </a:tblGrid>
              <a:tr h="276968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Performance </a:t>
                      </a:r>
                      <a:r>
                        <a:rPr lang="en-US" sz="16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Parameter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Calibri"/>
                          <a:ea typeface="Calibri"/>
                          <a:cs typeface="Calibri"/>
                        </a:rPr>
                        <a:t>Requirement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Injection</a:t>
                      </a:r>
                      <a:r>
                        <a:rPr lang="en-US" sz="1600" spc="-3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Beam</a:t>
                      </a:r>
                      <a:r>
                        <a:rPr lang="en-US" sz="1600" spc="-2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Ener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16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(kinetic)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8.0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GeV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Extracted</a:t>
                      </a:r>
                      <a:r>
                        <a:rPr lang="en-US" sz="16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600" spc="-4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Energ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1600" spc="-4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(kinet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c)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60‐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GeV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Proton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60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</a:t>
                      </a:r>
                      <a:r>
                        <a:rPr lang="en-US" sz="160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Puls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 spc="-25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(extr</a:t>
                      </a: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cted)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7.5×1</a:t>
                      </a:r>
                      <a:r>
                        <a:rPr lang="en-US" sz="1600" spc="-1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1600" baseline="30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16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Cyc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Time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0.8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‐1.2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Beam</a:t>
                      </a:r>
                      <a:r>
                        <a:rPr lang="en-US" sz="1600" spc="-6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Power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0.9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‐1.2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MW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Beam loss at injection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&lt;3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Beam loss at t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ransitio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6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&lt;0.2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Beam</a:t>
                      </a:r>
                      <a:r>
                        <a:rPr lang="en-US" sz="1600" spc="-1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emittan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ce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95%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60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rmalize</a:t>
                      </a:r>
                      <a:r>
                        <a:rPr lang="en-US" sz="1600" spc="-10">
                          <a:effectLst/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ymbol"/>
                          <a:ea typeface="Symbol"/>
                          <a:cs typeface="Symbol"/>
                        </a:rPr>
                        <a:t>p</a:t>
                      </a:r>
                      <a:r>
                        <a:rPr lang="en-US" sz="1600" spc="-50" dirty="0">
                          <a:effectLst/>
                          <a:latin typeface="Symbol"/>
                          <a:ea typeface="Symbol"/>
                          <a:cs typeface="Symbol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mm</a:t>
                      </a:r>
                      <a:r>
                        <a:rPr lang="en-US" sz="160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‐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mrad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Longitudinal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emittance (98%)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0.08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eV 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Bunching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 factor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3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Laslett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 tun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e shift</a:t>
                      </a: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 (Injection)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430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Calibri"/>
                          <a:ea typeface="Calibri"/>
                          <a:cs typeface="Calibri"/>
                        </a:rPr>
                        <a:t>‐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0.06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81600" y="3124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pitchFamily="2" charset="2"/>
              <a:buChar char="§"/>
              <a:defRPr sz="2000">
                <a:solidFill>
                  <a:srgbClr val="1111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q"/>
              <a:defRPr sz="2000">
                <a:solidFill>
                  <a:srgbClr val="1111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Electron cloud is expected to be suppressed by scrubbing </a:t>
            </a:r>
          </a:p>
          <a:p>
            <a:pPr lvl="1"/>
            <a:r>
              <a:rPr lang="en-US" kern="0" dirty="0" smtClean="0"/>
              <a:t>Optimal ways of transition crossing are under study</a:t>
            </a:r>
            <a:endParaRPr lang="en-US" kern="0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5486400" cy="1143000"/>
          </a:xfrm>
        </p:spPr>
        <p:txBody>
          <a:bodyPr/>
          <a:lstStyle/>
          <a:p>
            <a:pPr algn="ctr"/>
            <a:r>
              <a:rPr lang="en-US" b="1" dirty="0" smtClean="0"/>
              <a:t>“Second” </a:t>
            </a:r>
            <a:r>
              <a:rPr lang="en-US" b="1" dirty="0"/>
              <a:t>PIP-II experiment: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Symbol" panose="05050102010706020507" pitchFamily="18" charset="2"/>
              </a:rPr>
              <a:t>m</a:t>
            </a:r>
            <a:r>
              <a:rPr lang="en-US" b="1" dirty="0" smtClean="0"/>
              <a:t>-to-e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53000"/>
          </a:xfrm>
        </p:spPr>
        <p:txBody>
          <a:bodyPr/>
          <a:lstStyle/>
          <a:p>
            <a:r>
              <a:rPr lang="en-US" dirty="0"/>
              <a:t>Present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-to-e </a:t>
            </a:r>
            <a:br>
              <a:rPr lang="en-US" dirty="0"/>
            </a:br>
            <a:r>
              <a:rPr lang="en-US" dirty="0"/>
              <a:t>experiment: </a:t>
            </a:r>
          </a:p>
          <a:p>
            <a:pPr lvl="1"/>
            <a:r>
              <a:rPr lang="en-US" dirty="0"/>
              <a:t>7 kW</a:t>
            </a:r>
          </a:p>
          <a:p>
            <a:pPr lvl="1"/>
            <a:r>
              <a:rPr lang="en-US" dirty="0"/>
              <a:t>duty factor – 30%</a:t>
            </a:r>
          </a:p>
          <a:p>
            <a:pPr lvl="2"/>
            <a:r>
              <a:rPr lang="en-US" dirty="0"/>
              <a:t>Limited by: </a:t>
            </a:r>
          </a:p>
          <a:p>
            <a:pPr lvl="3"/>
            <a:r>
              <a:rPr lang="en-US" dirty="0"/>
              <a:t>rebunching </a:t>
            </a:r>
            <a:br>
              <a:rPr lang="en-US" dirty="0"/>
            </a:br>
            <a:r>
              <a:rPr lang="en-US" dirty="0"/>
              <a:t>in Recycler</a:t>
            </a:r>
          </a:p>
          <a:p>
            <a:pPr lvl="3"/>
            <a:r>
              <a:rPr lang="en-US" dirty="0"/>
              <a:t>NOVA operation</a:t>
            </a:r>
          </a:p>
          <a:p>
            <a:pPr lvl="3"/>
            <a:r>
              <a:rPr lang="en-US" dirty="0"/>
              <a:t>Booster flux </a:t>
            </a:r>
          </a:p>
          <a:p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-to-e upgrade:</a:t>
            </a:r>
          </a:p>
          <a:p>
            <a:pPr lvl="1"/>
            <a:r>
              <a:rPr lang="en-US" dirty="0"/>
              <a:t>~100 kW</a:t>
            </a:r>
          </a:p>
          <a:p>
            <a:pPr lvl="1"/>
            <a:r>
              <a:rPr lang="en-US" dirty="0"/>
              <a:t>duty factor </a:t>
            </a:r>
            <a:r>
              <a:rPr lang="en-US" dirty="0" smtClean="0"/>
              <a:t>=  (15 – 30)% - depends on success of high Q</a:t>
            </a:r>
            <a:r>
              <a:rPr lang="en-US" baseline="-25000" dirty="0" smtClean="0"/>
              <a:t>0</a:t>
            </a:r>
            <a:r>
              <a:rPr lang="en-US" dirty="0" smtClean="0"/>
              <a:t> program</a:t>
            </a:r>
            <a:endParaRPr lang="en-US" dirty="0"/>
          </a:p>
          <a:p>
            <a:pPr lvl="1"/>
            <a:r>
              <a:rPr lang="en-US" dirty="0"/>
              <a:t>Flexible time structure </a:t>
            </a:r>
          </a:p>
          <a:p>
            <a:pPr lvl="2"/>
            <a:r>
              <a:rPr lang="en-US" dirty="0"/>
              <a:t>~100 ns, ~1.5 MHz (depends on the target)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651861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1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356" y="228600"/>
            <a:ext cx="6934200" cy="762000"/>
          </a:xfrm>
        </p:spPr>
        <p:txBody>
          <a:bodyPr/>
          <a:lstStyle/>
          <a:p>
            <a:pPr algn="ctr"/>
            <a:r>
              <a:rPr lang="en-US" b="1" dirty="0"/>
              <a:t>Cryogenic Requirements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Symbol" panose="05050102010706020507" pitchFamily="18" charset="2"/>
              </a:rPr>
              <a:t>m</a:t>
            </a:r>
            <a:r>
              <a:rPr lang="en-US" b="1" dirty="0" smtClean="0"/>
              <a:t>-to-e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1752600"/>
          </a:xfrm>
        </p:spPr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presented in the Project X RDR is quite conservative</a:t>
            </a:r>
          </a:p>
          <a:p>
            <a:r>
              <a:rPr lang="en-US" dirty="0" smtClean="0"/>
              <a:t>Success of high Q</a:t>
            </a:r>
            <a:r>
              <a:rPr lang="en-US" baseline="-25000" dirty="0" smtClean="0"/>
              <a:t>0</a:t>
            </a:r>
            <a:r>
              <a:rPr lang="en-US" dirty="0" smtClean="0"/>
              <a:t> program should allow us to achieve (15-30)% duty factor with the proposed cryo-plant (built for pulsed operation)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5358" y="2667000"/>
            <a:ext cx="441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Cryogenic loads at 2 K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66238"/>
              </p:ext>
            </p:extLst>
          </p:nvPr>
        </p:nvGraphicFramePr>
        <p:xfrm>
          <a:off x="1307542" y="3134248"/>
          <a:ext cx="7522027" cy="22307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2937"/>
                <a:gridCol w="749661"/>
                <a:gridCol w="1143000"/>
                <a:gridCol w="914400"/>
                <a:gridCol w="1706156"/>
                <a:gridCol w="2005873"/>
              </a:tblGrid>
              <a:tr h="555171">
                <a:tc>
                  <a:txBody>
                    <a:bodyPr/>
                    <a:lstStyle/>
                    <a:p>
                      <a:pPr marL="19113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Type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160655" indent="-133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# of CM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Stati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600" b="0" spc="-2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per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CM</a:t>
                      </a:r>
                      <a:r>
                        <a:rPr lang="en-US" sz="1600" b="0" spc="-2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[W]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600" b="0" baseline="-25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@ 2K, 10</a:t>
                      </a:r>
                      <a:r>
                        <a:rPr lang="en-US" sz="1600" b="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Dynamic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CM,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5%DF </a:t>
                      </a: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[W]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Dynamic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load</a:t>
                      </a:r>
                      <a:r>
                        <a:rPr lang="en-US" sz="1600" b="0" spc="-2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CM,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with 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2Q</a:t>
                      </a:r>
                      <a:r>
                        <a:rPr lang="en-US" sz="1600" b="0" baseline="-25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21%DF </a:t>
                      </a: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[W]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46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HWR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10*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10*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9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SSR1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9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11*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1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SSR2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8.8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0830" marR="2933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2.1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4.6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69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1600" b="0" spc="-2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8.1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1.5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marR="254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7.2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15.3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1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HB</a:t>
                      </a:r>
                      <a:r>
                        <a:rPr lang="en-US" sz="1600" b="0" spc="-35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650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0505" marR="2311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>
                          <a:effectLst/>
                          <a:latin typeface="Calibri"/>
                          <a:ea typeface="Calibri"/>
                          <a:cs typeface="Calibri"/>
                        </a:rPr>
                        <a:t>6.2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2.0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marR="2546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7.4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914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15.6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1">
                <a:tc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effectLst/>
                          <a:latin typeface="Calibri"/>
                          <a:ea typeface="Calibri"/>
                          <a:cs typeface="Calibri"/>
                        </a:rPr>
                        <a:t>173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06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112.7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204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8556" y="5530334"/>
            <a:ext cx="762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Cryo-capacity 490 W</a:t>
            </a:r>
          </a:p>
          <a:p>
            <a:pPr algn="l"/>
            <a:r>
              <a:rPr lang="en-US" sz="1800" dirty="0" smtClean="0"/>
              <a:t>Cryo-margin =1.3:  (490/1.3) W ≈ 377 </a:t>
            </a:r>
            <a:r>
              <a:rPr lang="en-US" sz="1800" dirty="0"/>
              <a:t>W </a:t>
            </a:r>
            <a:r>
              <a:rPr lang="en-US" sz="1800" dirty="0" smtClean="0"/>
              <a:t>= (</a:t>
            </a:r>
            <a:r>
              <a:rPr lang="en-US" sz="1800" dirty="0"/>
              <a:t>173 +204) W 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6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705600" cy="990600"/>
          </a:xfrm>
        </p:spPr>
        <p:txBody>
          <a:bodyPr/>
          <a:lstStyle/>
          <a:p>
            <a:pPr algn="ctr"/>
            <a:r>
              <a:rPr lang="en-US" b="1" dirty="0" smtClean="0"/>
              <a:t>Present Standing on Major Directions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for PIP-II SC Linac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143000"/>
            <a:ext cx="8991600" cy="5029200"/>
          </a:xfrm>
        </p:spPr>
        <p:txBody>
          <a:bodyPr/>
          <a:lstStyle/>
          <a:p>
            <a:pPr lvl="0"/>
            <a:r>
              <a:rPr lang="en-US" dirty="0"/>
              <a:t>All RF is CW compatible from the very beginning. Coupling is </a:t>
            </a:r>
            <a:r>
              <a:rPr lang="en-US" dirty="0" smtClean="0"/>
              <a:t>fixed. Coupling adjustments are performed with stub tuner. </a:t>
            </a:r>
          </a:p>
          <a:p>
            <a:pPr lvl="1"/>
            <a:r>
              <a:rPr lang="en-US" dirty="0" smtClean="0"/>
              <a:t>Simple and reliable coupler</a:t>
            </a:r>
            <a:endParaRPr lang="en-US" dirty="0"/>
          </a:p>
          <a:p>
            <a:pPr lvl="0"/>
            <a:r>
              <a:rPr lang="en-US" dirty="0"/>
              <a:t>First </a:t>
            </a:r>
            <a:r>
              <a:rPr lang="en-US" dirty="0" smtClean="0"/>
              <a:t>three </a:t>
            </a:r>
            <a:r>
              <a:rPr lang="en-US" dirty="0"/>
              <a:t>cryomodules (HW and SSR1) are ran in CW. </a:t>
            </a:r>
            <a:endParaRPr lang="en-US" dirty="0" smtClean="0"/>
          </a:p>
          <a:p>
            <a:r>
              <a:rPr lang="en-US" dirty="0" smtClean="0"/>
              <a:t>Other cryomodules are run in the pulsed </a:t>
            </a:r>
            <a:r>
              <a:rPr lang="en-US" dirty="0"/>
              <a:t>r</a:t>
            </a:r>
            <a:r>
              <a:rPr lang="en-US" dirty="0" smtClean="0"/>
              <a:t>egime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longitudinal dynamics after 2 cryomodules  is forgiving enough to allow machine operation </a:t>
            </a:r>
            <a:r>
              <a:rPr lang="en-US" dirty="0" smtClean="0"/>
              <a:t>without significant penalties when </a:t>
            </a:r>
            <a:r>
              <a:rPr lang="en-US" dirty="0"/>
              <a:t>a small percentage of cavities is broken or cannot be used for other reason. </a:t>
            </a:r>
          </a:p>
          <a:p>
            <a:pPr lvl="0"/>
            <a:r>
              <a:rPr lang="en-US" dirty="0" smtClean="0"/>
              <a:t>We have to pay </a:t>
            </a:r>
            <a:r>
              <a:rPr lang="en-US" dirty="0"/>
              <a:t>serious attention to the design of fast tuners (for all cryomodules) to warranty their long term </a:t>
            </a:r>
            <a:r>
              <a:rPr lang="en-US" dirty="0" smtClean="0"/>
              <a:t>reliability</a:t>
            </a:r>
            <a:endParaRPr lang="en-US" dirty="0"/>
          </a:p>
          <a:p>
            <a:pPr lvl="1"/>
            <a:r>
              <a:rPr lang="en-US" dirty="0" smtClean="0"/>
              <a:t>Otherwise operation in the pulsed regime is impossible without large margin in the RF power</a:t>
            </a:r>
          </a:p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4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1143000"/>
          </a:xfrm>
        </p:spPr>
        <p:txBody>
          <a:bodyPr/>
          <a:lstStyle/>
          <a:p>
            <a:pPr algn="ctr"/>
            <a:r>
              <a:rPr lang="en-US" b="1" dirty="0"/>
              <a:t>Present Standing on Major Directions</a:t>
            </a:r>
            <a:br>
              <a:rPr lang="en-US" b="1" dirty="0"/>
            </a:br>
            <a:r>
              <a:rPr lang="en-US" b="1" dirty="0"/>
              <a:t>for PIP-II SC </a:t>
            </a:r>
            <a:r>
              <a:rPr lang="en-US" b="1" dirty="0" smtClean="0"/>
              <a:t>Linac (continue)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pPr lvl="0"/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same peak RF power a suppression of Lorentz </a:t>
            </a:r>
            <a:r>
              <a:rPr lang="en-US" dirty="0"/>
              <a:t>Force Detuning (LFD) is more </a:t>
            </a:r>
            <a:r>
              <a:rPr lang="en-US" dirty="0" smtClean="0"/>
              <a:t>difficult </a:t>
            </a:r>
            <a:r>
              <a:rPr lang="en-US" dirty="0"/>
              <a:t>in the pulsed </a:t>
            </a:r>
            <a:r>
              <a:rPr lang="en-US" dirty="0" smtClean="0"/>
              <a:t>regime than in CW </a:t>
            </a:r>
            <a:endParaRPr lang="en-US" dirty="0"/>
          </a:p>
          <a:p>
            <a:pPr lvl="1"/>
            <a:r>
              <a:rPr lang="en-US" dirty="0"/>
              <a:t>Mechanical design of  SSR2, LB650 and HB650 cavities has to be done to minimize LFD. 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attention </a:t>
            </a:r>
            <a:r>
              <a:rPr lang="en-US" dirty="0" smtClean="0"/>
              <a:t>has to be paid to </a:t>
            </a:r>
            <a:r>
              <a:rPr lang="en-US" dirty="0"/>
              <a:t>the  work on optimization of </a:t>
            </a:r>
            <a:r>
              <a:rPr lang="en-US" dirty="0" smtClean="0"/>
              <a:t>hardware and software for piezo-tuner based feedbacks aimed on </a:t>
            </a:r>
            <a:r>
              <a:rPr lang="en-US" dirty="0"/>
              <a:t>microphonics and LFD suppression 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hoice </a:t>
            </a:r>
            <a:r>
              <a:rPr lang="en-US" dirty="0"/>
              <a:t>of RF parameters (power and coupling) implies reliable operation of fast tuners required to suppress </a:t>
            </a:r>
            <a:r>
              <a:rPr lang="en-US" dirty="0" smtClean="0"/>
              <a:t>LFD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Low level RF has to be built so that it would support both pulsed and CW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181600" cy="990600"/>
          </a:xfrm>
        </p:spPr>
        <p:txBody>
          <a:bodyPr/>
          <a:lstStyle/>
          <a:p>
            <a:r>
              <a:rPr lang="en-US" b="1" dirty="0" smtClean="0"/>
              <a:t>Status and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029200"/>
          </a:xfrm>
        </p:spPr>
        <p:txBody>
          <a:bodyPr/>
          <a:lstStyle/>
          <a:p>
            <a:r>
              <a:rPr lang="en-US" dirty="0" smtClean="0"/>
              <a:t>Linac beam dynamics calculations are finished </a:t>
            </a:r>
          </a:p>
          <a:p>
            <a:pPr lvl="1"/>
            <a:r>
              <a:rPr lang="en-US" dirty="0" smtClean="0"/>
              <a:t>Complete report is expected soon</a:t>
            </a:r>
          </a:p>
          <a:p>
            <a:r>
              <a:rPr lang="en-US" dirty="0" smtClean="0"/>
              <a:t>Beam transport to Booster</a:t>
            </a:r>
          </a:p>
          <a:p>
            <a:pPr lvl="1"/>
            <a:r>
              <a:rPr lang="en-US" dirty="0" smtClean="0"/>
              <a:t>Straightforward</a:t>
            </a:r>
          </a:p>
          <a:p>
            <a:r>
              <a:rPr lang="en-US" dirty="0" smtClean="0"/>
              <a:t>LFD </a:t>
            </a:r>
          </a:p>
          <a:p>
            <a:pPr lvl="1"/>
            <a:r>
              <a:rPr lang="en-US" dirty="0" smtClean="0"/>
              <a:t>thoughtful work is required</a:t>
            </a:r>
          </a:p>
          <a:p>
            <a:pPr lvl="1"/>
            <a:r>
              <a:rPr lang="en-US" dirty="0" smtClean="0"/>
              <a:t>A group in TD is working on the problem</a:t>
            </a:r>
          </a:p>
          <a:p>
            <a:pPr lvl="1"/>
            <a:r>
              <a:rPr lang="en-US" dirty="0" smtClean="0"/>
              <a:t>PXIE will be a good place for testing new ideas in SRF in general and for LFD suppression in particular  </a:t>
            </a:r>
          </a:p>
          <a:p>
            <a:r>
              <a:rPr lang="en-US" dirty="0" smtClean="0"/>
              <a:t>Beam acceleration of 1.5 times larger current in Booster and MI requires additional R&amp;D</a:t>
            </a:r>
          </a:p>
          <a:p>
            <a:pPr lvl="1"/>
            <a:r>
              <a:rPr lang="en-US" dirty="0" smtClean="0"/>
              <a:t>Significant number of studies can be done before PIP-II is operational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400800" cy="762000"/>
          </a:xfrm>
        </p:spPr>
        <p:txBody>
          <a:bodyPr/>
          <a:lstStyle/>
          <a:p>
            <a:r>
              <a:rPr lang="en-US" dirty="0" smtClean="0"/>
              <a:t>Primary Technical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6858000" cy="4724400"/>
          </a:xfrm>
        </p:spPr>
        <p:txBody>
          <a:bodyPr/>
          <a:lstStyle/>
          <a:p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Warm front-end</a:t>
            </a:r>
          </a:p>
          <a:p>
            <a:pPr lvl="1"/>
            <a:r>
              <a:rPr lang="en-US" dirty="0" smtClean="0"/>
              <a:t>LFD</a:t>
            </a:r>
          </a:p>
          <a:p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Transition crossing</a:t>
            </a:r>
          </a:p>
          <a:p>
            <a:r>
              <a:rPr lang="en-US" dirty="0" smtClean="0"/>
              <a:t>Main injector</a:t>
            </a:r>
          </a:p>
          <a:p>
            <a:pPr lvl="1"/>
            <a:r>
              <a:rPr lang="en-US" dirty="0" smtClean="0"/>
              <a:t>Slip stacking</a:t>
            </a:r>
          </a:p>
          <a:p>
            <a:pPr lvl="1"/>
            <a:r>
              <a:rPr lang="en-US" dirty="0" smtClean="0"/>
              <a:t>Transition crossing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562600" cy="9906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181600"/>
          </a:xfrm>
        </p:spPr>
        <p:txBody>
          <a:bodyPr/>
          <a:lstStyle/>
          <a:p>
            <a:r>
              <a:rPr lang="en-US" dirty="0" smtClean="0"/>
              <a:t>PIP-II is aimed at the long-time program in the accelerator based HEP intensity frontier</a:t>
            </a:r>
          </a:p>
          <a:p>
            <a:r>
              <a:rPr lang="en-US" dirty="0" smtClean="0"/>
              <a:t>A required cost reduction at the first stage is achieved by </a:t>
            </a:r>
          </a:p>
          <a:p>
            <a:pPr lvl="1"/>
            <a:r>
              <a:rPr lang="en-US" dirty="0" smtClean="0"/>
              <a:t>Reduction of CW linac energy </a:t>
            </a:r>
          </a:p>
          <a:p>
            <a:pPr lvl="1"/>
            <a:r>
              <a:rPr lang="en-US" dirty="0" smtClean="0"/>
              <a:t>transition to pulsed regime </a:t>
            </a:r>
          </a:p>
          <a:p>
            <a:pPr lvl="1"/>
            <a:r>
              <a:rPr lang="en-US" dirty="0" smtClean="0"/>
              <a:t>and reuse of existing infrastructure</a:t>
            </a:r>
          </a:p>
          <a:p>
            <a:r>
              <a:rPr lang="en-US" dirty="0" smtClean="0"/>
              <a:t>Reuse of Booster creates a cost effective way to increase power for the neutrino experiments </a:t>
            </a:r>
          </a:p>
          <a:p>
            <a:r>
              <a:rPr lang="en-US" dirty="0" smtClean="0"/>
              <a:t>For LBNE it should yield a power increase of ~1.7 times</a:t>
            </a:r>
          </a:p>
          <a:p>
            <a:r>
              <a:rPr lang="en-US" dirty="0" smtClean="0"/>
              <a:t>SC PIP-II can be used for the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-to-e upgrade with reasonably large duty factor</a:t>
            </a:r>
          </a:p>
          <a:p>
            <a:r>
              <a:rPr lang="en-US" dirty="0" smtClean="0"/>
              <a:t>Transition to the CW regime will require new cryo-plant</a:t>
            </a:r>
          </a:p>
          <a:p>
            <a:pPr lvl="1"/>
            <a:r>
              <a:rPr lang="en-US" dirty="0" smtClean="0"/>
              <a:t>All other major system will be CW compatible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1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5410200" cy="762000"/>
          </a:xfrm>
        </p:spPr>
        <p:txBody>
          <a:bodyPr/>
          <a:lstStyle/>
          <a:p>
            <a:pPr algn="ctr"/>
            <a:r>
              <a:rPr lang="en-US" b="1" dirty="0" smtClean="0"/>
              <a:t>Fermilab Accelerator Complex at PIP-II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724400" cy="5181600"/>
          </a:xfrm>
        </p:spPr>
        <p:txBody>
          <a:bodyPr/>
          <a:lstStyle/>
          <a:p>
            <a:r>
              <a:rPr lang="en-US" dirty="0" smtClean="0"/>
              <a:t>New SC Linac </a:t>
            </a:r>
          </a:p>
          <a:p>
            <a:pPr lvl="1"/>
            <a:r>
              <a:rPr lang="en-US" dirty="0" smtClean="0"/>
              <a:t>800 MeV </a:t>
            </a:r>
          </a:p>
          <a:p>
            <a:pPr lvl="1"/>
            <a:r>
              <a:rPr lang="en-US" dirty="0" smtClean="0"/>
              <a:t>15 Hz, 0.6 ms &amp; 2 mA</a:t>
            </a:r>
          </a:p>
          <a:p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Rep. rate</a:t>
            </a:r>
            <a:r>
              <a:rPr lang="en-US" dirty="0"/>
              <a:t>: 7 → </a:t>
            </a:r>
            <a:r>
              <a:rPr lang="en-US" dirty="0" smtClean="0"/>
              <a:t>15 Hz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: (4.5 → 6.4) 10</a:t>
            </a:r>
            <a:r>
              <a:rPr lang="en-US" baseline="30000" dirty="0" smtClean="0"/>
              <a:t>12</a:t>
            </a:r>
          </a:p>
          <a:p>
            <a:pPr lvl="1"/>
            <a:r>
              <a:rPr lang="en-US" dirty="0" smtClean="0"/>
              <a:t>300 turns injection </a:t>
            </a:r>
            <a:br>
              <a:rPr lang="en-US" dirty="0" smtClean="0"/>
            </a:br>
            <a:r>
              <a:rPr lang="en-US" dirty="0" smtClean="0"/>
              <a:t>@ 800 MeV</a:t>
            </a:r>
          </a:p>
          <a:p>
            <a:r>
              <a:rPr lang="en-US" dirty="0" smtClean="0"/>
              <a:t>Recycler - MI </a:t>
            </a:r>
          </a:p>
          <a:p>
            <a:pPr lvl="1"/>
            <a:r>
              <a:rPr lang="en-US" dirty="0" smtClean="0"/>
              <a:t>12 batch slip-stacking</a:t>
            </a:r>
          </a:p>
          <a:p>
            <a:pPr lvl="1"/>
            <a:r>
              <a:rPr lang="en-US" dirty="0" smtClean="0"/>
              <a:t>Cycle duration</a:t>
            </a:r>
          </a:p>
          <a:p>
            <a:pPr lvl="2"/>
            <a:r>
              <a:rPr lang="en-US" dirty="0" smtClean="0"/>
              <a:t>0.8 s @ 60 GeV</a:t>
            </a:r>
          </a:p>
          <a:p>
            <a:pPr lvl="2"/>
            <a:r>
              <a:rPr lang="en-US" dirty="0" smtClean="0"/>
              <a:t>1.2 s @ 120 GeV</a:t>
            </a:r>
          </a:p>
          <a:p>
            <a:pPr lvl="1"/>
            <a:r>
              <a:rPr lang="en-US" dirty="0" smtClean="0"/>
              <a:t>Beam power 1.2 MW @ 120 GeV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 II Collaboration meeting, June 3-4, Valeri Lebedev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547" y="1371600"/>
            <a:ext cx="5338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04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3200"/>
            <a:ext cx="6400800" cy="1143000"/>
          </a:xfrm>
        </p:spPr>
        <p:txBody>
          <a:bodyPr/>
          <a:lstStyle/>
          <a:p>
            <a:r>
              <a:rPr lang="en-US" sz="6000" dirty="0" smtClean="0"/>
              <a:t>Backup Slides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0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</a:t>
            </a:r>
            <a:r>
              <a:rPr lang="en-US" dirty="0"/>
              <a:t>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27879"/>
              </p:ext>
            </p:extLst>
          </p:nvPr>
        </p:nvGraphicFramePr>
        <p:xfrm>
          <a:off x="838200" y="1524000"/>
          <a:ext cx="7924799" cy="4191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38931"/>
                <a:gridCol w="1515313"/>
                <a:gridCol w="1270555"/>
              </a:tblGrid>
              <a:tr h="512302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Performance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Requirement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5721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Particle</a:t>
                      </a:r>
                      <a:r>
                        <a:rPr lang="en-US" sz="160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H‐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Inpu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ener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(Kinetic)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540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Outpu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ener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(K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etic)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540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GeV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n-US" sz="1600" spc="-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bea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Bunch</a:t>
                      </a:r>
                      <a:r>
                        <a:rPr lang="en-US" sz="16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repe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ition</a:t>
                      </a:r>
                      <a:r>
                        <a:rPr lang="en-US" sz="160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73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162.5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Beam</a:t>
                      </a:r>
                      <a:r>
                        <a:rPr lang="en-US" sz="16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540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repetitio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540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RF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2874">
                <a:tc>
                  <a:txBody>
                    <a:bodyPr/>
                    <a:lstStyle/>
                    <a:p>
                      <a:pPr marL="6477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Delive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en-US" sz="16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transvers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emittance</a:t>
                      </a:r>
                      <a:r>
                        <a:rPr lang="en-US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(rms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norm;</a:t>
                      </a:r>
                      <a:r>
                        <a:rPr lang="en-US" sz="1600" spc="2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600" spc="-2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600" spc="-5" baseline="-25000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547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&lt;0.3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Delive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en-US" sz="16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longitudina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emittance</a:t>
                      </a:r>
                      <a:r>
                        <a:rPr lang="en-US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ms,</a:t>
                      </a:r>
                      <a:r>
                        <a:rPr lang="en-US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norm)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547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&lt;1.1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V‐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nsec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4456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Delive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en-US" sz="160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bunch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(rms)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psec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3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3352800" cy="1143000"/>
          </a:xfrm>
        </p:spPr>
        <p:txBody>
          <a:bodyPr/>
          <a:lstStyle/>
          <a:p>
            <a:r>
              <a:rPr lang="en-US" dirty="0" smtClean="0"/>
              <a:t>Other Parameters </a:t>
            </a:r>
            <a:br>
              <a:rPr lang="en-US" dirty="0" smtClean="0"/>
            </a:br>
            <a:r>
              <a:rPr lang="en-US" dirty="0" smtClean="0"/>
              <a:t>of SC Cryomodules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92492"/>
              </p:ext>
            </p:extLst>
          </p:nvPr>
        </p:nvGraphicFramePr>
        <p:xfrm>
          <a:off x="381000" y="3733800"/>
          <a:ext cx="8610598" cy="22891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2121"/>
                <a:gridCol w="740480"/>
                <a:gridCol w="657291"/>
                <a:gridCol w="823670"/>
                <a:gridCol w="2223271"/>
                <a:gridCol w="741394"/>
                <a:gridCol w="822755"/>
                <a:gridCol w="823670"/>
                <a:gridCol w="905946"/>
              </a:tblGrid>
              <a:tr h="542970">
                <a:tc>
                  <a:txBody>
                    <a:bodyPr/>
                    <a:lstStyle/>
                    <a:p>
                      <a:pPr marL="14541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763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spc="-5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2870" marR="103505" indent="46355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 (MHz)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18795" marR="519430" indent="-635" algn="ctr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Type   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590" algn="ctr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(MeV)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6034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HWR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0.094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0.112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93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162.5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113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Half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wave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onator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03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2858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SSR1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0.186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0.222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32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2.05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2223"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SSR2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0.431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0.515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11.2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5.32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2858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LB650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0.61*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0.647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16.5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11.6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2858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HB650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0.9*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35.2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8" y="533400"/>
            <a:ext cx="370449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49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</a:t>
            </a:r>
            <a:r>
              <a:rPr lang="en-US" dirty="0" smtClean="0"/>
              <a:t>Parameters of </a:t>
            </a:r>
            <a:r>
              <a:rPr lang="en-US" dirty="0"/>
              <a:t>SC </a:t>
            </a:r>
            <a:r>
              <a:rPr lang="en-US" dirty="0" smtClean="0"/>
              <a:t>Cryomodules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8580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10580"/>
              </p:ext>
            </p:extLst>
          </p:nvPr>
        </p:nvGraphicFramePr>
        <p:xfrm>
          <a:off x="1600200" y="3352800"/>
          <a:ext cx="640085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458"/>
                <a:gridCol w="845553"/>
                <a:gridCol w="845553"/>
                <a:gridCol w="1076158"/>
                <a:gridCol w="1229895"/>
                <a:gridCol w="1614235"/>
              </a:tblGrid>
              <a:tr h="64529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E</a:t>
                      </a:r>
                      <a:r>
                        <a:rPr lang="en-US" sz="1400" i="1" baseline="-250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acc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(MV/m)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ymbol"/>
                          <a:ea typeface="Calibri"/>
                        </a:rPr>
                        <a:t>D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(MeV)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@2K (10</a:t>
                      </a:r>
                      <a:r>
                        <a:rPr lang="en-US" sz="14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Static loss per CM @2 K,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Total loss per CM @2 K in CW,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W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7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HWR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8.2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14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24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</a:tr>
              <a:tr h="37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SSR1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2.05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27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</a:tr>
              <a:tr h="37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SSR2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11.2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5.32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8.8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52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</a:tr>
              <a:tr h="37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LB 650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16.5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11.6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1.5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8.1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</a:rPr>
                        <a:t>153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</a:tr>
              <a:tr h="373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HB 650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17.5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17.7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2.0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6.2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</a:rPr>
                        <a:t>153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22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00800" cy="1143000"/>
          </a:xfrm>
        </p:spPr>
        <p:txBody>
          <a:bodyPr/>
          <a:lstStyle/>
          <a:p>
            <a:r>
              <a:rPr lang="en-US" dirty="0"/>
              <a:t>Numerical </a:t>
            </a:r>
            <a:r>
              <a:rPr lang="en-US" dirty="0" smtClean="0"/>
              <a:t>simulations of Transition Crossing with Voltage jumps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65807"/>
              </p:ext>
            </p:extLst>
          </p:nvPr>
        </p:nvGraphicFramePr>
        <p:xfrm>
          <a:off x="1752600" y="1371600"/>
          <a:ext cx="6858000" cy="1036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524"/>
                <a:gridCol w="987928"/>
                <a:gridCol w="1270194"/>
                <a:gridCol w="1693592"/>
                <a:gridCol w="1248762"/>
              </a:tblGrid>
              <a:tr h="512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 manipulation 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 not</a:t>
                      </a:r>
                      <a:endParaRPr lang="en-US" sz="1500" dirty="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charge at injection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charge at extraction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emittance at 8GeV (eVs)</a:t>
                      </a:r>
                      <a:endParaRPr lang="en-US" sz="1500" dirty="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 </a:t>
                      </a:r>
                      <a:r>
                        <a:rPr lang="en-US" sz="1600" dirty="0" err="1">
                          <a:effectLst/>
                        </a:rPr>
                        <a:t>deltaP</a:t>
                      </a:r>
                      <a:r>
                        <a:rPr lang="en-US" sz="1600" dirty="0">
                          <a:effectLst/>
                        </a:rPr>
                        <a:t> (MeV)</a:t>
                      </a:r>
                      <a:endParaRPr lang="en-US" sz="1500" dirty="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</a:tr>
              <a:tr h="26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5*10^12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4.55*10^12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0.07052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3.357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</a:tr>
              <a:tr h="26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5*10^12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4.42*10^12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0.09315</a:t>
                      </a:r>
                      <a:endParaRPr lang="en-US" sz="150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3.608</a:t>
                      </a:r>
                      <a:endParaRPr lang="en-US" sz="1500" dirty="0">
                        <a:solidFill>
                          <a:srgbClr val="800080"/>
                        </a:solidFill>
                        <a:effectLst/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10973" marR="10973" marT="10973" marB="0" anchor="b"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92099"/>
              </p:ext>
            </p:extLst>
          </p:nvPr>
        </p:nvGraphicFramePr>
        <p:xfrm>
          <a:off x="0" y="2552700"/>
          <a:ext cx="442783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r:id="rId3" imgW="4632381" imgH="2903472" progId="MSPhotoEd.3">
                  <p:embed/>
                </p:oleObj>
              </mc:Choice>
              <mc:Fallback>
                <p:oleObj r:id="rId3" imgW="4632381" imgH="290347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52700"/>
                        <a:ext cx="4427830" cy="278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01"/>
              </p:ext>
            </p:extLst>
          </p:nvPr>
        </p:nvGraphicFramePr>
        <p:xfrm>
          <a:off x="4572000" y="2514600"/>
          <a:ext cx="4495800" cy="281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r:id="rId5" imgW="4793395" imgH="3002540" progId="MSPhotoEd.3">
                  <p:embed/>
                </p:oleObj>
              </mc:Choice>
              <mc:Fallback>
                <p:oleObj r:id="rId5" imgW="4793395" imgH="300254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4495800" cy="2816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28575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285750" y="804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1042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80008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1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28600"/>
            <a:ext cx="3276600" cy="6096000"/>
          </a:xfrm>
        </p:spPr>
        <p:txBody>
          <a:bodyPr/>
          <a:lstStyle/>
          <a:p>
            <a:r>
              <a:rPr lang="en-US" dirty="0" smtClean="0"/>
              <a:t>Left</a:t>
            </a:r>
          </a:p>
          <a:p>
            <a:pPr lvl="1"/>
            <a:r>
              <a:rPr lang="en-US" dirty="0" smtClean="0"/>
              <a:t>15 Hz, 400 MeV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=848 kV</a:t>
            </a:r>
          </a:p>
          <a:p>
            <a:pPr lvl="1"/>
            <a:r>
              <a:rPr lang="en-US" dirty="0" smtClean="0"/>
              <a:t>With Voltage jump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V=200 kV</a:t>
            </a:r>
            <a:br>
              <a:rPr lang="en-US" dirty="0" smtClean="0"/>
            </a:b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=950 </a:t>
            </a:r>
            <a:r>
              <a:rPr lang="en-US" dirty="0"/>
              <a:t>kV</a:t>
            </a:r>
          </a:p>
          <a:p>
            <a:r>
              <a:rPr lang="en-US" dirty="0" smtClean="0"/>
              <a:t>Right</a:t>
            </a:r>
            <a:endParaRPr lang="en-US" dirty="0"/>
          </a:p>
          <a:p>
            <a:pPr lvl="1"/>
            <a:r>
              <a:rPr lang="en-US" dirty="0" smtClean="0"/>
              <a:t>20 </a:t>
            </a:r>
            <a:r>
              <a:rPr lang="en-US" dirty="0"/>
              <a:t>Hz, </a:t>
            </a:r>
            <a:r>
              <a:rPr lang="en-US" dirty="0" smtClean="0"/>
              <a:t>800 </a:t>
            </a:r>
            <a:r>
              <a:rPr lang="en-US" dirty="0"/>
              <a:t>MeV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=862 kV</a:t>
            </a:r>
          </a:p>
          <a:p>
            <a:pPr lvl="1"/>
            <a:r>
              <a:rPr lang="en-US" dirty="0"/>
              <a:t>With Voltage jump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V=200 kV</a:t>
            </a:r>
            <a:br>
              <a:rPr lang="en-US" dirty="0"/>
            </a:b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=1050 kV</a:t>
            </a:r>
          </a:p>
          <a:p>
            <a:r>
              <a:rPr lang="en-US" dirty="0" smtClean="0"/>
              <a:t>The difference in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is negligible in the absence of voltage jump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2971800" cy="67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9261"/>
            <a:ext cx="2971800" cy="67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45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715000" cy="990600"/>
          </a:xfrm>
        </p:spPr>
        <p:txBody>
          <a:bodyPr/>
          <a:lstStyle/>
          <a:p>
            <a:r>
              <a:rPr lang="en-US" b="1" dirty="0" smtClean="0"/>
              <a:t>PIP-II</a:t>
            </a:r>
            <a:r>
              <a:rPr lang="en-US" dirty="0" smtClean="0"/>
              <a:t> </a:t>
            </a:r>
            <a:r>
              <a:rPr lang="en-US" b="1" dirty="0" smtClean="0"/>
              <a:t>versus Project </a:t>
            </a:r>
            <a:r>
              <a:rPr lang="en-US" b="1" dirty="0"/>
              <a:t>X Stage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229600" cy="5257800"/>
          </a:xfrm>
        </p:spPr>
        <p:txBody>
          <a:bodyPr/>
          <a:lstStyle/>
          <a:p>
            <a:r>
              <a:rPr lang="en-US" dirty="0"/>
              <a:t>What was changed?</a:t>
            </a:r>
          </a:p>
          <a:p>
            <a:pPr lvl="1"/>
            <a:r>
              <a:rPr lang="en-US" dirty="0"/>
              <a:t>Beam energy: 1 GeV→ 0.8 </a:t>
            </a:r>
            <a:r>
              <a:rPr lang="en-US" dirty="0" smtClean="0"/>
              <a:t>GeV. It is large enough </a:t>
            </a:r>
          </a:p>
          <a:p>
            <a:pPr lvl="2"/>
            <a:r>
              <a:rPr lang="en-US" sz="1800" dirty="0" smtClean="0"/>
              <a:t>to avoid problems with beam SC and </a:t>
            </a:r>
          </a:p>
          <a:p>
            <a:pPr lvl="2"/>
            <a:r>
              <a:rPr lang="en-US" sz="1800" dirty="0" smtClean="0"/>
              <a:t>To have high enough efficiency of pion and muon production</a:t>
            </a:r>
            <a:endParaRPr lang="en-US" sz="1800" dirty="0"/>
          </a:p>
          <a:p>
            <a:pPr lvl="1"/>
            <a:r>
              <a:rPr lang="en-US" dirty="0"/>
              <a:t>Beam current: 1 mA → 2 </a:t>
            </a:r>
            <a:r>
              <a:rPr lang="en-US" dirty="0" smtClean="0"/>
              <a:t>mA</a:t>
            </a:r>
          </a:p>
          <a:p>
            <a:pPr lvl="2"/>
            <a:r>
              <a:rPr lang="en-US" sz="1800" dirty="0" smtClean="0"/>
              <a:t>Reduces number of turns for Booster injection</a:t>
            </a:r>
          </a:p>
          <a:p>
            <a:pPr lvl="2"/>
            <a:r>
              <a:rPr lang="en-US" sz="1800" dirty="0" smtClean="0"/>
              <a:t>Large enough to support ~ 100 kW for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-to-e upgrade (long pulse)</a:t>
            </a:r>
            <a:endParaRPr lang="en-US" sz="1800" dirty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beginning: a single purpose facility with the </a:t>
            </a:r>
            <a:r>
              <a:rPr lang="en-US" dirty="0" smtClean="0"/>
              <a:t>only goal </a:t>
            </a:r>
          </a:p>
          <a:p>
            <a:pPr lvl="2"/>
            <a:r>
              <a:rPr lang="en-US" dirty="0" smtClean="0"/>
              <a:t>Support of power </a:t>
            </a:r>
            <a:r>
              <a:rPr lang="en-US" dirty="0"/>
              <a:t>increase for LBNE by </a:t>
            </a:r>
            <a:r>
              <a:rPr lang="en-US" dirty="0" smtClean="0"/>
              <a:t>~1.7 </a:t>
            </a:r>
            <a:r>
              <a:rPr lang="en-US" dirty="0"/>
              <a:t>times </a:t>
            </a:r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mode: CW → Pulsed (15 Hz, 0.6 ms)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RF separation in near plans (has to be possible in the future)</a:t>
            </a:r>
          </a:p>
          <a:p>
            <a:r>
              <a:rPr lang="en-US" dirty="0" smtClean="0"/>
              <a:t>Why? - Cost reduction: </a:t>
            </a:r>
            <a:r>
              <a:rPr lang="en-US" sz="1800" dirty="0" smtClean="0"/>
              <a:t>Cryogenics  &amp; Use </a:t>
            </a:r>
            <a:r>
              <a:rPr lang="en-US" sz="1800" dirty="0"/>
              <a:t>of existing infrastructure</a:t>
            </a:r>
          </a:p>
          <a:p>
            <a:r>
              <a:rPr lang="en-US" dirty="0"/>
              <a:t>Long-term goal is the same </a:t>
            </a:r>
            <a:r>
              <a:rPr lang="en-US" sz="2000" dirty="0"/>
              <a:t>(but not specified in PIP-II docs)</a:t>
            </a:r>
          </a:p>
          <a:p>
            <a:pPr lvl="1"/>
            <a:r>
              <a:rPr lang="en-US" dirty="0"/>
              <a:t>CW operation for intensity frontier experiments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has to </a:t>
            </a:r>
            <a:r>
              <a:rPr lang="en-US" dirty="0" smtClean="0">
                <a:solidFill>
                  <a:srgbClr val="FF0000"/>
                </a:solidFill>
              </a:rPr>
              <a:t>support future </a:t>
            </a:r>
            <a:r>
              <a:rPr lang="en-US" dirty="0">
                <a:solidFill>
                  <a:srgbClr val="FF0000"/>
                </a:solidFill>
              </a:rPr>
              <a:t>CW operation and &gt;2 MW in </a:t>
            </a:r>
            <a:r>
              <a:rPr lang="en-US" dirty="0" smtClean="0">
                <a:solidFill>
                  <a:srgbClr val="FF0000"/>
                </a:solidFill>
              </a:rPr>
              <a:t>MI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PIP II Collaboration meeting, June 3-4, Valeri Lebedev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5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400800" cy="1066800"/>
          </a:xfrm>
        </p:spPr>
        <p:txBody>
          <a:bodyPr/>
          <a:lstStyle/>
          <a:p>
            <a:r>
              <a:rPr lang="en-US" b="1" dirty="0"/>
              <a:t>PIP-II Future and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257800"/>
          </a:xfrm>
        </p:spPr>
        <p:txBody>
          <a:bodyPr/>
          <a:lstStyle/>
          <a:p>
            <a:r>
              <a:rPr lang="en-US" dirty="0"/>
              <a:t>Present choice of PIP-II and its technology does not make </a:t>
            </a:r>
            <a:r>
              <a:rPr lang="en-US" dirty="0" smtClean="0"/>
              <a:t>much sense </a:t>
            </a:r>
            <a:r>
              <a:rPr lang="en-US" dirty="0"/>
              <a:t>without future staging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9900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009900"/>
                </a:solidFill>
              </a:rPr>
              <a:t>-to-e upgrade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Other </a:t>
            </a:r>
            <a:r>
              <a:rPr lang="en-US" dirty="0" smtClean="0">
                <a:solidFill>
                  <a:srgbClr val="C00000"/>
                </a:solidFill>
              </a:rPr>
              <a:t>0.8 </a:t>
            </a:r>
            <a:r>
              <a:rPr lang="en-US" dirty="0">
                <a:solidFill>
                  <a:srgbClr val="C00000"/>
                </a:solidFill>
              </a:rPr>
              <a:t>GeV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experiments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n-</a:t>
            </a:r>
            <a:r>
              <a:rPr lang="en-US" dirty="0" err="1">
                <a:solidFill>
                  <a:srgbClr val="C00000"/>
                </a:solidFill>
              </a:rPr>
              <a:t>nbar</a:t>
            </a:r>
            <a:endParaRPr lang="en-US" dirty="0">
              <a:solidFill>
                <a:srgbClr val="C00000"/>
              </a:solidFill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Proton EDM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Neutron EDM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Nuclear energy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…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3 GeV upgrade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aons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There is enough space</a:t>
            </a:r>
            <a:br>
              <a:rPr lang="en-US" dirty="0" smtClean="0"/>
            </a:br>
            <a:r>
              <a:rPr lang="en-US" dirty="0" smtClean="0"/>
              <a:t>inside Tevatron ring for </a:t>
            </a:r>
            <a:br>
              <a:rPr lang="en-US" dirty="0" smtClean="0"/>
            </a:br>
            <a:r>
              <a:rPr lang="en-US" dirty="0" smtClean="0"/>
              <a:t>future developments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5410200" cy="423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PIP II Collaboration meeting, June 3-4, Valeri Lebedev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8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562600" cy="914400"/>
          </a:xfrm>
        </p:spPr>
        <p:txBody>
          <a:bodyPr/>
          <a:lstStyle/>
          <a:p>
            <a:r>
              <a:rPr lang="en-US" b="1" dirty="0">
                <a:latin typeface="Symbol" panose="05050102010706020507" pitchFamily="18" charset="2"/>
              </a:rPr>
              <a:t>m</a:t>
            </a:r>
            <a:r>
              <a:rPr lang="en-US" b="1" dirty="0"/>
              <a:t>-to-e at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r>
              <a:rPr lang="en-US" dirty="0"/>
              <a:t>Possible beam structure for CW (micro scale)</a:t>
            </a:r>
          </a:p>
          <a:p>
            <a:pPr lvl="1"/>
            <a:r>
              <a:rPr lang="en-US" dirty="0"/>
              <a:t>17 consecutive pulses take 100 ns</a:t>
            </a:r>
          </a:p>
          <a:p>
            <a:pPr lvl="1"/>
            <a:r>
              <a:rPr lang="en-US" dirty="0"/>
              <a:t>Rep. time 1.5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(244 buckets)</a:t>
            </a:r>
          </a:p>
          <a:p>
            <a:pPr lvl="1"/>
            <a:r>
              <a:rPr lang="en-US" dirty="0"/>
              <a:t>=&gt; duty factor = 86/1500=0.07</a:t>
            </a:r>
          </a:p>
          <a:p>
            <a:pPr lvl="1"/>
            <a:r>
              <a:rPr lang="en-US" dirty="0"/>
              <a:t>Peak current = RFQ current = 6 mA  </a:t>
            </a:r>
          </a:p>
          <a:p>
            <a:pPr marL="914400" lvl="2" indent="0">
              <a:buNone/>
            </a:pPr>
            <a:r>
              <a:rPr lang="en-US" dirty="0"/>
              <a:t>=&gt;  Average current = 0.421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A (aver. over 1.5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Average power 0.8 GeV * 0.421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/>
              <a:t>A = 334 kW</a:t>
            </a:r>
          </a:p>
          <a:p>
            <a:r>
              <a:rPr lang="en-US" dirty="0"/>
              <a:t>Operation with 30% duty factor =&gt; 100 kW</a:t>
            </a:r>
          </a:p>
          <a:p>
            <a:r>
              <a:rPr lang="en-US" dirty="0"/>
              <a:t>Can we support 30% duty factor with PIP-II</a:t>
            </a:r>
          </a:p>
          <a:p>
            <a:pPr lvl="1"/>
            <a:r>
              <a:rPr lang="en-US" dirty="0"/>
              <a:t>Bunch-by-bunch operation should not be a problem</a:t>
            </a:r>
          </a:p>
          <a:p>
            <a:pPr lvl="2"/>
            <a:r>
              <a:rPr lang="en-US" dirty="0"/>
              <a:t>Extinction is infinite because only one experiment is running (both LEBT and MEBT choppers are used)</a:t>
            </a:r>
          </a:p>
          <a:p>
            <a:pPr lvl="1"/>
            <a:r>
              <a:rPr lang="en-US" dirty="0"/>
              <a:t>RF is not a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36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" y="1371600"/>
            <a:ext cx="5986397" cy="4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400800" cy="990600"/>
          </a:xfrm>
        </p:spPr>
        <p:txBody>
          <a:bodyPr/>
          <a:lstStyle/>
          <a:p>
            <a:r>
              <a:rPr lang="en-US" dirty="0" smtClean="0"/>
              <a:t>Efficiency of Muon Production to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-to-e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581400" cy="2514600"/>
          </a:xfrm>
        </p:spPr>
        <p:txBody>
          <a:bodyPr/>
          <a:lstStyle/>
          <a:p>
            <a:r>
              <a:rPr lang="en-US" dirty="0" smtClean="0"/>
              <a:t>Production efficiency at 0.8 GeV is about the same as for 8 GeV   </a:t>
            </a:r>
          </a:p>
          <a:p>
            <a:pPr lvl="1"/>
            <a:r>
              <a:rPr lang="en-US" dirty="0" smtClean="0"/>
              <a:t>But no antiproton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PIP II Collaboration meeting, June 3-4, Valeri Lebedev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4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00800" cy="762000"/>
          </a:xfrm>
        </p:spPr>
        <p:txBody>
          <a:bodyPr/>
          <a:lstStyle/>
          <a:p>
            <a:r>
              <a:rPr lang="en-US" dirty="0" smtClean="0"/>
              <a:t>PIP-II Major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48628"/>
              </p:ext>
            </p:extLst>
          </p:nvPr>
        </p:nvGraphicFramePr>
        <p:xfrm>
          <a:off x="1905000" y="990600"/>
          <a:ext cx="6934199" cy="47091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08390"/>
                <a:gridCol w="1330177"/>
                <a:gridCol w="695632"/>
              </a:tblGrid>
              <a:tr h="284704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</a:rPr>
                        <a:t>Performance </a:t>
                      </a:r>
                      <a:r>
                        <a:rPr lang="en-US" sz="1600" b="1" spc="-5" baseline="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baseline="0" dirty="0">
                          <a:solidFill>
                            <a:schemeClr val="tx1"/>
                          </a:solidFill>
                          <a:effectLst/>
                        </a:rPr>
                        <a:t>Requirement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9315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5640" marR="0" algn="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4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906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1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Repeti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ion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906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2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Upgrad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024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CW  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Protons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per</a:t>
                      </a:r>
                      <a:r>
                        <a:rPr lang="en-US" sz="1600" b="0" spc="-2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 smtClean="0">
                          <a:solidFill>
                            <a:srgbClr val="C00000"/>
                          </a:solidFill>
                          <a:effectLst/>
                        </a:rPr>
                        <a:t>Pu</a:t>
                      </a:r>
                      <a:r>
                        <a:rPr lang="en-US" sz="1600" b="0" spc="5" baseline="0" dirty="0" smtClean="0">
                          <a:solidFill>
                            <a:srgbClr val="C00000"/>
                          </a:solidFill>
                          <a:effectLst/>
                        </a:rPr>
                        <a:t>l</a:t>
                      </a:r>
                      <a:r>
                        <a:rPr lang="en-US" sz="1600" b="0" spc="-5" baseline="0" dirty="0" smtClean="0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e (extracted)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0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6.4×1</a:t>
                      </a:r>
                      <a:r>
                        <a:rPr lang="en-US" sz="1600" b="0" spc="-10" baseline="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US" sz="1600" b="0" baseline="30000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600" b="0" baseline="30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3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Pul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se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Re</a:t>
                      </a:r>
                      <a:r>
                        <a:rPr lang="en-US" sz="1600" b="0" spc="-10" baseline="0" dirty="0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etition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Rate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C00000"/>
                          </a:solidFill>
                          <a:effectLst/>
                        </a:rPr>
                        <a:t>Hz</a:t>
                      </a:r>
                      <a:endParaRPr lang="en-US" sz="1600" b="0" baseline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m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5640" marR="0" algn="l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120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C00000"/>
                          </a:solidFill>
                          <a:effectLst/>
                        </a:rPr>
                        <a:t>kW</a:t>
                      </a:r>
                      <a:endParaRPr lang="en-US" sz="1600" b="0" baseline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     8</a:t>
                      </a:r>
                      <a:r>
                        <a:rPr lang="en-US" sz="1600" b="0" spc="-25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GeV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2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to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L</a:t>
                      </a:r>
                      <a:r>
                        <a:rPr lang="en-US" sz="1600" b="0" spc="5" baseline="0" dirty="0">
                          <a:solidFill>
                            <a:srgbClr val="C00000"/>
                          </a:solidFill>
                          <a:effectLst/>
                        </a:rPr>
                        <a:t>B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814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80‐120*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C00000"/>
                          </a:solidFill>
                          <a:effectLst/>
                        </a:rPr>
                        <a:t>kW</a:t>
                      </a:r>
                      <a:endParaRPr lang="en-US" sz="1600" b="0" baseline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     Beam</a:t>
                      </a:r>
                      <a:r>
                        <a:rPr lang="en-US" sz="1600" b="0" spc="-3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to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r>
                        <a:rPr lang="en-US" sz="1600" b="0" spc="-3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GeV</a:t>
                      </a:r>
                      <a:r>
                        <a:rPr lang="en-US" sz="1600" b="0" spc="-25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Pr</a:t>
                      </a: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og</a:t>
                      </a: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ram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308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C00000"/>
                          </a:solidFill>
                          <a:effectLst/>
                        </a:rPr>
                        <a:t>40‐0*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C00000"/>
                          </a:solidFill>
                          <a:effectLst/>
                        </a:rPr>
                        <a:t>kW</a:t>
                      </a:r>
                      <a:endParaRPr lang="en-US" sz="1600" b="0" baseline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Proton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</a:t>
                      </a:r>
                      <a:r>
                        <a:rPr lang="en-US" sz="1600" b="0" spc="5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 smtClean="0">
                          <a:solidFill>
                            <a:srgbClr val="00B050"/>
                          </a:solidFill>
                          <a:effectLst/>
                        </a:rPr>
                        <a:t>Pulse (12 batches; </a:t>
                      </a:r>
                      <a:r>
                        <a:rPr lang="en-US" sz="1600" b="0" spc="-5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extr</a:t>
                      </a:r>
                      <a:r>
                        <a:rPr lang="en-US" sz="1600" b="0" spc="-5" baseline="0" dirty="0" smtClean="0">
                          <a:solidFill>
                            <a:srgbClr val="00B050"/>
                          </a:solidFill>
                          <a:effectLst/>
                        </a:rPr>
                        <a:t>.)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0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7.5×1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baseline="30000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n-US" sz="1600" b="0" baseline="30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Cyc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Time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1.2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sec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Cyc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Time</a:t>
                      </a:r>
                      <a:r>
                        <a:rPr lang="en-US" sz="1600" b="0" spc="-2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0.8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sec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3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0.9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3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120</a:t>
                      </a:r>
                      <a:r>
                        <a:rPr lang="en-US" sz="1600" b="0" spc="-2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1.2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Upgrad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Potentia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‐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843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&gt;2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569976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*1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/>
              <a:t>number refers to </a:t>
            </a:r>
            <a:r>
              <a:rPr lang="en-US" sz="1600" dirty="0" smtClean="0"/>
              <a:t>MI </a:t>
            </a:r>
            <a:r>
              <a:rPr lang="en-US" sz="1600" dirty="0"/>
              <a:t>operations </a:t>
            </a:r>
            <a:r>
              <a:rPr lang="en-US" sz="1600" dirty="0" smtClean="0"/>
              <a:t>@ </a:t>
            </a:r>
            <a:r>
              <a:rPr lang="en-US" sz="1600" dirty="0"/>
              <a:t>120 GeV;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/>
              <a:t>number to 60 GeV.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The </a:t>
            </a:r>
            <a:r>
              <a:rPr lang="en-US" sz="1600" dirty="0"/>
              <a:t>PIP-II configuration is capable of maintaining 1.2 MW down to 80 GeV.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724400" cy="838200"/>
          </a:xfrm>
        </p:spPr>
        <p:txBody>
          <a:bodyPr/>
          <a:lstStyle/>
          <a:p>
            <a:pPr algn="ctr"/>
            <a:r>
              <a:rPr lang="en-US" b="1" dirty="0"/>
              <a:t>Project </a:t>
            </a:r>
            <a:r>
              <a:rPr lang="en-US" b="1" dirty="0" smtClean="0"/>
              <a:t>X Stage I </a:t>
            </a:r>
            <a:r>
              <a:rPr lang="en-US" b="1" dirty="0"/>
              <a:t>→ PIP-II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(Changes to the </a:t>
            </a:r>
            <a:r>
              <a:rPr lang="en-US" b="1" smtClean="0"/>
              <a:t>SC Linac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7162800" cy="4343400"/>
          </a:xfrm>
        </p:spPr>
        <p:txBody>
          <a:bodyPr/>
          <a:lstStyle/>
          <a:p>
            <a:r>
              <a:rPr lang="en-US" dirty="0" smtClean="0"/>
              <a:t>Similar to the </a:t>
            </a:r>
            <a:r>
              <a:rPr lang="en-US" dirty="0"/>
              <a:t>Project X </a:t>
            </a:r>
            <a:r>
              <a:rPr lang="en-US" dirty="0" smtClean="0"/>
              <a:t>Stage I (1 GeV SC linac)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PIP-II includes</a:t>
            </a:r>
          </a:p>
          <a:p>
            <a:pPr lvl="1"/>
            <a:r>
              <a:rPr lang="en-US" dirty="0"/>
              <a:t>warm frontend – operating in CW </a:t>
            </a:r>
            <a:endParaRPr lang="en-US" dirty="0" smtClean="0"/>
          </a:p>
          <a:p>
            <a:pPr lvl="2"/>
            <a:r>
              <a:rPr lang="en-US" dirty="0" smtClean="0"/>
              <a:t>MEBT chopper capable to chop out bunches coming to Booster at the RF buckets boundary </a:t>
            </a:r>
            <a:endParaRPr lang="en-US" dirty="0"/>
          </a:p>
          <a:p>
            <a:pPr lvl="1"/>
            <a:r>
              <a:rPr lang="en-US" dirty="0"/>
              <a:t>HW &amp; SSR1 cryomodules – operating in CW </a:t>
            </a:r>
          </a:p>
          <a:p>
            <a:pPr lvl="2"/>
            <a:r>
              <a:rPr lang="en-US" dirty="0" smtClean="0"/>
              <a:t>Contribute ~8% </a:t>
            </a:r>
            <a:r>
              <a:rPr lang="en-US" dirty="0"/>
              <a:t>of cryo-load at 2 K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cryo-modules </a:t>
            </a:r>
            <a:r>
              <a:rPr lang="en-US" dirty="0" smtClean="0"/>
              <a:t>(SSR2, LB650, HB650)</a:t>
            </a:r>
            <a:endParaRPr lang="en-US" dirty="0"/>
          </a:p>
          <a:p>
            <a:pPr lvl="2"/>
            <a:r>
              <a:rPr lang="en-US" dirty="0" smtClean="0"/>
              <a:t>Initially pulsed </a:t>
            </a:r>
            <a:r>
              <a:rPr lang="en-US" dirty="0"/>
              <a:t>operation only </a:t>
            </a:r>
            <a:endParaRPr lang="en-US" dirty="0" smtClean="0"/>
          </a:p>
          <a:p>
            <a:pPr lvl="3"/>
            <a:r>
              <a:rPr lang="en-US" dirty="0" smtClean="0"/>
              <a:t>limited </a:t>
            </a:r>
            <a:r>
              <a:rPr lang="en-US" dirty="0"/>
              <a:t>by power of the cryo-plant</a:t>
            </a:r>
          </a:p>
          <a:p>
            <a:pPr lvl="4"/>
            <a:r>
              <a:rPr lang="en-US" dirty="0" smtClean="0"/>
              <a:t>~5</a:t>
            </a:r>
            <a:r>
              <a:rPr lang="en-US" dirty="0"/>
              <a:t>% duty factor for cryo</a:t>
            </a:r>
          </a:p>
          <a:p>
            <a:pPr lvl="2"/>
            <a:r>
              <a:rPr lang="en-US" dirty="0"/>
              <a:t>Reduced number of HB-650 cryo-modules (7→4)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88066" y="3396041"/>
            <a:ext cx="7747362" cy="2933700"/>
            <a:chOff x="1432" y="-2939"/>
            <a:chExt cx="9507" cy="297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-2939"/>
              <a:ext cx="9385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9182" y="-2910"/>
              <a:ext cx="1748" cy="652"/>
              <a:chOff x="9182" y="-2910"/>
              <a:chExt cx="1748" cy="652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9182" y="-2910"/>
                <a:ext cx="1748" cy="652"/>
              </a:xfrm>
              <a:custGeom>
                <a:avLst/>
                <a:gdLst>
                  <a:gd name="T0" fmla="+- 0 9182 9182"/>
                  <a:gd name="T1" fmla="*/ T0 w 1748"/>
                  <a:gd name="T2" fmla="+- 0 -2258 -2910"/>
                  <a:gd name="T3" fmla="*/ -2258 h 652"/>
                  <a:gd name="T4" fmla="+- 0 10931 9182"/>
                  <a:gd name="T5" fmla="*/ T4 w 1748"/>
                  <a:gd name="T6" fmla="+- 0 -2258 -2910"/>
                  <a:gd name="T7" fmla="*/ -2258 h 652"/>
                  <a:gd name="T8" fmla="+- 0 10931 9182"/>
                  <a:gd name="T9" fmla="*/ T8 w 1748"/>
                  <a:gd name="T10" fmla="+- 0 -2910 -2910"/>
                  <a:gd name="T11" fmla="*/ -2910 h 652"/>
                  <a:gd name="T12" fmla="+- 0 9182 9182"/>
                  <a:gd name="T13" fmla="*/ T12 w 1748"/>
                  <a:gd name="T14" fmla="+- 0 -2910 -2910"/>
                  <a:gd name="T15" fmla="*/ -2910 h 652"/>
                  <a:gd name="T16" fmla="+- 0 9182 9182"/>
                  <a:gd name="T17" fmla="*/ T16 w 1748"/>
                  <a:gd name="T18" fmla="+- 0 -2258 -2910"/>
                  <a:gd name="T19" fmla="*/ -2258 h 6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8" h="652">
                    <a:moveTo>
                      <a:pt x="0" y="652"/>
                    </a:moveTo>
                    <a:lnTo>
                      <a:pt x="1749" y="652"/>
                    </a:lnTo>
                    <a:lnTo>
                      <a:pt x="1749" y="0"/>
                    </a:lnTo>
                    <a:lnTo>
                      <a:pt x="0" y="0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466" y="2088"/>
            <a:ext cx="5020163" cy="838200"/>
          </a:xfrm>
        </p:spPr>
        <p:txBody>
          <a:bodyPr/>
          <a:lstStyle/>
          <a:p>
            <a:r>
              <a:rPr lang="en-US" b="1" dirty="0"/>
              <a:t>Structure </a:t>
            </a:r>
            <a:r>
              <a:rPr lang="en-US" b="1" dirty="0" smtClean="0"/>
              <a:t>of PIP-II Linac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8307" name="Table 8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31763"/>
              </p:ext>
            </p:extLst>
          </p:nvPr>
        </p:nvGraphicFramePr>
        <p:xfrm>
          <a:off x="1712264" y="685800"/>
          <a:ext cx="7252972" cy="2385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454"/>
                <a:gridCol w="1057726"/>
                <a:gridCol w="982173"/>
                <a:gridCol w="982173"/>
                <a:gridCol w="1284381"/>
                <a:gridCol w="1208830"/>
                <a:gridCol w="945235"/>
              </a:tblGrid>
              <a:tr h="48514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Section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5425" marR="149860" indent="-1841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Energy 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(MeV)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(MeV)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6695" marR="248920" algn="ctr">
                        <a:lnSpc>
                          <a:spcPts val="152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R/Q </a:t>
                      </a: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1" spc="5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Cav/CM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r>
                        <a:rPr lang="en-US" sz="1600" b="1" spc="2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Config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" algn="ctr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</a:p>
                    <a:p>
                      <a:pPr marL="0" marR="12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lengt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600" b="1" spc="-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(m)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4645">
                <a:tc>
                  <a:txBody>
                    <a:bodyPr/>
                    <a:lstStyle/>
                    <a:p>
                      <a:pPr marL="5143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HWR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606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686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600" b="1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/ 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034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600" b="1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(sc)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242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marL="5143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SSR1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511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11‐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2.05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98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b="1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600" b="1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(csc)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242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8930">
                <a:tc>
                  <a:txBody>
                    <a:bodyPr/>
                    <a:lstStyle/>
                    <a:p>
                      <a:pPr marL="5143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SSR2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637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38‐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5.32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2250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1" spc="-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/ 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4150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sccscc</a:t>
                      </a:r>
                      <a:r>
                        <a:rPr lang="en-US" sz="1600" b="1" spc="-1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2420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marL="5143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LB650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827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11.6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378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7485" marR="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effectLst/>
                        </a:rPr>
                        <a:t>  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600" b="1" spc="-2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/ 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ccc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1" spc="-5" dirty="0" err="1">
                          <a:solidFill>
                            <a:schemeClr val="tx1"/>
                          </a:solidFill>
                          <a:effectLst/>
                        </a:rPr>
                        <a:t>fd</a:t>
                      </a: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‐ccc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2420" marR="0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7.1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marL="5143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solidFill>
                            <a:schemeClr val="tx1"/>
                          </a:solidFill>
                          <a:effectLst/>
                        </a:rPr>
                        <a:t>HB650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255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1" spc="-5" dirty="0">
                          <a:solidFill>
                            <a:srgbClr val="FF0000"/>
                          </a:solidFill>
                          <a:effectLst/>
                        </a:rPr>
                        <a:t>800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9395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638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7485" marR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effectLst/>
                        </a:rPr>
                        <a:t>  24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1600" b="1" spc="-2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0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err="1">
                          <a:solidFill>
                            <a:schemeClr val="tx1"/>
                          </a:solidFill>
                          <a:effectLst/>
                        </a:rPr>
                        <a:t>cccccc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2420" marR="0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3313" y="3088264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*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E is reduced at section-to-section transitions and due to flight factors</a:t>
            </a:r>
            <a:endParaRPr lang="en-US" sz="1400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43000"/>
            <a:ext cx="5181600" cy="373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400800" cy="685800"/>
          </a:xfrm>
        </p:spPr>
        <p:txBody>
          <a:bodyPr/>
          <a:lstStyle/>
          <a:p>
            <a:r>
              <a:rPr lang="en-US" b="1" dirty="0" smtClean="0"/>
              <a:t>PIP-II Beam Dynamics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295400"/>
            <a:ext cx="3581399" cy="4724400"/>
          </a:xfrm>
        </p:spPr>
        <p:txBody>
          <a:bodyPr/>
          <a:lstStyle/>
          <a:p>
            <a:r>
              <a:rPr lang="en-US" dirty="0" smtClean="0"/>
              <a:t>All simulations performed for Project X are directly applicable to PIP-II</a:t>
            </a:r>
          </a:p>
          <a:p>
            <a:r>
              <a:rPr lang="en-US" dirty="0" smtClean="0"/>
              <a:t>Place for RF separator has to be reserved at the linac end to avoid adverse effect of bunch lengthening on the future RF separation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1" y="504092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33CC"/>
                </a:solidFill>
              </a:rPr>
              <a:t>Normalized transverse (magenta) and longitudinal (green) emittances along the linac (from MEBT entrance to the end of </a:t>
            </a:r>
            <a:r>
              <a:rPr lang="en-US" sz="1600" dirty="0" smtClean="0">
                <a:solidFill>
                  <a:srgbClr val="0033CC"/>
                </a:solidFill>
              </a:rPr>
              <a:t>linac (800 MeV)).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791200" cy="609600"/>
          </a:xfrm>
        </p:spPr>
        <p:txBody>
          <a:bodyPr/>
          <a:lstStyle/>
          <a:p>
            <a:r>
              <a:rPr lang="en-US" b="1" dirty="0"/>
              <a:t>PIP-II Duty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85800"/>
            <a:ext cx="6858000" cy="5486400"/>
          </a:xfrm>
        </p:spPr>
        <p:txBody>
          <a:bodyPr/>
          <a:lstStyle/>
          <a:p>
            <a:r>
              <a:rPr lang="en-US" dirty="0"/>
              <a:t>The average RF power has 2 contributions: </a:t>
            </a:r>
          </a:p>
          <a:p>
            <a:pPr lvl="1"/>
            <a:r>
              <a:rPr lang="en-US" dirty="0"/>
              <a:t>the energy transferred to the beam (~10%) </a:t>
            </a:r>
          </a:p>
          <a:p>
            <a:pPr lvl="1"/>
            <a:r>
              <a:rPr lang="en-US" dirty="0"/>
              <a:t>the energy required to fill and discharge the accelerating cavities (90%) </a:t>
            </a:r>
          </a:p>
          <a:p>
            <a:pPr lvl="2"/>
            <a:r>
              <a:rPr lang="en-US" dirty="0"/>
              <a:t>It does not depend on the peak RF power</a:t>
            </a:r>
          </a:p>
          <a:p>
            <a:r>
              <a:rPr lang="en-US" dirty="0"/>
              <a:t>For a fixed average power the cost of RF increases with peak power </a:t>
            </a:r>
          </a:p>
          <a:p>
            <a:pPr lvl="1"/>
            <a:r>
              <a:rPr lang="en-US" dirty="0"/>
              <a:t>therefore its cost achieves minimum with minimum peak power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power equal to the power required for  beam acceleration</a:t>
            </a:r>
            <a:br>
              <a:rPr lang="en-US" dirty="0"/>
            </a:br>
            <a:r>
              <a:rPr lang="en-US" dirty="0"/>
              <a:t>=&gt; duty factor for the RF power amplifiers ≈12%</a:t>
            </a:r>
          </a:p>
          <a:p>
            <a:pPr lvl="2"/>
            <a:r>
              <a:rPr lang="en-US" dirty="0"/>
              <a:t>In this case the cost savings associated with the pulsed power amplifiers </a:t>
            </a:r>
            <a:r>
              <a:rPr lang="en-US" dirty="0" smtClean="0"/>
              <a:t>is </a:t>
            </a:r>
            <a:r>
              <a:rPr lang="en-US" dirty="0"/>
              <a:t>modest and therefore CW capable RF amplifiers are </a:t>
            </a:r>
            <a:r>
              <a:rPr lang="en-US" dirty="0" smtClean="0"/>
              <a:t>planned from the beginning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2" y="1219200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" y="2923117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02" y="4647142"/>
            <a:ext cx="255639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♦ Details of cavity field stabilization are under a study. </a:t>
            </a:r>
          </a:p>
          <a:p>
            <a:pPr algn="l"/>
            <a:r>
              <a:rPr lang="en-US" sz="1200" dirty="0"/>
              <a:t>♦ LFD </a:t>
            </a:r>
            <a:r>
              <a:rPr lang="en-US" sz="1200" dirty="0" smtClean="0"/>
              <a:t>&amp; microphonics represent serious issues due to small cavity bandwidth (small current).</a:t>
            </a:r>
          </a:p>
          <a:p>
            <a:pPr algn="l"/>
            <a:r>
              <a:rPr lang="en-US" sz="1200" dirty="0"/>
              <a:t>♦ </a:t>
            </a:r>
            <a:r>
              <a:rPr lang="en-US" sz="1200" dirty="0" smtClean="0"/>
              <a:t>Fast tuners are the must</a:t>
            </a:r>
          </a:p>
          <a:p>
            <a:pPr algn="l"/>
            <a:r>
              <a:rPr lang="en-US" sz="1200" dirty="0" smtClean="0"/>
              <a:t>♦ See details in XMAC-14</a:t>
            </a:r>
          </a:p>
          <a:p>
            <a:pPr algn="l"/>
            <a:endParaRPr lang="en-US" sz="1200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7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019800" cy="762000"/>
          </a:xfrm>
        </p:spPr>
        <p:txBody>
          <a:bodyPr/>
          <a:lstStyle/>
          <a:p>
            <a:r>
              <a:rPr lang="en-US" b="1" dirty="0"/>
              <a:t>PIP-II </a:t>
            </a:r>
            <a:r>
              <a:rPr lang="en-US" b="1" dirty="0" smtClean="0"/>
              <a:t>Cryogenics</a:t>
            </a:r>
            <a:r>
              <a:rPr lang="en-US" b="1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7315200" cy="4876800"/>
          </a:xfrm>
        </p:spPr>
        <p:txBody>
          <a:bodyPr/>
          <a:lstStyle/>
          <a:p>
            <a:r>
              <a:rPr lang="en-US" dirty="0"/>
              <a:t>To minimize the cost a system will be assembled using existing Tevatron cryogenic infrastructure</a:t>
            </a:r>
          </a:p>
          <a:p>
            <a:pPr lvl="2"/>
            <a:r>
              <a:rPr lang="en-US" dirty="0"/>
              <a:t>including the Central Helium Liquefier (CHL)</a:t>
            </a:r>
          </a:p>
          <a:p>
            <a:pPr lvl="2"/>
            <a:r>
              <a:rPr lang="en-US" dirty="0"/>
              <a:t>transfer line</a:t>
            </a:r>
          </a:p>
          <a:p>
            <a:pPr lvl="2"/>
            <a:r>
              <a:rPr lang="en-US" dirty="0"/>
              <a:t>compressors</a:t>
            </a:r>
          </a:p>
          <a:p>
            <a:pPr lvl="1"/>
            <a:r>
              <a:rPr lang="en-US" dirty="0"/>
              <a:t>Cryogenic duty factor is ~5%</a:t>
            </a:r>
          </a:p>
          <a:p>
            <a:pPr lvl="1"/>
            <a:r>
              <a:rPr lang="en-US" dirty="0"/>
              <a:t>The total cryogenic heat load at 2K is dominated by the static load, and is about </a:t>
            </a:r>
            <a:r>
              <a:rPr lang="en-US" dirty="0" smtClean="0"/>
              <a:t>16% </a:t>
            </a:r>
            <a:r>
              <a:rPr lang="en-US" dirty="0"/>
              <a:t>of the CW load</a:t>
            </a:r>
          </a:p>
          <a:p>
            <a:r>
              <a:rPr lang="en-US" dirty="0"/>
              <a:t>Future upgrade to CW operation would require a new 2K cryogenic </a:t>
            </a:r>
            <a:r>
              <a:rPr lang="en-US" dirty="0" smtClean="0"/>
              <a:t>plant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Rms pressure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fluctuations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have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to be &lt;0.1 mbar!!!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29038"/>
              </p:ext>
            </p:extLst>
          </p:nvPr>
        </p:nvGraphicFramePr>
        <p:xfrm>
          <a:off x="5257800" y="4267200"/>
          <a:ext cx="3733800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3839"/>
                <a:gridCol w="1021609"/>
                <a:gridCol w="921350"/>
                <a:gridCol w="707002"/>
              </a:tblGrid>
              <a:tr h="381628">
                <a:tc gridSpan="4">
                  <a:txBody>
                    <a:bodyPr/>
                    <a:lstStyle/>
                    <a:p>
                      <a:pPr marL="5791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2000" b="0" spc="-2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Loads</a:t>
                      </a:r>
                      <a:r>
                        <a:rPr lang="en-US" sz="2000" b="0" spc="-2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[W]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1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0" spc="-2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0" spc="-2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spc="-2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marL="6477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Pulsed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2,860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895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256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marL="6477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2,860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895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1819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571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* More details in the presentation of A. Klebaner at XMAC-14</a:t>
            </a:r>
            <a:endParaRPr lang="en-US" sz="1200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4114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dirty="0" smtClean="0"/>
              <a:t>PIP II Collaboration meeting, June 3-4, Valeri Lebedev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57432"/>
      </p:ext>
    </p:extLst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6833</TotalTime>
  <Words>3166</Words>
  <Application>Microsoft Office PowerPoint</Application>
  <PresentationFormat>On-screen Show (4:3)</PresentationFormat>
  <Paragraphs>862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Factory</vt:lpstr>
      <vt:lpstr>Equation</vt:lpstr>
      <vt:lpstr>Mathcad</vt:lpstr>
      <vt:lpstr>MSPhotoEd.3</vt:lpstr>
      <vt:lpstr>PIP-II Design Overview and R&amp;D Strategy</vt:lpstr>
      <vt:lpstr>Outline</vt:lpstr>
      <vt:lpstr>Fermilab Accelerator Complex at PIP-II Era</vt:lpstr>
      <vt:lpstr>PIP-II Major Parameters</vt:lpstr>
      <vt:lpstr>Project X Stage I → PIP-II  (Changes to the SC Linac)</vt:lpstr>
      <vt:lpstr>Structure of PIP-II Linac</vt:lpstr>
      <vt:lpstr>PIP-II Beam Dynamics </vt:lpstr>
      <vt:lpstr>PIP-II Duty Factors</vt:lpstr>
      <vt:lpstr>PIP-II Cryogenics*</vt:lpstr>
      <vt:lpstr>PIP-II Cryogenics (continue)</vt:lpstr>
      <vt:lpstr>Limitations on Operation in Pulsed Regime</vt:lpstr>
      <vt:lpstr>Limitations on Operation in Pulsed Regime (continue)</vt:lpstr>
      <vt:lpstr>Requirements to Booster Operation</vt:lpstr>
      <vt:lpstr>Booster Injection</vt:lpstr>
      <vt:lpstr>Booster Intensity Limitations</vt:lpstr>
      <vt:lpstr>Incoherent tune shifts</vt:lpstr>
      <vt:lpstr>Transition Crossing</vt:lpstr>
      <vt:lpstr>Transition Crossing with RF Voltage jump</vt:lpstr>
      <vt:lpstr>Booster Impedances</vt:lpstr>
      <vt:lpstr>Study of Transverse Instabilities</vt:lpstr>
      <vt:lpstr>Developments at PIP-I </vt:lpstr>
      <vt:lpstr>Recycler – Main Injector</vt:lpstr>
      <vt:lpstr>“Second” PIP-II experiment:  m-to-e upgrade</vt:lpstr>
      <vt:lpstr>Cryogenic Requirements for  m-to-e Operation</vt:lpstr>
      <vt:lpstr>Present Standing on Major Directions for PIP-II SC Linac</vt:lpstr>
      <vt:lpstr>Present Standing on Major Directions for PIP-II SC Linac (continue)</vt:lpstr>
      <vt:lpstr>Status and Plans</vt:lpstr>
      <vt:lpstr>Primary Technical Risks</vt:lpstr>
      <vt:lpstr>Conclusions</vt:lpstr>
      <vt:lpstr>Backup Slides</vt:lpstr>
      <vt:lpstr>SC Linac Parameters</vt:lpstr>
      <vt:lpstr>Other Parameters  of SC Cryomodules</vt:lpstr>
      <vt:lpstr>Other Parameters of SC Cryomodules (continue)</vt:lpstr>
      <vt:lpstr>Numerical simulations of Transition Crossing with Voltage jumps</vt:lpstr>
      <vt:lpstr>PowerPoint Presentation</vt:lpstr>
      <vt:lpstr>PIP-II versus Project X Stage I </vt:lpstr>
      <vt:lpstr>PIP-II Future and Staging</vt:lpstr>
      <vt:lpstr>m-to-e at PIP-II</vt:lpstr>
      <vt:lpstr>Efficiency of Muon Production to m-to-e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Valeri A. Lebedev x2558 13122N</cp:lastModifiedBy>
  <cp:revision>161</cp:revision>
  <cp:lastPrinted>1601-01-01T00:00:00Z</cp:lastPrinted>
  <dcterms:created xsi:type="dcterms:W3CDTF">2008-08-01T20:03:26Z</dcterms:created>
  <dcterms:modified xsi:type="dcterms:W3CDTF">2014-06-03T03:00:06Z</dcterms:modified>
</cp:coreProperties>
</file>