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77" r:id="rId5"/>
    <p:sldId id="278" r:id="rId6"/>
    <p:sldId id="279" r:id="rId7"/>
    <p:sldId id="280" r:id="rId8"/>
    <p:sldId id="283" r:id="rId9"/>
    <p:sldId id="284" r:id="rId10"/>
    <p:sldId id="286" r:id="rId11"/>
    <p:sldId id="301" r:id="rId12"/>
    <p:sldId id="285" r:id="rId13"/>
    <p:sldId id="287" r:id="rId14"/>
    <p:sldId id="289" r:id="rId15"/>
    <p:sldId id="290" r:id="rId16"/>
    <p:sldId id="291" r:id="rId17"/>
    <p:sldId id="292" r:id="rId18"/>
    <p:sldId id="298" r:id="rId19"/>
    <p:sldId id="295" r:id="rId20"/>
    <p:sldId id="296" r:id="rId21"/>
    <p:sldId id="294" r:id="rId22"/>
    <p:sldId id="297" r:id="rId23"/>
    <p:sldId id="300" r:id="rId24"/>
    <p:sldId id="275" r:id="rId25"/>
    <p:sldId id="276" r:id="rId2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0066"/>
    <a:srgbClr val="003399"/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B8AF7D9-995B-4639-9C98-1ACF804D91BC}" type="datetimeFigureOut">
              <a:rPr lang="en-US" smtClean="0"/>
              <a:pPr/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3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31335" y="4409761"/>
            <a:ext cx="5122333" cy="4179277"/>
          </a:xfrm>
        </p:spPr>
        <p:txBody>
          <a:bodyPr lIns="95354" tIns="47668" rIns="95354" bIns="47668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2" y="2"/>
            <a:ext cx="3028451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8" rIns="95354" bIns="47668"/>
          <a:lstStyle/>
          <a:p>
            <a:pPr defTabSz="955116" eaLnBrk="0" hangingPunct="0">
              <a:spcBef>
                <a:spcPct val="0"/>
              </a:spcBef>
            </a:pPr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3956552" y="8819517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8" rIns="95354" bIns="47668" anchor="b"/>
          <a:lstStyle/>
          <a:p>
            <a:pPr defTabSz="955116" eaLnBrk="0" hangingPunct="0">
              <a:spcBef>
                <a:spcPct val="0"/>
              </a:spcBef>
            </a:pPr>
            <a:fld id="{DE16711C-54E6-4137-9902-664502C4C0A3}" type="slidenum">
              <a:rPr lang="en-US" sz="1300">
                <a:latin typeface="Times New Roman" pitchFamily="18" charset="0"/>
              </a:rPr>
              <a:pPr defTabSz="955116" eaLnBrk="0" hangingPunct="0">
                <a:spcBef>
                  <a:spcPct val="0"/>
                </a:spcBef>
              </a:pPr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4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3438" cy="3481388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31335" y="4409759"/>
            <a:ext cx="5122333" cy="4179277"/>
          </a:xfrm>
        </p:spPr>
        <p:txBody>
          <a:bodyPr lIns="95354" tIns="47669" rIns="95354" bIns="4766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0" y="1"/>
            <a:ext cx="3028451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/>
          <a:lstStyle/>
          <a:p>
            <a:pPr defTabSz="955112" eaLnBrk="0" hangingPunct="0">
              <a:spcBef>
                <a:spcPct val="0"/>
              </a:spcBef>
            </a:pPr>
            <a:r>
              <a:rPr lang="en-US" sz="12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3956552" y="8819516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 anchor="b"/>
          <a:lstStyle/>
          <a:p>
            <a:pPr defTabSz="955112" eaLnBrk="0" hangingPunct="0">
              <a:spcBef>
                <a:spcPct val="0"/>
              </a:spcBef>
            </a:pPr>
            <a:fld id="{DE16711C-54E6-4137-9902-664502C4C0A3}" type="slidenum">
              <a:rPr lang="en-US" sz="1200">
                <a:latin typeface="Times New Roman" pitchFamily="18" charset="0"/>
              </a:rPr>
              <a:pPr defTabSz="955112" eaLnBrk="0" hangingPunct="0">
                <a:spcBef>
                  <a:spcPct val="0"/>
                </a:spcBef>
              </a:pPr>
              <a:t>4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5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3438" cy="3481388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31335" y="4409759"/>
            <a:ext cx="5122333" cy="4179277"/>
          </a:xfrm>
        </p:spPr>
        <p:txBody>
          <a:bodyPr lIns="95354" tIns="47669" rIns="95354" bIns="4766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0" y="1"/>
            <a:ext cx="3028451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/>
          <a:lstStyle/>
          <a:p>
            <a:pPr defTabSz="955112" eaLnBrk="0" hangingPunct="0">
              <a:spcBef>
                <a:spcPct val="0"/>
              </a:spcBef>
            </a:pPr>
            <a:r>
              <a:rPr lang="en-US" sz="12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3956552" y="8819516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 anchor="b"/>
          <a:lstStyle/>
          <a:p>
            <a:pPr defTabSz="955112" eaLnBrk="0" hangingPunct="0">
              <a:spcBef>
                <a:spcPct val="0"/>
              </a:spcBef>
            </a:pPr>
            <a:fld id="{DE16711C-54E6-4137-9902-664502C4C0A3}" type="slidenum">
              <a:rPr lang="en-US" sz="1200">
                <a:latin typeface="Times New Roman" pitchFamily="18" charset="0"/>
              </a:rPr>
              <a:pPr defTabSz="955112" eaLnBrk="0" hangingPunct="0">
                <a:spcBef>
                  <a:spcPct val="0"/>
                </a:spcBef>
              </a:pPr>
              <a:t>5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6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1575" y="695325"/>
            <a:ext cx="4643438" cy="3481388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31335" y="4409759"/>
            <a:ext cx="5122333" cy="4179277"/>
          </a:xfrm>
        </p:spPr>
        <p:txBody>
          <a:bodyPr lIns="95354" tIns="47669" rIns="95354" bIns="4766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0" y="1"/>
            <a:ext cx="3028451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/>
          <a:lstStyle/>
          <a:p>
            <a:pPr defTabSz="955112" eaLnBrk="0" hangingPunct="0">
              <a:spcBef>
                <a:spcPct val="0"/>
              </a:spcBef>
            </a:pPr>
            <a:r>
              <a:rPr lang="en-US" sz="12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3956552" y="8819516"/>
            <a:ext cx="3028450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4" tIns="47669" rIns="95354" bIns="47669" anchor="b"/>
          <a:lstStyle/>
          <a:p>
            <a:pPr defTabSz="955112" eaLnBrk="0" hangingPunct="0">
              <a:spcBef>
                <a:spcPct val="0"/>
              </a:spcBef>
            </a:pPr>
            <a:fld id="{DE16711C-54E6-4137-9902-664502C4C0A3}" type="slidenum">
              <a:rPr lang="en-US" sz="1200">
                <a:latin typeface="Times New Roman" pitchFamily="18" charset="0"/>
              </a:rPr>
              <a:pPr defTabSz="955112" eaLnBrk="0" hangingPunct="0">
                <a:spcBef>
                  <a:spcPct val="0"/>
                </a:spcBef>
              </a:pPr>
              <a:t>6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2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058" y="6324600"/>
            <a:ext cx="3279742" cy="365125"/>
          </a:xfrm>
        </p:spPr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508"/>
            <a:ext cx="1600200" cy="871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PIP-II Collab Meet, June 2014 -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getFile.py/access?contribId=11&amp;sessionId=5&amp;resId=0&amp;materialId=slides&amp;confId=680" TargetMode="External"/><Relationship Id="rId2" Type="http://schemas.openxmlformats.org/officeDocument/2006/relationships/hyperlink" Target="http://usparticlephysics.org/p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x-docdb.fnal.gov/cgi-bin/ShowDocument?docid=1232" TargetMode="External"/><Relationship Id="rId2" Type="http://schemas.openxmlformats.org/officeDocument/2006/relationships/hyperlink" Target="https://indico.fnal.gov/categoryDisplay.py?categId=1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conferenceDisplay.py?confId=836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ferenceOtherViews.py?view=standard&amp;confId=638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energy.gov/~/media/hep/hepap/pdf/Reports/HEPAP_facilities_letter_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bnl.gov/conferenceDisplay.py?confId=6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dico.fnal.gov/conferenceDisplay.py?confId=624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306.502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arxiv.org/abs/1401.6077" TargetMode="External"/><Relationship Id="rId4" Type="http://schemas.openxmlformats.org/officeDocument/2006/relationships/hyperlink" Target="http://arxiv.org/abs/1401.607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getFile.py/access?sessionId=9&amp;resId=0&amp;materialId=0&amp;confId=7485" TargetMode="External"/><Relationship Id="rId2" Type="http://schemas.openxmlformats.org/officeDocument/2006/relationships/hyperlink" Target="http://projectx-docdb.fnal.gov/cgi-bin/ShowDocument?docid=12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PIP-II Overview:</a:t>
            </a:r>
            <a:b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Goals, Status, Strategy</a:t>
            </a:r>
            <a:b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Steve Holmes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PIP-II Collaboration Meeting</a:t>
            </a:r>
            <a:endParaRPr lang="en-US" sz="2000" b="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June 3, 2014</a:t>
            </a:r>
            <a:endParaRPr lang="en-US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59619"/>
              </p:ext>
            </p:extLst>
          </p:nvPr>
        </p:nvGraphicFramePr>
        <p:xfrm>
          <a:off x="2133600" y="1752600"/>
          <a:ext cx="5181600" cy="4267200"/>
        </p:xfrm>
        <a:graphic>
          <a:graphicData uri="http://schemas.openxmlformats.org/drawingml/2006/table">
            <a:tbl>
              <a:tblPr/>
              <a:tblGrid>
                <a:gridCol w="2963454"/>
                <a:gridCol w="1303920"/>
                <a:gridCol w="914226"/>
              </a:tblGrid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0.6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15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(10-15% DF)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2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(extracted)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6.4×10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40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Pulse (extracted)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120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0.8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LBNE Beam Power @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80-120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LBNE Upgrade Potential @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753" marR="1217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10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Proton Improvement Plan-II</a:t>
            </a:r>
            <a:br>
              <a:rPr lang="en-US" smtClean="0"/>
            </a:br>
            <a:r>
              <a:rPr lang="en-US" sz="3200" smtClean="0"/>
              <a:t>Linac Technology Map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97403"/>
              </p:ext>
            </p:extLst>
          </p:nvPr>
        </p:nvGraphicFramePr>
        <p:xfrm>
          <a:off x="454961" y="3640590"/>
          <a:ext cx="8383988" cy="24554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30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11-38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38-177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177-480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30/20/5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53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24/10/4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11506" y="1640371"/>
            <a:ext cx="7946694" cy="1894119"/>
            <a:chOff x="381000" y="1485904"/>
            <a:chExt cx="7946694" cy="1894119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1485904"/>
              <a:ext cx="7946694" cy="1894119"/>
              <a:chOff x="-319066" y="1485904"/>
              <a:chExt cx="7946694" cy="189411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150" y="1485904"/>
                <a:ext cx="7570478" cy="1894119"/>
                <a:chOff x="228621" y="1485904"/>
                <a:chExt cx="7686069" cy="189411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62013" y="1485905"/>
                  <a:ext cx="7052677" cy="1894118"/>
                  <a:chOff x="-1417571" y="1485905"/>
                  <a:chExt cx="8570611" cy="1894118"/>
                </a:xfrm>
              </p:grpSpPr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=0.11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=0.22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=0.51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4474132" y="1485905"/>
                    <a:ext cx="1338645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=0.61</a:t>
                    </a: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r>
                      <a:rPr lang="en-US" sz="1800" dirty="0">
                        <a:solidFill>
                          <a:schemeClr val="tx1"/>
                        </a:solidFill>
                        <a:latin typeface="Symbol" pitchFamily="18" charset="2"/>
                      </a:rPr>
                      <a:t>b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=0.9</a:t>
                    </a:r>
                  </a:p>
                </p:txBody>
              </p:sp>
              <p:sp>
                <p:nvSpPr>
                  <p:cNvPr id="25" name="Left-Right Arrow 24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24627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6779" y="2731289"/>
                    <a:ext cx="253792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dirty="0"/>
                      <a:t>325 </a:t>
                    </a:r>
                    <a:r>
                      <a:rPr lang="en-US" dirty="0" smtClean="0"/>
                      <a:t>MHz</a:t>
                    </a:r>
                    <a:endParaRPr lang="en-US" dirty="0"/>
                  </a:p>
                  <a:p>
                    <a:pPr algn="ctr" eaLnBrk="0" hangingPunct="0"/>
                    <a:r>
                      <a:rPr lang="en-US" dirty="0" smtClean="0"/>
                      <a:t>11-177 </a:t>
                    </a:r>
                    <a:r>
                      <a:rPr lang="en-US" dirty="0"/>
                      <a:t>MeV</a:t>
                    </a:r>
                  </a:p>
                </p:txBody>
              </p:sp>
              <p:sp>
                <p:nvSpPr>
                  <p:cNvPr id="28" name="Left-Right Arrow 27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24620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261" y="2733691"/>
                    <a:ext cx="24228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US" dirty="0"/>
                      <a:t>650 </a:t>
                    </a:r>
                    <a:r>
                      <a:rPr lang="en-US" dirty="0" smtClean="0"/>
                      <a:t>MHz</a:t>
                    </a:r>
                  </a:p>
                  <a:p>
                    <a:pPr algn="ctr" eaLnBrk="0" hangingPunct="0"/>
                    <a:r>
                      <a:rPr lang="en-US" dirty="0" smtClean="0"/>
                      <a:t>177-800 MeV</a:t>
                    </a:r>
                    <a:endParaRPr lang="en-US" dirty="0"/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ln w="19050">
                    <a:solidFill>
                      <a:srgbClr val="C00000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284054" y="2109121"/>
                    <a:ext cx="938397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i="1" dirty="0" smtClean="0">
                        <a:solidFill>
                          <a:srgbClr val="C00000"/>
                        </a:solidFill>
                      </a:rPr>
                      <a:t>SC</a:t>
                    </a:r>
                    <a:endParaRPr lang="en-US" sz="1800" b="1" i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4" name="Left-Right Arrow 23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27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7571" y="2733692"/>
                    <a:ext cx="3585269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US" dirty="0" smtClean="0"/>
                      <a:t>162.5 MHz</a:t>
                    </a:r>
                    <a:endParaRPr lang="en-US" dirty="0"/>
                  </a:p>
                  <a:p>
                    <a:pPr algn="ctr" eaLnBrk="0" hangingPunct="0"/>
                    <a:r>
                      <a:rPr lang="en-US" dirty="0" smtClean="0"/>
                      <a:t>0.03-11 </a:t>
                    </a:r>
                    <a:r>
                      <a:rPr lang="en-US" dirty="0"/>
                      <a:t>MeV</a:t>
                    </a:r>
                  </a:p>
                </p:txBody>
              </p:sp>
            </p:grpSp>
            <p:sp>
              <p:nvSpPr>
                <p:cNvPr id="7" name="Rectangle 6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LEBT</a:t>
                  </a:r>
                  <a:endParaRPr lang="en-US" sz="1600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RFQ</a:t>
                  </a:r>
                  <a:endParaRPr lang="en-US" sz="1600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M</a:t>
                  </a:r>
                  <a:r>
                    <a:rPr lang="en-US" sz="1600" dirty="0" smtClean="0"/>
                    <a:t>EBT</a:t>
                  </a:r>
                  <a:endParaRPr lang="en-US" sz="1600" dirty="0"/>
                </a:p>
              </p:txBody>
            </p:sp>
          </p:grpSp>
          <p:cxnSp>
            <p:nvCxnSpPr>
              <p:cNvPr id="38" name="Straight Arrow Connector 37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671534" y="2101271"/>
                <a:ext cx="57494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i="1" dirty="0" smtClean="0">
                    <a:solidFill>
                      <a:srgbClr val="C00000"/>
                    </a:solidFill>
                  </a:rPr>
                  <a:t>RT</a:t>
                </a:r>
                <a:endParaRPr lang="en-US" sz="1800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161349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42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Site Layout (provisional)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07" y="1809938"/>
            <a:ext cx="5640185" cy="41064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12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P5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usparticlephysics.org/p5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Particle Physics Project Prioritization Panel established in fall 2013 “…to develop an updated strategic plan for U.S. high energy physics that can be executed over a ten year timescale, in the context of a 20-year global vision for the field.”</a:t>
            </a:r>
          </a:p>
          <a:p>
            <a:r>
              <a:rPr lang="en-US" dirty="0" smtClean="0"/>
              <a:t>Multiple interactions with P5</a:t>
            </a:r>
          </a:p>
          <a:p>
            <a:pPr lvl="1"/>
            <a:r>
              <a:rPr lang="en-US" dirty="0" smtClean="0"/>
              <a:t>PIP-II whitepaper and presentation at BNL meeting</a:t>
            </a:r>
          </a:p>
          <a:p>
            <a:pPr marL="857250" lvl="2" indent="0">
              <a:buNone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indico.bnl.gov/getFile.py/access?contribId=11&amp;sessionId=5&amp;resId=0&amp;materialId=slides&amp;confId=680</a:t>
            </a:r>
            <a:endParaRPr lang="en-US" sz="1600" dirty="0" smtClean="0"/>
          </a:p>
          <a:p>
            <a:pPr lvl="1"/>
            <a:r>
              <a:rPr lang="en-US" dirty="0" smtClean="0"/>
              <a:t>Costing information and a budget plan, integrated within the Fermilab program</a:t>
            </a:r>
          </a:p>
          <a:p>
            <a:pPr lvl="2"/>
            <a:r>
              <a:rPr lang="en-US" dirty="0" smtClean="0"/>
              <a:t>$400M </a:t>
            </a:r>
            <a:r>
              <a:rPr lang="en-US" dirty="0"/>
              <a:t>cost to DOE, assuming $160M international in-kind contribution</a:t>
            </a:r>
          </a:p>
          <a:p>
            <a:pPr lvl="2"/>
            <a:r>
              <a:rPr lang="en-US" dirty="0"/>
              <a:t>$80M of off-project costs for SRF development and AIPs </a:t>
            </a:r>
          </a:p>
          <a:p>
            <a:pPr lvl="2"/>
            <a:r>
              <a:rPr lang="en-US" dirty="0" smtClean="0"/>
              <a:t>FY19-23 </a:t>
            </a:r>
            <a:r>
              <a:rPr lang="en-US" dirty="0"/>
              <a:t>construction period</a:t>
            </a:r>
          </a:p>
          <a:p>
            <a:r>
              <a:rPr lang="en-US" dirty="0" smtClean="0"/>
              <a:t>Strong endorsement in the P5 Report publicly released and accepted by HEPAP on May 22</a:t>
            </a:r>
          </a:p>
          <a:p>
            <a:pPr lvl="1"/>
            <a:r>
              <a:rPr lang="en-US" dirty="0" smtClean="0"/>
              <a:t>Recommendation </a:t>
            </a:r>
            <a:r>
              <a:rPr lang="en-US" dirty="0"/>
              <a:t>14: Upgrade the Fermilab proton accelerator complex to produce higher intensity beams. R&amp;D for the Proton Improvement Plan II (PIPII) should proceed immediately, followed by construction, to provide proton beams of &gt;1 MW by the time of first operation of the new long-baseline neutrino facility.</a:t>
            </a:r>
          </a:p>
          <a:p>
            <a:pPr lvl="2"/>
            <a:r>
              <a:rPr lang="en-US" dirty="0"/>
              <a:t>This recommendation applies in all budget scenarios considered.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 have been asked by the Director to establish an organizational plan for PIP-II at Fermilab.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4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R&amp;D Status: PXIE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62" y="3048000"/>
            <a:ext cx="8672513" cy="320034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PXIE will address the address/measure the following:</a:t>
            </a:r>
          </a:p>
          <a:p>
            <a:pPr lvl="1">
              <a:defRPr/>
            </a:pPr>
            <a:r>
              <a:rPr lang="en-US" dirty="0" smtClean="0"/>
              <a:t>LEBT pre-chopping </a:t>
            </a:r>
          </a:p>
          <a:p>
            <a:pPr lvl="1">
              <a:defRPr/>
            </a:pPr>
            <a:r>
              <a:rPr lang="en-US" dirty="0" smtClean="0"/>
              <a:t>Vacuum management in the LEBT/RFQ region</a:t>
            </a:r>
          </a:p>
          <a:p>
            <a:pPr lvl="1">
              <a:defRPr/>
            </a:pPr>
            <a:r>
              <a:rPr lang="en-US" dirty="0" smtClean="0"/>
              <a:t>Validation of chopper performance</a:t>
            </a:r>
          </a:p>
          <a:p>
            <a:pPr lvl="1">
              <a:defRPr/>
            </a:pPr>
            <a:r>
              <a:rPr lang="en-US" dirty="0" smtClean="0"/>
              <a:t>Bunch extinction</a:t>
            </a:r>
          </a:p>
          <a:p>
            <a:pPr lvl="1">
              <a:defRPr/>
            </a:pPr>
            <a:r>
              <a:rPr lang="en-US" dirty="0" smtClean="0"/>
              <a:t>MEBT beam absorber</a:t>
            </a:r>
          </a:p>
          <a:p>
            <a:pPr lvl="1">
              <a:defRPr/>
            </a:pPr>
            <a:r>
              <a:rPr lang="en-US" dirty="0" smtClean="0"/>
              <a:t>MEBT vacuum management</a:t>
            </a:r>
          </a:p>
          <a:p>
            <a:pPr lvl="1">
              <a:defRPr/>
            </a:pPr>
            <a:r>
              <a:rPr lang="en-US" dirty="0" smtClean="0"/>
              <a:t>Operation of HWR in close proximity to 10 kW absorber</a:t>
            </a:r>
          </a:p>
          <a:p>
            <a:pPr lvl="1">
              <a:defRPr/>
            </a:pPr>
            <a:r>
              <a:rPr lang="en-US" dirty="0" smtClean="0"/>
              <a:t>Operation of SSR with beam</a:t>
            </a:r>
          </a:p>
          <a:p>
            <a:pPr lvl="1">
              <a:defRPr/>
            </a:pPr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21510" name="Group 4"/>
          <p:cNvGrpSpPr>
            <a:grpSpLocks/>
          </p:cNvGrpSpPr>
          <p:nvPr/>
        </p:nvGrpSpPr>
        <p:grpSpPr bwMode="auto">
          <a:xfrm>
            <a:off x="246060" y="1565382"/>
            <a:ext cx="8897940" cy="1025418"/>
            <a:chOff x="85409" y="1749187"/>
            <a:chExt cx="9058591" cy="1025628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3" y="1846744"/>
              <a:ext cx="8998527" cy="92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5" name="TextBox 6"/>
            <p:cNvSpPr txBox="1">
              <a:spLocks noChangeArrowheads="1"/>
            </p:cNvSpPr>
            <p:nvPr/>
          </p:nvSpPr>
          <p:spPr bwMode="auto">
            <a:xfrm>
              <a:off x="1174350" y="1760561"/>
              <a:ext cx="73957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C00000"/>
                  </a:solidFill>
                </a:rPr>
                <a:t>RFQ</a:t>
              </a:r>
            </a:p>
          </p:txBody>
        </p:sp>
        <p:sp>
          <p:nvSpPr>
            <p:cNvPr id="21516" name="TextBox 7"/>
            <p:cNvSpPr txBox="1">
              <a:spLocks noChangeArrowheads="1"/>
            </p:cNvSpPr>
            <p:nvPr/>
          </p:nvSpPr>
          <p:spPr bwMode="auto">
            <a:xfrm>
              <a:off x="2902811" y="1749187"/>
              <a:ext cx="914189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MEBT</a:t>
              </a:r>
            </a:p>
          </p:txBody>
        </p:sp>
        <p:sp>
          <p:nvSpPr>
            <p:cNvPr id="21517" name="TextBox 8"/>
            <p:cNvSpPr txBox="1">
              <a:spLocks noChangeArrowheads="1"/>
            </p:cNvSpPr>
            <p:nvPr/>
          </p:nvSpPr>
          <p:spPr bwMode="auto">
            <a:xfrm>
              <a:off x="5056919" y="1757151"/>
              <a:ext cx="813012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HWR</a:t>
              </a:r>
            </a:p>
          </p:txBody>
        </p:sp>
        <p:sp>
          <p:nvSpPr>
            <p:cNvPr id="21518" name="TextBox 9"/>
            <p:cNvSpPr txBox="1">
              <a:spLocks noChangeArrowheads="1"/>
            </p:cNvSpPr>
            <p:nvPr/>
          </p:nvSpPr>
          <p:spPr bwMode="auto">
            <a:xfrm>
              <a:off x="6714496" y="1757150"/>
              <a:ext cx="871760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SSR1</a:t>
              </a:r>
            </a:p>
          </p:txBody>
        </p:sp>
        <p:sp>
          <p:nvSpPr>
            <p:cNvPr id="21519" name="TextBox 10"/>
            <p:cNvSpPr txBox="1">
              <a:spLocks noChangeArrowheads="1"/>
            </p:cNvSpPr>
            <p:nvPr/>
          </p:nvSpPr>
          <p:spPr bwMode="auto">
            <a:xfrm>
              <a:off x="7920832" y="1757353"/>
              <a:ext cx="1164985" cy="4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>
                  <a:solidFill>
                    <a:srgbClr val="C00000"/>
                  </a:solidFill>
                </a:rPr>
                <a:t>HEBT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1520" name="TextBox 11"/>
            <p:cNvSpPr txBox="1">
              <a:spLocks noChangeArrowheads="1"/>
            </p:cNvSpPr>
            <p:nvPr/>
          </p:nvSpPr>
          <p:spPr bwMode="auto">
            <a:xfrm>
              <a:off x="85409" y="1885665"/>
              <a:ext cx="842386" cy="40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C00000"/>
                  </a:solidFill>
                </a:rPr>
                <a:t>LEBT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3352800" y="251460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dirty="0" smtClean="0"/>
              <a:t>40 </a:t>
            </a:r>
            <a:r>
              <a:rPr lang="en-US" sz="2000" dirty="0"/>
              <a:t>m, </a:t>
            </a:r>
            <a:r>
              <a:rPr lang="en-US" sz="2000" dirty="0" smtClean="0"/>
              <a:t>~25 </a:t>
            </a:r>
            <a:r>
              <a:rPr lang="en-US" sz="2000" dirty="0"/>
              <a:t>MeV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73002" y="2714654"/>
            <a:ext cx="33528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059" y="2714653"/>
            <a:ext cx="3048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Status: </a:t>
            </a:r>
            <a:r>
              <a:rPr lang="en-US" dirty="0" smtClean="0"/>
              <a:t>PXIE, SRF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PXIE Hardware</a:t>
            </a:r>
          </a:p>
          <a:p>
            <a:pPr lvl="1"/>
            <a:r>
              <a:rPr lang="en-US" dirty="0" smtClean="0"/>
              <a:t>Ion </a:t>
            </a:r>
            <a:r>
              <a:rPr lang="en-US" dirty="0"/>
              <a:t>source operational and </a:t>
            </a:r>
            <a:r>
              <a:rPr lang="en-US" dirty="0" smtClean="0"/>
              <a:t>being characterized </a:t>
            </a:r>
            <a:r>
              <a:rPr lang="en-US" dirty="0"/>
              <a:t>(LBNL→FNAL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Beam </a:t>
            </a:r>
            <a:r>
              <a:rPr lang="en-US" dirty="0" smtClean="0"/>
              <a:t>in LEBT through first solenoid and </a:t>
            </a:r>
            <a:r>
              <a:rPr lang="en-US" dirty="0" err="1" smtClean="0"/>
              <a:t>emittance</a:t>
            </a:r>
            <a:r>
              <a:rPr lang="en-US" dirty="0" smtClean="0"/>
              <a:t> scanner (downstream of solenoid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LEBT </a:t>
            </a:r>
            <a:r>
              <a:rPr lang="en-US" dirty="0" err="1"/>
              <a:t>emittance</a:t>
            </a:r>
            <a:r>
              <a:rPr lang="en-US" dirty="0"/>
              <a:t> scanner operational (SNS →FNAL)</a:t>
            </a:r>
          </a:p>
          <a:p>
            <a:pPr lvl="1"/>
            <a:r>
              <a:rPr lang="en-US" dirty="0" smtClean="0"/>
              <a:t>LEBT </a:t>
            </a:r>
            <a:r>
              <a:rPr lang="en-US" dirty="0"/>
              <a:t>solenoids </a:t>
            </a:r>
            <a:r>
              <a:rPr lang="en-US" dirty="0" smtClean="0"/>
              <a:t>delivered </a:t>
            </a:r>
            <a:r>
              <a:rPr lang="en-US" dirty="0"/>
              <a:t>(FNAL)</a:t>
            </a:r>
          </a:p>
          <a:p>
            <a:pPr lvl="1"/>
            <a:r>
              <a:rPr lang="en-US" dirty="0"/>
              <a:t>RFQ </a:t>
            </a:r>
            <a:r>
              <a:rPr lang="en-US" dirty="0" smtClean="0"/>
              <a:t>fabrication underway </a:t>
            </a:r>
            <a:r>
              <a:rPr lang="en-US" dirty="0"/>
              <a:t>(LBNL) →</a:t>
            </a:r>
            <a:r>
              <a:rPr lang="en-US" dirty="0" smtClean="0"/>
              <a:t>FNAL in </a:t>
            </a:r>
            <a:r>
              <a:rPr lang="en-US" dirty="0" smtClean="0"/>
              <a:t>Q2FY15</a:t>
            </a:r>
            <a:endParaRPr lang="en-US" dirty="0"/>
          </a:p>
          <a:p>
            <a:pPr lvl="1"/>
            <a:r>
              <a:rPr lang="en-US" dirty="0"/>
              <a:t>HWR cavity design complete and procurements initiated; CM design in process (ANL)</a:t>
            </a:r>
          </a:p>
          <a:p>
            <a:pPr lvl="1"/>
            <a:r>
              <a:rPr lang="en-US" dirty="0" smtClean="0"/>
              <a:t>Nine </a:t>
            </a:r>
            <a:r>
              <a:rPr lang="en-US" dirty="0"/>
              <a:t>qualified SSR1 cavities now in hand; CM design in process (FNAL)</a:t>
            </a:r>
          </a:p>
          <a:p>
            <a:pPr lvl="1"/>
            <a:r>
              <a:rPr lang="en-US" dirty="0"/>
              <a:t>Chopper proof-of-principle prototypes </a:t>
            </a:r>
            <a:r>
              <a:rPr lang="en-US" dirty="0" smtClean="0"/>
              <a:t>and </a:t>
            </a:r>
            <a:r>
              <a:rPr lang="en-US" dirty="0"/>
              <a:t>driver development (FNAL)</a:t>
            </a:r>
          </a:p>
          <a:p>
            <a:pPr lvl="2"/>
            <a:r>
              <a:rPr lang="en-US" dirty="0" smtClean="0"/>
              <a:t>50, 200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 prototypes in fabrication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SRF</a:t>
            </a:r>
          </a:p>
          <a:p>
            <a:pPr lvl="1"/>
            <a:r>
              <a:rPr lang="en-US" dirty="0" smtClean="0"/>
              <a:t>Major progress on HWR, SSR1, 650 MHz </a:t>
            </a:r>
            <a:r>
              <a:rPr lang="en-US" dirty="0" err="1" smtClean="0"/>
              <a:t>ellipticals</a:t>
            </a:r>
            <a:r>
              <a:rPr lang="en-US" dirty="0" smtClean="0"/>
              <a:t>, and high Q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B3C1F1C-F708-3F4B-8ECB-6D467F0718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574346"/>
            <a:ext cx="9048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Development Status (2-11-14)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715000"/>
            <a:ext cx="351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sym typeface="Symbol"/>
              </a:rPr>
              <a:t> </a:t>
            </a:r>
            <a:r>
              <a:rPr lang="en-US" b="1" dirty="0" smtClean="0">
                <a:solidFill>
                  <a:srgbClr val="006600"/>
                </a:solidFill>
              </a:rPr>
              <a:t>Also, major progress on Q</a:t>
            </a:r>
            <a:r>
              <a:rPr lang="en-US" b="1" baseline="-25000" dirty="0" smtClean="0">
                <a:solidFill>
                  <a:srgbClr val="006600"/>
                </a:solidFill>
              </a:rPr>
              <a:t>0</a:t>
            </a:r>
            <a:r>
              <a:rPr lang="en-US" b="1" dirty="0" smtClean="0">
                <a:solidFill>
                  <a:srgbClr val="006600"/>
                </a:solidFill>
              </a:rPr>
              <a:t> 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R&amp;D collaboration for &gt;5 years covering: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SC accelerating </a:t>
            </a:r>
            <a:r>
              <a:rPr lang="en-US" dirty="0" smtClean="0"/>
              <a:t>structures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SSR1, HB650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/>
              <a:t>RF </a:t>
            </a:r>
            <a:r>
              <a:rPr lang="en-US" dirty="0" smtClean="0"/>
              <a:t>sources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Solid state sources at 325 and 650 MHZ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Instrumentation and LLRF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Magnets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MEBT magnets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DOE-DAE Implementing Agreement for Cooperation in Accelerator and Particle Detector R&amp;D for Discovery Science signed July 2011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Annex I prepared to cover Indian participation in PIP-II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Under review by new Indian government</a:t>
            </a: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6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Fermilab has joined the laboratory consortium that will carry out the LCLS-II construction project at SLAC.</a:t>
            </a:r>
          </a:p>
          <a:p>
            <a:r>
              <a:rPr lang="en-US" dirty="0" smtClean="0"/>
              <a:t>Major responsibilities include:</a:t>
            </a:r>
          </a:p>
          <a:p>
            <a:pPr lvl="1"/>
            <a:r>
              <a:rPr lang="en-US" dirty="0" smtClean="0"/>
              <a:t>Development, design, and fabrication of half (17) 1.3 GHz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 smtClean="0"/>
              <a:t>Development, design, and fabrication of </a:t>
            </a:r>
            <a:r>
              <a:rPr lang="en-US" dirty="0" smtClean="0"/>
              <a:t>two </a:t>
            </a:r>
            <a:r>
              <a:rPr lang="en-US" dirty="0" smtClean="0"/>
              <a:t>3.9 GHz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3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Fermilab Director:  Nigel </a:t>
            </a:r>
            <a:r>
              <a:rPr lang="en-US" dirty="0" err="1" smtClean="0"/>
              <a:t>Lockyer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Replace Pier </a:t>
            </a:r>
            <a:r>
              <a:rPr lang="en-US" dirty="0" err="1" smtClean="0"/>
              <a:t>Oddone</a:t>
            </a:r>
            <a:r>
              <a:rPr lang="en-US" dirty="0" smtClean="0"/>
              <a:t> (to retirement)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Accelerator Division Head:  Sergei </a:t>
            </a:r>
            <a:r>
              <a:rPr lang="en-US" dirty="0" err="1" smtClean="0"/>
              <a:t>Nagaitsev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Replace Roger Dixon (to FNAL staff)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Technical Division Head:  </a:t>
            </a:r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Padamsee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Replace Giorgio </a:t>
            </a:r>
            <a:r>
              <a:rPr lang="en-US" dirty="0" err="1" smtClean="0"/>
              <a:t>Apollinari</a:t>
            </a:r>
            <a:r>
              <a:rPr lang="en-US" dirty="0" smtClean="0"/>
              <a:t> (to FNAL/LHC Upgrade)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Project Scientist:  </a:t>
            </a:r>
            <a:r>
              <a:rPr lang="en-US" dirty="0" err="1" smtClean="0"/>
              <a:t>Valeri</a:t>
            </a:r>
            <a:r>
              <a:rPr lang="en-US" dirty="0" smtClean="0"/>
              <a:t> </a:t>
            </a:r>
            <a:r>
              <a:rPr lang="en-US" dirty="0" err="1" smtClean="0"/>
              <a:t>Lebedev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Replace Sergei </a:t>
            </a:r>
            <a:r>
              <a:rPr lang="en-US" dirty="0" err="1" smtClean="0"/>
              <a:t>Nagaitsev</a:t>
            </a:r>
            <a:r>
              <a:rPr lang="en-US" dirty="0" smtClean="0"/>
              <a:t> (to FNAL/Accelerator Division Head)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Project Engineer:  Don Mitchell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Replace Marc </a:t>
            </a:r>
            <a:r>
              <a:rPr lang="en-US" dirty="0" err="1" smtClean="0"/>
              <a:t>Kaducak</a:t>
            </a:r>
            <a:r>
              <a:rPr lang="en-US" dirty="0" smtClean="0"/>
              <a:t> (to FNAL/LCLS-II)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SRF Program Management Team: </a:t>
            </a:r>
            <a:r>
              <a:rPr lang="en-US" dirty="0" err="1" smtClean="0"/>
              <a:t>Hasan</a:t>
            </a:r>
            <a:r>
              <a:rPr lang="en-US" dirty="0" smtClean="0"/>
              <a:t> and Don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Replace Bob </a:t>
            </a:r>
            <a:r>
              <a:rPr lang="en-US" dirty="0" err="1" smtClean="0"/>
              <a:t>Kephart</a:t>
            </a:r>
            <a:r>
              <a:rPr lang="en-US" dirty="0" smtClean="0"/>
              <a:t> (to FNAL/IARC) and Rich </a:t>
            </a:r>
            <a:r>
              <a:rPr lang="en-US" dirty="0" err="1" smtClean="0"/>
              <a:t>Stanek</a:t>
            </a:r>
            <a:r>
              <a:rPr lang="en-US" dirty="0" smtClean="0"/>
              <a:t> (to FNAL/LCLS-II)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Departure </a:t>
            </a:r>
            <a:r>
              <a:rPr lang="en-US" dirty="0" smtClean="0"/>
              <a:t>of Associate Laboratory Director/Accelerators: Stuart Henderson (to ANL)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9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80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Update since Last Meeting (November 2012) </a:t>
            </a:r>
          </a:p>
          <a:p>
            <a:r>
              <a:rPr lang="en-US" dirty="0" smtClean="0"/>
              <a:t>PIP-II Status and Strategy</a:t>
            </a:r>
          </a:p>
          <a:p>
            <a:r>
              <a:rPr lang="en-US" dirty="0" smtClean="0"/>
              <a:t>FY14-15 Budgets and goals</a:t>
            </a:r>
          </a:p>
          <a:p>
            <a:r>
              <a:rPr lang="en-US" dirty="0" smtClean="0"/>
              <a:t>Meeting Goals and Agenda</a:t>
            </a:r>
          </a:p>
          <a:p>
            <a:pPr>
              <a:spcBef>
                <a:spcPts val="2400"/>
              </a:spcBef>
              <a:buNone/>
            </a:pPr>
            <a:r>
              <a:rPr lang="en-US" u="sng" dirty="0" smtClean="0">
                <a:solidFill>
                  <a:srgbClr val="006600"/>
                </a:solidFill>
              </a:rPr>
              <a:t>Our websites</a:t>
            </a:r>
            <a:r>
              <a:rPr lang="en-US" dirty="0" smtClean="0">
                <a:solidFill>
                  <a:srgbClr val="006600"/>
                </a:solidFill>
              </a:rPr>
              <a:t>:		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(projectx.fnal.gov under re-construction)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1900" dirty="0">
                <a:solidFill>
                  <a:srgbClr val="C00000"/>
                </a:solidFill>
                <a:hlinkClick r:id="rId2"/>
              </a:rPr>
              <a:t>https://indico.fnal.gov/categoryDisplay.py?categId=168</a:t>
            </a:r>
            <a:endParaRPr lang="en-US" sz="1900" dirty="0" smtClean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  <a:buNone/>
            </a:pPr>
            <a:r>
              <a:rPr lang="en-US" sz="1900" dirty="0" smtClean="0">
                <a:solidFill>
                  <a:srgbClr val="C00000"/>
                </a:solidFill>
                <a:hlinkClick r:id="rId3"/>
              </a:rPr>
              <a:t>http://projectx-docdb.fnal.gov</a:t>
            </a:r>
            <a:endParaRPr lang="en-US" sz="19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u="sng" dirty="0" smtClean="0">
                <a:solidFill>
                  <a:srgbClr val="006600"/>
                </a:solidFill>
              </a:rPr>
              <a:t>Meeting website:</a:t>
            </a:r>
          </a:p>
          <a:p>
            <a:pPr marL="114300" indent="-114300" algn="ctr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6600"/>
                </a:solidFill>
              </a:rPr>
              <a:t>	</a:t>
            </a:r>
            <a:r>
              <a:rPr lang="en-US" sz="1900" dirty="0">
                <a:solidFill>
                  <a:srgbClr val="C00000"/>
                </a:solidFill>
                <a:hlinkClick r:id="rId4"/>
              </a:rPr>
              <a:t>https://indico.fnal.gov/conferenceDisplay.py?confId=8365</a:t>
            </a:r>
            <a:endParaRPr lang="en-US" sz="19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PIP-II </a:t>
            </a:r>
            <a:r>
              <a:rPr lang="en-US" dirty="0" err="1" smtClean="0"/>
              <a:t>Collab</a:t>
            </a:r>
            <a:r>
              <a:rPr lang="en-US" dirty="0" smtClean="0"/>
              <a:t> Meet, June 2014 - S. Holmes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PIP-II remains pre-CD-0</a:t>
            </a:r>
          </a:p>
          <a:p>
            <a:pPr lvl="1"/>
            <a:r>
              <a:rPr lang="en-US" dirty="0" smtClean="0"/>
              <a:t>However, strong support from </a:t>
            </a:r>
            <a:r>
              <a:rPr lang="en-US" dirty="0" smtClean="0"/>
              <a:t>P5, OHEP, </a:t>
            </a:r>
            <a:r>
              <a:rPr lang="en-US" dirty="0" smtClean="0"/>
              <a:t>and </a:t>
            </a:r>
            <a:r>
              <a:rPr lang="en-US" dirty="0" smtClean="0"/>
              <a:t>Fermilab </a:t>
            </a:r>
            <a:r>
              <a:rPr lang="en-US" dirty="0" smtClean="0"/>
              <a:t>director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Plan presented to P5 and DOE proposes five year construction period starting in FY2019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Goals for FY2105</a:t>
            </a:r>
          </a:p>
          <a:p>
            <a:pPr lvl="1"/>
            <a:r>
              <a:rPr lang="en-US" dirty="0"/>
              <a:t>Prepare for CD-0</a:t>
            </a:r>
          </a:p>
          <a:p>
            <a:pPr lvl="2"/>
            <a:r>
              <a:rPr lang="en-US" dirty="0"/>
              <a:t>Expand PIP-II Whitepaper into a complete Reference Design Report </a:t>
            </a:r>
          </a:p>
          <a:p>
            <a:pPr lvl="2"/>
            <a:r>
              <a:rPr lang="en-US" dirty="0" smtClean="0"/>
              <a:t>Flesh out Plan </a:t>
            </a:r>
            <a:r>
              <a:rPr lang="en-US" dirty="0"/>
              <a:t>for </a:t>
            </a:r>
            <a:r>
              <a:rPr lang="en-US" dirty="0" smtClean="0"/>
              <a:t>CD-3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Maintain current cost estimate</a:t>
            </a:r>
          </a:p>
          <a:p>
            <a:pPr lvl="3">
              <a:spcBef>
                <a:spcPts val="0"/>
              </a:spcBef>
            </a:pPr>
            <a:r>
              <a:rPr lang="en-US" dirty="0"/>
              <a:t>Perhaps flesh out areas in which there is little detail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Start </a:t>
            </a:r>
            <a:r>
              <a:rPr lang="en-US" dirty="0" smtClean="0"/>
              <a:t>developing </a:t>
            </a:r>
            <a:r>
              <a:rPr lang="en-US" dirty="0"/>
              <a:t>a </a:t>
            </a:r>
            <a:r>
              <a:rPr lang="en-US" dirty="0" smtClean="0"/>
              <a:t>resource loaded schedule</a:t>
            </a:r>
            <a:endParaRPr lang="en-US" dirty="0"/>
          </a:p>
          <a:p>
            <a:pPr lvl="1"/>
            <a:r>
              <a:rPr lang="en-US" dirty="0" smtClean="0"/>
              <a:t>Receive </a:t>
            </a:r>
            <a:r>
              <a:rPr lang="en-US" dirty="0"/>
              <a:t>RFQ (from LBNL) and initiate commissioning at </a:t>
            </a:r>
            <a:r>
              <a:rPr lang="en-US" dirty="0" smtClean="0"/>
              <a:t>PXIE</a:t>
            </a:r>
          </a:p>
          <a:p>
            <a:pPr lvl="1"/>
            <a:r>
              <a:rPr lang="en-US" dirty="0"/>
              <a:t>Keep HWR and SSR1 fabrication on schedule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/>
              <a:t>deliverables </a:t>
            </a:r>
            <a:r>
              <a:rPr lang="en-US" dirty="0"/>
              <a:t>strategy with India and </a:t>
            </a:r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Support DOE/OHEP in development of Mission Needs Statement</a:t>
            </a:r>
            <a:endParaRPr lang="en-US" dirty="0"/>
          </a:p>
          <a:p>
            <a:pPr lvl="1"/>
            <a:r>
              <a:rPr lang="en-US" dirty="0" smtClean="0"/>
              <a:t>Establish </a:t>
            </a:r>
            <a:r>
              <a:rPr lang="en-US" dirty="0" smtClean="0"/>
              <a:t>PIP-II Office</a:t>
            </a:r>
          </a:p>
          <a:p>
            <a:pPr lvl="2"/>
            <a:r>
              <a:rPr lang="en-US" dirty="0" smtClean="0"/>
              <a:t>Hosted by Accelerator Division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0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Working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6092"/>
            <a:ext cx="7924800" cy="461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0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16163" y="1752600"/>
            <a:ext cx="4511675" cy="26654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+mj-lt"/>
                <a:ea typeface="Calibri"/>
                <a:cs typeface="Times New Roman"/>
              </a:rPr>
              <a:t>Proton improvement Plan - II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Project </a:t>
            </a: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Manager</a:t>
            </a: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		S. Holmes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Deputy PM/Development &amp; Accelerator </a:t>
            </a: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Integration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Deputy PM/Construction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Coordination</a:t>
            </a:r>
            <a:endParaRPr lang="en-US" sz="1100" dirty="0" smtClean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Project Scientist		V. </a:t>
            </a:r>
            <a:r>
              <a:rPr lang="en-US" sz="1100" dirty="0" err="1" smtClean="0">
                <a:effectLst/>
                <a:latin typeface="+mj-lt"/>
                <a:ea typeface="Calibri"/>
                <a:cs typeface="Times New Roman"/>
              </a:rPr>
              <a:t>Lebedev</a:t>
            </a:r>
            <a:endParaRPr lang="en-US" sz="1100" dirty="0" smtClean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Project </a:t>
            </a: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Engineer		D. Mitchell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Associate PM/Planning &amp; Reporting	</a:t>
            </a:r>
            <a:endParaRPr lang="en-US" sz="1100" dirty="0" smtClean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Associate </a:t>
            </a: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PM /Civil Construction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Associate PM/ESHQ	</a:t>
            </a:r>
            <a:endParaRPr lang="en-US" sz="1100" dirty="0" smtClean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Procurements Manager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Financial Officer		C. </a:t>
            </a: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Jacobsen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SRF Program </a:t>
            </a: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Manager</a:t>
            </a: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		H. </a:t>
            </a:r>
            <a:r>
              <a:rPr lang="en-US" sz="1100" dirty="0" err="1">
                <a:effectLst/>
                <a:latin typeface="+mj-lt"/>
                <a:ea typeface="Calibri"/>
                <a:cs typeface="Times New Roman"/>
              </a:rPr>
              <a:t>Padamsee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Experimental </a:t>
            </a:r>
            <a:r>
              <a:rPr lang="en-US" sz="1100" dirty="0" smtClean="0">
                <a:effectLst/>
                <a:latin typeface="+mj-lt"/>
                <a:ea typeface="Calibri"/>
                <a:cs typeface="Times New Roman"/>
              </a:rPr>
              <a:t>Liaison</a:t>
            </a:r>
            <a:r>
              <a:rPr lang="en-US" sz="1100" dirty="0">
                <a:effectLst/>
                <a:latin typeface="+mj-lt"/>
                <a:ea typeface="Calibri"/>
                <a:cs typeface="Times New Roman"/>
              </a:rPr>
              <a:t>		R. </a:t>
            </a:r>
            <a:r>
              <a:rPr lang="en-US" sz="1100" dirty="0" err="1" smtClean="0">
                <a:effectLst/>
                <a:latin typeface="+mj-lt"/>
                <a:ea typeface="Calibri"/>
                <a:cs typeface="Times New Roman"/>
              </a:rPr>
              <a:t>Tschirhart</a:t>
            </a:r>
            <a:endParaRPr lang="en-US" sz="11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7" name="Text Box 308"/>
          <p:cNvSpPr txBox="1"/>
          <p:nvPr/>
        </p:nvSpPr>
        <p:spPr>
          <a:xfrm>
            <a:off x="545465" y="4805624"/>
            <a:ext cx="1969135" cy="45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>
                <a:effectLst/>
                <a:ea typeface="Calibri"/>
                <a:cs typeface="Times New Roman"/>
              </a:rPr>
              <a:t>Project </a:t>
            </a:r>
            <a:r>
              <a:rPr lang="en-US" sz="1100" b="1" dirty="0" smtClean="0">
                <a:effectLst/>
                <a:ea typeface="Calibri"/>
                <a:cs typeface="Times New Roman"/>
              </a:rPr>
              <a:t>Management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Text Box 308"/>
          <p:cNvSpPr txBox="1"/>
          <p:nvPr/>
        </p:nvSpPr>
        <p:spPr>
          <a:xfrm>
            <a:off x="2620450" y="4805624"/>
            <a:ext cx="1969135" cy="45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effectLst/>
                <a:ea typeface="Calibri"/>
                <a:cs typeface="Times New Roman"/>
              </a:rPr>
              <a:t>SC </a:t>
            </a:r>
            <a:r>
              <a:rPr lang="en-US" sz="1100" b="1" dirty="0" err="1" smtClean="0">
                <a:effectLst/>
                <a:ea typeface="Calibri"/>
                <a:cs typeface="Times New Roman"/>
              </a:rPr>
              <a:t>Linac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308"/>
          <p:cNvSpPr txBox="1"/>
          <p:nvPr/>
        </p:nvSpPr>
        <p:spPr>
          <a:xfrm>
            <a:off x="4741985" y="4805624"/>
            <a:ext cx="1969135" cy="45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effectLst/>
                <a:ea typeface="Calibri"/>
                <a:cs typeface="Times New Roman"/>
              </a:rPr>
              <a:t>Civil Construction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308"/>
          <p:cNvSpPr txBox="1"/>
          <p:nvPr/>
        </p:nvSpPr>
        <p:spPr>
          <a:xfrm>
            <a:off x="6835374" y="4805624"/>
            <a:ext cx="1969135" cy="45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b="1" dirty="0" smtClean="0">
                <a:effectLst/>
                <a:ea typeface="Calibri"/>
                <a:cs typeface="Times New Roman"/>
              </a:rPr>
              <a:t>Accelerator Improvement Projects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4562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Budgets:</a:t>
            </a:r>
            <a:br>
              <a:rPr lang="en-US" dirty="0" smtClean="0"/>
            </a:br>
            <a:r>
              <a:rPr lang="en-US" dirty="0" smtClean="0"/>
              <a:t>FY2014-2015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9963"/>
          </a:xfrm>
        </p:spPr>
        <p:txBody>
          <a:bodyPr/>
          <a:lstStyle/>
          <a:p>
            <a:r>
              <a:rPr lang="en-US" dirty="0" smtClean="0"/>
              <a:t>Issue PIP-II RDR</a:t>
            </a:r>
          </a:p>
          <a:p>
            <a:r>
              <a:rPr lang="en-US" dirty="0" smtClean="0"/>
              <a:t>Receive and start commissioning PXIE RFQ</a:t>
            </a:r>
          </a:p>
          <a:p>
            <a:r>
              <a:rPr lang="en-US" dirty="0" smtClean="0"/>
              <a:t>Continue progress on PXIE HWR and SSR1</a:t>
            </a:r>
          </a:p>
          <a:p>
            <a:r>
              <a:rPr lang="en-US" dirty="0" smtClean="0"/>
              <a:t>Support DOE in development of Mission Needs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199495"/>
              </p:ext>
            </p:extLst>
          </p:nvPr>
        </p:nvGraphicFramePr>
        <p:xfrm>
          <a:off x="1040907" y="3733800"/>
          <a:ext cx="61722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PIP-II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$8.7M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$8.3M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GARD/SRF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$8.3M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$7.2M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SRF Ops &amp; Infra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$5.4M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$4.3M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$22.4M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$19.8M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76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PIP-II/SRF activities only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7239000" y="4514165"/>
            <a:ext cx="152400" cy="609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6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Collaboration Meeting Goals</a:t>
            </a:r>
            <a:endParaRPr lang="en-US" sz="2400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5924"/>
            <a:ext cx="7924800" cy="4547937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Get everyone </a:t>
            </a:r>
            <a:r>
              <a:rPr lang="en-US" dirty="0" smtClean="0"/>
              <a:t>on the same page with </a:t>
            </a:r>
            <a:r>
              <a:rPr lang="en-US" dirty="0" smtClean="0"/>
              <a:t>the PIP-II plan</a:t>
            </a:r>
          </a:p>
          <a:p>
            <a:pPr lvl="1"/>
            <a:r>
              <a:rPr lang="en-US" dirty="0" smtClean="0"/>
              <a:t>Discuss unique technical aspects/issues as compared to PX</a:t>
            </a:r>
          </a:p>
          <a:p>
            <a:r>
              <a:rPr lang="en-US" dirty="0"/>
              <a:t>Prepare for September release of updated </a:t>
            </a:r>
            <a:r>
              <a:rPr lang="en-US" dirty="0" smtClean="0"/>
              <a:t>RDR</a:t>
            </a:r>
          </a:p>
          <a:p>
            <a:r>
              <a:rPr lang="en-US" dirty="0" smtClean="0"/>
              <a:t>Connect with related activities elsewhere in the world</a:t>
            </a:r>
          </a:p>
          <a:p>
            <a:pPr lvl="0"/>
            <a:r>
              <a:rPr lang="en-US" dirty="0" smtClean="0"/>
              <a:t>Discuss near term plans for PXIE</a:t>
            </a:r>
          </a:p>
          <a:p>
            <a:pPr lvl="0"/>
            <a:r>
              <a:rPr lang="en-US" dirty="0" smtClean="0"/>
              <a:t>Overview of balance of R&amp;D program, including direct integration of </a:t>
            </a:r>
            <a:r>
              <a:rPr lang="en-US" dirty="0" err="1" smtClean="0"/>
              <a:t>srf</a:t>
            </a:r>
            <a:r>
              <a:rPr lang="en-US" dirty="0" smtClean="0"/>
              <a:t> development</a:t>
            </a:r>
          </a:p>
          <a:p>
            <a:pPr lvl="0"/>
            <a:r>
              <a:rPr lang="en-US" dirty="0" smtClean="0"/>
              <a:t>Explore long-term opportunities utilizing the PIP-II platform</a:t>
            </a:r>
          </a:p>
          <a:p>
            <a:pPr lvl="0"/>
            <a:r>
              <a:rPr lang="en-US" dirty="0" smtClean="0"/>
              <a:t>Meeting of Collaboration Council to discuss evolution of the collaboration in the PIP-II context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Collaboration Meeting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5772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>
                <a:ea typeface="ＭＳ Ｐゴシック" charset="-128"/>
              </a:rPr>
              <a:t>Tuesday, June 3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1: Overview	  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	8:30-10:05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Break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2: Other Int’l Projects		10:20-12:30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Lunch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3: R&amp;D/PXIE		13:30-15:10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Break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4: R&amp;D/Other		15:25-16:35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Discussion				16:35-17:00</a:t>
            </a:r>
          </a:p>
          <a:p>
            <a:r>
              <a:rPr lang="en-US" altLang="ja-JP" dirty="0" smtClean="0">
                <a:ea typeface="ＭＳ Ｐゴシック" charset="-128"/>
              </a:rPr>
              <a:t>Wednesday, June 4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5: Future Options		8:30-10:10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Break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Session 6: Future Options (</a:t>
            </a:r>
            <a:r>
              <a:rPr lang="en-US" altLang="ja-JP" dirty="0" err="1" smtClean="0">
                <a:ea typeface="ＭＳ Ｐゴシック" charset="-128"/>
              </a:rPr>
              <a:t>cont</a:t>
            </a:r>
            <a:r>
              <a:rPr lang="en-US" altLang="ja-JP" dirty="0" smtClean="0">
                <a:ea typeface="ＭＳ Ｐゴシック" charset="-128"/>
              </a:rPr>
              <a:t>)	10:40-12:00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Adjourn</a:t>
            </a:r>
            <a:r>
              <a:rPr lang="en-US" altLang="ja-JP" dirty="0">
                <a:ea typeface="ＭＳ Ｐゴシック" charset="-128"/>
              </a:rPr>
              <a:t>				</a:t>
            </a:r>
            <a:r>
              <a:rPr lang="en-US" altLang="ja-JP" dirty="0" smtClean="0">
                <a:ea typeface="ＭＳ Ｐゴシック" charset="-128"/>
              </a:rPr>
              <a:t>12:00</a:t>
            </a:r>
          </a:p>
          <a:p>
            <a:pPr lvl="1">
              <a:spcBef>
                <a:spcPts val="1800"/>
              </a:spcBef>
              <a:buNone/>
            </a:pPr>
            <a:r>
              <a:rPr lang="en-US" altLang="ja-JP" sz="1600" dirty="0">
                <a:solidFill>
                  <a:srgbClr val="C00000"/>
                </a:solidFill>
                <a:ea typeface="ＭＳ Ｐゴシック" charset="-128"/>
              </a:rPr>
              <a:t>https://indico.fnal.gov/confRegistrantsDisplay.py/list?confId=8365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Since November (2012)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DOE/SC Facilities Plan</a:t>
            </a:r>
          </a:p>
          <a:p>
            <a:r>
              <a:rPr lang="en-US" dirty="0"/>
              <a:t>Snowmass</a:t>
            </a:r>
          </a:p>
          <a:p>
            <a:pPr lvl="0"/>
            <a:r>
              <a:rPr lang="en-US" dirty="0" smtClean="0"/>
              <a:t>XMAC </a:t>
            </a:r>
          </a:p>
          <a:p>
            <a:pPr lvl="0"/>
            <a:r>
              <a:rPr lang="en-US" dirty="0" smtClean="0"/>
              <a:t>Project X -&gt; PIP-II</a:t>
            </a:r>
          </a:p>
          <a:p>
            <a:pPr lvl="0"/>
            <a:r>
              <a:rPr lang="en-US" dirty="0" smtClean="0"/>
              <a:t>P5</a:t>
            </a:r>
          </a:p>
          <a:p>
            <a:r>
              <a:rPr lang="en-US" dirty="0" smtClean="0"/>
              <a:t>PXIE Progress</a:t>
            </a:r>
          </a:p>
          <a:p>
            <a:r>
              <a:rPr lang="en-US" dirty="0" smtClean="0"/>
              <a:t>SRF Progress</a:t>
            </a:r>
          </a:p>
          <a:p>
            <a:r>
              <a:rPr lang="en-US" dirty="0" smtClean="0"/>
              <a:t>Indian Collaboration</a:t>
            </a:r>
          </a:p>
          <a:p>
            <a:r>
              <a:rPr lang="en-US" dirty="0" smtClean="0"/>
              <a:t>LCLS-II</a:t>
            </a:r>
          </a:p>
          <a:p>
            <a:r>
              <a:rPr lang="en-US" dirty="0"/>
              <a:t>Personnel Changes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PIP-II </a:t>
            </a:r>
            <a:r>
              <a:rPr lang="en-US" dirty="0" err="1" smtClean="0"/>
              <a:t>Collab</a:t>
            </a:r>
            <a:r>
              <a:rPr lang="en-US" dirty="0" smtClean="0"/>
              <a:t> Meet, June 2014 -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DOE/SC </a:t>
            </a:r>
            <a:r>
              <a:rPr lang="en-US" dirty="0" smtClean="0"/>
              <a:t>Facilities Plan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0360"/>
            <a:ext cx="8229600" cy="45118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HEPAP Facilities Subpanel convened December 2012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Whitepapers + presentations on Project X Physics Program and accelerator facility (February)</a:t>
            </a:r>
          </a:p>
          <a:p>
            <a:pPr marL="455612" lvl="1" indent="0" algn="ctr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indico.fnal.gov/</a:t>
            </a:r>
            <a:r>
              <a:rPr lang="en-US" dirty="0" err="1" smtClean="0">
                <a:hlinkClick r:id="rId3"/>
              </a:rPr>
              <a:t>conferenceDisplay.py?confId</a:t>
            </a:r>
            <a:r>
              <a:rPr lang="en-US" dirty="0" smtClean="0">
                <a:hlinkClick r:id="rId3"/>
              </a:rPr>
              <a:t>=6381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Report (March 2013)</a:t>
            </a:r>
          </a:p>
          <a:p>
            <a:pPr marL="747713" lvl="1" indent="0">
              <a:buNone/>
            </a:pPr>
            <a:r>
              <a:rPr lang="en-US" dirty="0" smtClean="0">
                <a:hlinkClick r:id="rId4"/>
              </a:rPr>
              <a:t>science.energy.gov</a:t>
            </a:r>
            <a:r>
              <a:rPr lang="en-US" dirty="0">
                <a:hlinkClick r:id="rId4"/>
              </a:rPr>
              <a:t>/~/media/hep/hepap/pdf/Reports/HEPAP_facilities_letter_report.pdf</a:t>
            </a:r>
            <a:endParaRPr lang="en-US" dirty="0"/>
          </a:p>
          <a:p>
            <a:pPr marL="746125" lvl="1" indent="0">
              <a:buNone/>
            </a:pP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importance and breadth of the research program that the </a:t>
            </a:r>
            <a:r>
              <a:rPr lang="en-US" i="1" dirty="0"/>
              <a:t>Project X accelerator facility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enables and enhances leads the accelerator facility to be </a:t>
            </a:r>
            <a:r>
              <a:rPr lang="en-US" i="1" dirty="0"/>
              <a:t>classified as absolutely central.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Although R&amp;D is still required for the spallation target needed by some experiments, all stages of the Project X accelerator facility are</a:t>
            </a:r>
            <a:r>
              <a:rPr lang="en-US" i="1" dirty="0"/>
              <a:t> ready to initiate construction.</a:t>
            </a:r>
          </a:p>
          <a:p>
            <a:pPr marL="746125" lvl="1" indent="0">
              <a:buNone/>
            </a:pPr>
            <a:r>
              <a:rPr lang="en-US" i="1" dirty="0"/>
              <a:t>Project X experiments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that compose the research program </a:t>
            </a:r>
            <a:r>
              <a:rPr lang="en-US" i="1" dirty="0"/>
              <a:t>range from important to absolutely central,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but scientifically the Project X </a:t>
            </a:r>
            <a:r>
              <a:rPr lang="en-US" i="1" dirty="0"/>
              <a:t>research program as a whole is classified as absolutely central.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Being in the planning phase, the construction readiness of the Project X research program is </a:t>
            </a:r>
            <a:r>
              <a:rPr lang="en-US" i="1" dirty="0"/>
              <a:t>classified as mission and technical requirements not yet fully defined,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although some experiments are beyond this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en-US" i="1" dirty="0" smtClean="0"/>
              <a:t>. 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Snowmass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0360"/>
            <a:ext cx="8229600" cy="4511839"/>
          </a:xfrm>
        </p:spPr>
        <p:txBody>
          <a:bodyPr>
            <a:normAutofit/>
          </a:bodyPr>
          <a:lstStyle/>
          <a:p>
            <a:r>
              <a:rPr lang="en-US" dirty="0" smtClean="0"/>
              <a:t>Snowmass</a:t>
            </a:r>
          </a:p>
          <a:p>
            <a:pPr lvl="1"/>
            <a:r>
              <a:rPr lang="en-US" dirty="0"/>
              <a:t>Conveners assigned in relevant groups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S. </a:t>
            </a:r>
            <a:r>
              <a:rPr lang="en-US" dirty="0" err="1" smtClean="0"/>
              <a:t>Nagaitsev</a:t>
            </a:r>
            <a:r>
              <a:rPr lang="en-US" dirty="0" smtClean="0"/>
              <a:t>, J. </a:t>
            </a:r>
            <a:r>
              <a:rPr lang="en-US" dirty="0" err="1" smtClean="0"/>
              <a:t>Galambos</a:t>
            </a:r>
            <a:r>
              <a:rPr lang="en-US" dirty="0" smtClean="0"/>
              <a:t>, M. </a:t>
            </a:r>
            <a:r>
              <a:rPr lang="en-US" dirty="0" err="1" smtClean="0"/>
              <a:t>Bai</a:t>
            </a:r>
            <a:r>
              <a:rPr lang="en-US" dirty="0" smtClean="0"/>
              <a:t>: </a:t>
            </a:r>
            <a:r>
              <a:rPr lang="en-US" dirty="0"/>
              <a:t>Frontier Capabilities/High Intensity Secondary Beams Driven by Protons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R. </a:t>
            </a:r>
            <a:r>
              <a:rPr lang="en-US" dirty="0" err="1"/>
              <a:t>Tschirhart</a:t>
            </a:r>
            <a:r>
              <a:rPr lang="en-US" dirty="0"/>
              <a:t>: Intensity Frontier – Frontier Capabilities liaison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Participation in pre-Snowmass Workshops</a:t>
            </a:r>
          </a:p>
          <a:p>
            <a:pPr lvl="1"/>
            <a:r>
              <a:rPr lang="en-US" dirty="0" smtClean="0"/>
              <a:t>Frontier Capabilities/HISBDP/BNL</a:t>
            </a:r>
            <a:endParaRPr lang="en-US" dirty="0"/>
          </a:p>
          <a:p>
            <a:pPr marL="746125" lvl="1" indent="0">
              <a:buNone/>
            </a:pPr>
            <a:r>
              <a:rPr lang="en-US" dirty="0">
                <a:hlinkClick r:id="rId3"/>
              </a:rPr>
              <a:t>indico.bnl.gov/</a:t>
            </a:r>
            <a:r>
              <a:rPr lang="en-US" dirty="0" err="1">
                <a:hlinkClick r:id="rId3"/>
              </a:rPr>
              <a:t>conferenceDisplay.py?confId</a:t>
            </a:r>
            <a:r>
              <a:rPr lang="en-US" dirty="0">
                <a:hlinkClick r:id="rId3"/>
              </a:rPr>
              <a:t>=617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Intensity Frontier Workshop/ANL</a:t>
            </a:r>
          </a:p>
          <a:p>
            <a:pPr marL="746125" lvl="1" indent="0">
              <a:buNone/>
            </a:pPr>
            <a:r>
              <a:rPr lang="en-US" dirty="0" smtClean="0">
                <a:solidFill>
                  <a:prstClr val="black"/>
                </a:solidFill>
                <a:hlinkClick r:id="rId4"/>
              </a:rPr>
              <a:t>indico.fnal.gov/</a:t>
            </a:r>
            <a:r>
              <a:rPr lang="en-US" dirty="0" err="1" smtClean="0">
                <a:solidFill>
                  <a:prstClr val="black"/>
                </a:solidFill>
                <a:hlinkClick r:id="rId4"/>
              </a:rPr>
              <a:t>conferenceDisplay.py?confId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=6248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Snowmass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0360"/>
            <a:ext cx="4461933" cy="45118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Project X Book</a:t>
            </a:r>
          </a:p>
          <a:p>
            <a:pPr lvl="1"/>
            <a:r>
              <a:rPr lang="en-US" dirty="0" smtClean="0"/>
              <a:t>Reference Design Report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arxiv.org/abs/1306.5022</a:t>
            </a:r>
            <a:endParaRPr lang="en-US" dirty="0"/>
          </a:p>
          <a:p>
            <a:pPr lvl="1"/>
            <a:r>
              <a:rPr lang="en-US" dirty="0" smtClean="0"/>
              <a:t>Physics Opportunities</a:t>
            </a:r>
          </a:p>
          <a:p>
            <a:pPr lvl="1"/>
            <a:r>
              <a:rPr lang="en-US" dirty="0" smtClean="0"/>
              <a:t>Broader Impacts</a:t>
            </a:r>
          </a:p>
          <a:p>
            <a:pPr lvl="1"/>
            <a:r>
              <a:rPr lang="en-US" dirty="0" smtClean="0"/>
              <a:t>600 copies printed</a:t>
            </a:r>
          </a:p>
          <a:p>
            <a:pPr lvl="2"/>
            <a:r>
              <a:rPr lang="en-US" dirty="0" smtClean="0"/>
              <a:t>~200 distributed at Snowmass</a:t>
            </a:r>
          </a:p>
          <a:p>
            <a:pPr lvl="2"/>
            <a:r>
              <a:rPr lang="en-US" dirty="0" smtClean="0"/>
              <a:t>~70 distributed to collaborators</a:t>
            </a:r>
          </a:p>
          <a:p>
            <a:pPr lvl="2"/>
            <a:r>
              <a:rPr lang="en-US" dirty="0" smtClean="0"/>
              <a:t>~150 since to community</a:t>
            </a:r>
          </a:p>
          <a:p>
            <a:r>
              <a:rPr lang="en-US" dirty="0" smtClean="0"/>
              <a:t>Snowmass on the Mississippi</a:t>
            </a:r>
          </a:p>
          <a:p>
            <a:pPr marL="280988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sz="1600" u="sng" dirty="0" smtClean="0">
                <a:hlinkClick r:id="rId4"/>
              </a:rPr>
              <a:t>arXiv:1401.6075</a:t>
            </a:r>
            <a:r>
              <a:rPr lang="en-US" sz="1600" dirty="0"/>
              <a:t>, </a:t>
            </a:r>
            <a:r>
              <a:rPr lang="en-US" sz="1600" u="sng" dirty="0" smtClean="0">
                <a:hlinkClick r:id="rId5"/>
              </a:rPr>
              <a:t>arxiv:1401.6077</a:t>
            </a:r>
            <a:endParaRPr lang="en-US" sz="16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Project X Session</a:t>
            </a:r>
          </a:p>
          <a:p>
            <a:pPr lvl="1"/>
            <a:r>
              <a:rPr lang="en-US" dirty="0" smtClean="0"/>
              <a:t>Colloquium: Opportunities with High Intensity Accelerators Beyond the Current era</a:t>
            </a:r>
          </a:p>
          <a:p>
            <a:pPr lvl="1"/>
            <a:r>
              <a:rPr lang="en-US" dirty="0" smtClean="0"/>
              <a:t>Project X opportunities highlighted in the Intensity Frontier Summary Presentation (JoAnne Hewett)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25" y="1677485"/>
            <a:ext cx="3511020" cy="44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9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Machine Advisory Committee (X-MAC)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Convened for initial meeting in March 2013</a:t>
            </a:r>
          </a:p>
          <a:p>
            <a:pPr lvl="1"/>
            <a:r>
              <a:rPr lang="en-US" dirty="0" smtClean="0"/>
              <a:t>Second  meeting in February 2014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Committee</a:t>
            </a:r>
          </a:p>
          <a:p>
            <a:pPr marL="457200" lvl="1" indent="0">
              <a:buNone/>
            </a:pPr>
            <a:r>
              <a:rPr lang="en-US" dirty="0" smtClean="0"/>
              <a:t>R. </a:t>
            </a:r>
            <a:r>
              <a:rPr lang="en-US" dirty="0" err="1" smtClean="0"/>
              <a:t>Garoby</a:t>
            </a:r>
            <a:r>
              <a:rPr lang="en-US" dirty="0" smtClean="0"/>
              <a:t> (CERN, Chair)</a:t>
            </a:r>
          </a:p>
          <a:p>
            <a:pPr marL="457200" lvl="1" indent="0">
              <a:buNone/>
            </a:pPr>
            <a:r>
              <a:rPr lang="en-US" dirty="0" smtClean="0"/>
              <a:t>J. </a:t>
            </a:r>
            <a:r>
              <a:rPr lang="en-US" dirty="0" err="1" smtClean="0"/>
              <a:t>Galambos</a:t>
            </a:r>
            <a:r>
              <a:rPr lang="en-US" dirty="0" smtClean="0"/>
              <a:t> (SNS)</a:t>
            </a:r>
          </a:p>
          <a:p>
            <a:pPr marL="457200" lvl="1" indent="0">
              <a:buNone/>
            </a:pPr>
            <a:r>
              <a:rPr lang="en-US" dirty="0" smtClean="0"/>
              <a:t>K. Hasegawa (J-PARC)</a:t>
            </a:r>
          </a:p>
          <a:p>
            <a:pPr marL="457200" lvl="1" indent="0">
              <a:buNone/>
            </a:pPr>
            <a:r>
              <a:rPr lang="en-US" dirty="0" smtClean="0"/>
              <a:t>D. </a:t>
            </a:r>
            <a:r>
              <a:rPr lang="en-US" dirty="0" err="1" smtClean="0"/>
              <a:t>Raparia</a:t>
            </a:r>
            <a:r>
              <a:rPr lang="en-US" dirty="0" smtClean="0"/>
              <a:t> (BNL)</a:t>
            </a:r>
          </a:p>
          <a:p>
            <a:pPr marL="457200" lvl="1" indent="0">
              <a:buNone/>
            </a:pPr>
            <a:r>
              <a:rPr lang="en-US" dirty="0" smtClean="0"/>
              <a:t>R. </a:t>
            </a:r>
            <a:r>
              <a:rPr lang="en-US" dirty="0" err="1" smtClean="0"/>
              <a:t>Baartman</a:t>
            </a:r>
            <a:r>
              <a:rPr lang="en-US" dirty="0" smtClean="0"/>
              <a:t> (TRIUMF)</a:t>
            </a:r>
          </a:p>
          <a:p>
            <a:pPr marL="457200" lvl="1" indent="0">
              <a:buNone/>
            </a:pPr>
            <a:r>
              <a:rPr lang="en-US" dirty="0" smtClean="0"/>
              <a:t>J. Wei (MSU)</a:t>
            </a:r>
          </a:p>
          <a:p>
            <a:pPr marL="457200" lvl="1" indent="0">
              <a:buNone/>
            </a:pPr>
            <a:r>
              <a:rPr lang="en-US" dirty="0" smtClean="0"/>
              <a:t>H. Weise (DESY)</a:t>
            </a:r>
          </a:p>
          <a:p>
            <a:pPr marL="457200" lvl="1" indent="0">
              <a:buNone/>
            </a:pPr>
            <a:r>
              <a:rPr lang="en-US" dirty="0" smtClean="0"/>
              <a:t>S. Kim (SNS)</a:t>
            </a:r>
          </a:p>
          <a:p>
            <a:pPr marL="344488" indent="-342900">
              <a:spcBef>
                <a:spcPts val="1200"/>
              </a:spcBef>
            </a:pPr>
            <a:r>
              <a:rPr lang="en-US" dirty="0" smtClean="0"/>
              <a:t>Closeout reports available upon request</a:t>
            </a:r>
            <a:endParaRPr lang="en-US" dirty="0"/>
          </a:p>
          <a:p>
            <a:pPr marL="1588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4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</a:t>
            </a:r>
            <a:r>
              <a:rPr lang="en-US" dirty="0" smtClean="0">
                <a:latin typeface="Arial"/>
                <a:cs typeface="Arial"/>
              </a:rPr>
              <a:t>→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Nigel </a:t>
            </a:r>
            <a:r>
              <a:rPr lang="en-US" dirty="0" err="1" smtClean="0"/>
              <a:t>Lockyer</a:t>
            </a:r>
            <a:r>
              <a:rPr lang="en-US" dirty="0" smtClean="0"/>
              <a:t> assumed Fermilab Director position in September 2013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Asked (almost immediately) for two things:</a:t>
            </a:r>
          </a:p>
          <a:p>
            <a:pPr lvl="1"/>
            <a:r>
              <a:rPr lang="en-US" dirty="0" smtClean="0"/>
              <a:t>A plan for upgrading the accelerator complex to provide &gt;1 MW capability at the time of LBNE startup (2024-25);</a:t>
            </a:r>
          </a:p>
          <a:p>
            <a:pPr lvl="2"/>
            <a:r>
              <a:rPr lang="en-US" dirty="0" smtClean="0"/>
              <a:t>At a cost to DOE of ~$400M or less;</a:t>
            </a:r>
          </a:p>
          <a:p>
            <a:pPr lvl="1"/>
            <a:r>
              <a:rPr lang="en-US" dirty="0" smtClean="0"/>
              <a:t>A new name</a:t>
            </a:r>
          </a:p>
          <a:p>
            <a:pPr>
              <a:spcBef>
                <a:spcPts val="1200"/>
              </a:spcBef>
            </a:pPr>
            <a:r>
              <a:rPr lang="en-US" dirty="0"/>
              <a:t>T</a:t>
            </a:r>
            <a:r>
              <a:rPr lang="en-US" dirty="0" smtClean="0"/>
              <a:t>ask force produced a whitepaper outlining strategy and estimated cost</a:t>
            </a:r>
          </a:p>
          <a:p>
            <a:pPr lvl="1"/>
            <a:r>
              <a:rPr lang="en-US" dirty="0" smtClean="0"/>
              <a:t>Proton Improvement Plan-II, aka PIP-II</a:t>
            </a:r>
          </a:p>
          <a:p>
            <a:pPr marL="457200" lvl="1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projectx-docdb.fnal.gov/cgi-bin/ShowDocument?docid=1232</a:t>
            </a:r>
            <a:endParaRPr lang="en-US" dirty="0" smtClean="0"/>
          </a:p>
          <a:p>
            <a:pPr lvl="1"/>
            <a:r>
              <a:rPr lang="en-US" dirty="0" smtClean="0"/>
              <a:t>Basis of the PIP-II presentation to P5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parallel Nigel established an internal (to Fermilab) task force to develop the laboratory strategy</a:t>
            </a:r>
          </a:p>
          <a:p>
            <a:pPr lvl="1"/>
            <a:r>
              <a:rPr lang="en-US" dirty="0" smtClean="0"/>
              <a:t>Presented to P5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indico.fnal.gov/getFile.py/access?sessionId=9&amp;resId=0&amp;materialId=0&amp;confId=7485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Improvement Plan-II</a:t>
            </a:r>
            <a:br>
              <a:rPr lang="en-US" dirty="0" smtClean="0"/>
            </a:b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6600"/>
                </a:solidFill>
              </a:rPr>
              <a:t>Proton Improvement Plan-II supports longer term physics research goals by providing increased beam power to LBNE while providing a platform for the future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Design Criteria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Deliver </a:t>
            </a:r>
            <a:r>
              <a:rPr lang="en-US" dirty="0" smtClean="0"/>
              <a:t>1.2 MW of proton beam power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from the Main Injector to the LBNE target at 120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with power approaching 1 MW at energies down to 60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smtClean="0"/>
              <a:t>at the start of LBNE operations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Continue </a:t>
            </a:r>
            <a:r>
              <a:rPr lang="en-US" dirty="0" smtClean="0"/>
              <a:t>support for the current 8 </a:t>
            </a:r>
            <a:r>
              <a:rPr lang="en-US" dirty="0" err="1" smtClean="0"/>
              <a:t>GeV</a:t>
            </a:r>
            <a:r>
              <a:rPr lang="en-US" dirty="0" smtClean="0"/>
              <a:t> program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including Mu2e,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Muon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g-2, and the suite of short-baseline neutrino experiments;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provide</a:t>
            </a:r>
            <a:r>
              <a:rPr lang="en-US" dirty="0" smtClean="0"/>
              <a:t> upgrade path for Mu2e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Provide a </a:t>
            </a:r>
            <a:r>
              <a:rPr lang="en-US" dirty="0" smtClean="0"/>
              <a:t>platform for eventual extension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of  beam power to LBNE </a:t>
            </a:r>
            <a:r>
              <a:rPr lang="en-US" dirty="0" smtClean="0"/>
              <a:t>to &gt;2 MW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Provide a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platform for extension of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capability </a:t>
            </a:r>
            <a:r>
              <a:rPr lang="en-US" dirty="0" smtClean="0"/>
              <a:t>to high duty factor/higher beam power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operations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At an </a:t>
            </a:r>
            <a:r>
              <a:rPr lang="en-US" dirty="0" smtClean="0"/>
              <a:t>affordable cost to DOE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June 2014 -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9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C00000"/>
      </a:hlink>
      <a:folHlink>
        <a:srgbClr val="00B0F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11052</TotalTime>
  <Words>2043</Words>
  <Application>Microsoft Office PowerPoint</Application>
  <PresentationFormat>On-screen Show (4:3)</PresentationFormat>
  <Paragraphs>420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PIP-II Overview: Goals, Status, Strategy </vt:lpstr>
      <vt:lpstr>Outline</vt:lpstr>
      <vt:lpstr>News Since November (2012)</vt:lpstr>
      <vt:lpstr>DOE/SC Facilities Plan</vt:lpstr>
      <vt:lpstr>Snowmass</vt:lpstr>
      <vt:lpstr>Snowmass</vt:lpstr>
      <vt:lpstr>Project X Machine Advisory Committee (X-MAC)</vt:lpstr>
      <vt:lpstr>Project X → PIP-II</vt:lpstr>
      <vt:lpstr>Proton Improvement Plan-II Goals</vt:lpstr>
      <vt:lpstr>PIP-II Performance Goals </vt:lpstr>
      <vt:lpstr>Proton Improvement Plan-II Linac Technology Map</vt:lpstr>
      <vt:lpstr>PIP-II Site Layout (provisional)</vt:lpstr>
      <vt:lpstr>P5 http://usparticlephysics.org/p5</vt:lpstr>
      <vt:lpstr>R&amp;D Status: PXIE</vt:lpstr>
      <vt:lpstr>R&amp;D Status: PXIE, SRF </vt:lpstr>
      <vt:lpstr>SRF Development Status (2-11-14)</vt:lpstr>
      <vt:lpstr>Indian Collaboration</vt:lpstr>
      <vt:lpstr>LCLS-II</vt:lpstr>
      <vt:lpstr>Personnel Changes</vt:lpstr>
      <vt:lpstr>PIP-II Status and Strategy</vt:lpstr>
      <vt:lpstr>Preliminary Working Schedule</vt:lpstr>
      <vt:lpstr>PIP-II Organization</vt:lpstr>
      <vt:lpstr>Goals &amp; Budgets: FY2014-2015</vt:lpstr>
      <vt:lpstr>Collaboration Meeting Goals</vt:lpstr>
      <vt:lpstr>Collaboration Meeting Agenda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Steve Holmes</cp:lastModifiedBy>
  <cp:revision>227</cp:revision>
  <cp:lastPrinted>2014-06-01T16:47:52Z</cp:lastPrinted>
  <dcterms:created xsi:type="dcterms:W3CDTF">2009-05-07T16:53:10Z</dcterms:created>
  <dcterms:modified xsi:type="dcterms:W3CDTF">2014-06-01T17:05:38Z</dcterms:modified>
</cp:coreProperties>
</file>