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avi" ContentType="video/avi"/>
  <Default Extension="tif" ContentType="image/tiff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50"/>
  </p:notesMasterIdLst>
  <p:handoutMasterIdLst>
    <p:handoutMasterId r:id="rId51"/>
  </p:handoutMasterIdLst>
  <p:sldIdLst>
    <p:sldId id="642" r:id="rId4"/>
    <p:sldId id="798" r:id="rId5"/>
    <p:sldId id="800" r:id="rId6"/>
    <p:sldId id="802" r:id="rId7"/>
    <p:sldId id="803" r:id="rId8"/>
    <p:sldId id="804" r:id="rId9"/>
    <p:sldId id="805" r:id="rId10"/>
    <p:sldId id="806" r:id="rId11"/>
    <p:sldId id="807" r:id="rId12"/>
    <p:sldId id="808" r:id="rId13"/>
    <p:sldId id="810" r:id="rId14"/>
    <p:sldId id="812" r:id="rId15"/>
    <p:sldId id="847" r:id="rId16"/>
    <p:sldId id="848" r:id="rId17"/>
    <p:sldId id="849" r:id="rId18"/>
    <p:sldId id="853" r:id="rId19"/>
    <p:sldId id="816" r:id="rId20"/>
    <p:sldId id="818" r:id="rId21"/>
    <p:sldId id="820" r:id="rId22"/>
    <p:sldId id="821" r:id="rId23"/>
    <p:sldId id="823" r:id="rId24"/>
    <p:sldId id="824" r:id="rId25"/>
    <p:sldId id="827" r:id="rId26"/>
    <p:sldId id="828" r:id="rId27"/>
    <p:sldId id="829" r:id="rId28"/>
    <p:sldId id="830" r:id="rId29"/>
    <p:sldId id="831" r:id="rId30"/>
    <p:sldId id="838" r:id="rId31"/>
    <p:sldId id="833" r:id="rId32"/>
    <p:sldId id="835" r:id="rId33"/>
    <p:sldId id="837" r:id="rId34"/>
    <p:sldId id="839" r:id="rId35"/>
    <p:sldId id="840" r:id="rId36"/>
    <p:sldId id="841" r:id="rId37"/>
    <p:sldId id="842" r:id="rId38"/>
    <p:sldId id="854" r:id="rId39"/>
    <p:sldId id="846" r:id="rId40"/>
    <p:sldId id="850" r:id="rId41"/>
    <p:sldId id="851" r:id="rId42"/>
    <p:sldId id="852" r:id="rId43"/>
    <p:sldId id="855" r:id="rId44"/>
    <p:sldId id="856" r:id="rId45"/>
    <p:sldId id="857" r:id="rId46"/>
    <p:sldId id="858" r:id="rId47"/>
    <p:sldId id="859" r:id="rId48"/>
    <p:sldId id="860" r:id="rId49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00"/>
    <a:srgbClr val="800000"/>
    <a:srgbClr val="990000"/>
    <a:srgbClr val="003300"/>
    <a:srgbClr val="00FFFF"/>
    <a:srgbClr val="FFFF00"/>
    <a:srgbClr val="FF3300"/>
    <a:srgbClr val="FFFF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69345" autoAdjust="0"/>
  </p:normalViewPr>
  <p:slideViewPr>
    <p:cSldViewPr snapToGrid="0" snapToObjects="1">
      <p:cViewPr varScale="1">
        <p:scale>
          <a:sx n="89" d="100"/>
          <a:sy n="89" d="100"/>
        </p:scale>
        <p:origin x="-87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699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6" tIns="47503" rIns="95006" bIns="47503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843" y="0"/>
            <a:ext cx="3169699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6" tIns="47503" rIns="95006" bIns="4750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12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56"/>
            <a:ext cx="3169699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6" tIns="47503" rIns="95006" bIns="47503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12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843" y="9120156"/>
            <a:ext cx="3169699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6" tIns="47503" rIns="95006" bIns="4750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46FBB2B8-98FD-4450-81C8-279250AB69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00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699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t" anchorCtr="0" compatLnSpc="1">
            <a:prstTxWarp prst="textNoShape">
              <a:avLst/>
            </a:prstTxWarp>
          </a:bodyPr>
          <a:lstStyle>
            <a:lvl1pPr algn="l" defTabSz="966556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843" y="0"/>
            <a:ext cx="3169699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t" anchorCtr="0" compatLnSpc="1">
            <a:prstTxWarp prst="textNoShape">
              <a:avLst/>
            </a:prstTxWarp>
          </a:bodyPr>
          <a:lstStyle>
            <a:lvl1pPr algn="r" defTabSz="966556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53" y="4560899"/>
            <a:ext cx="5851496" cy="431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56"/>
            <a:ext cx="3169699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b" anchorCtr="0" compatLnSpc="1">
            <a:prstTxWarp prst="textNoShape">
              <a:avLst/>
            </a:prstTxWarp>
          </a:bodyPr>
          <a:lstStyle>
            <a:lvl1pPr algn="l" defTabSz="966556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843" y="9120156"/>
            <a:ext cx="3169699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b" anchorCtr="0" compatLnSpc="1">
            <a:prstTxWarp prst="textNoShape">
              <a:avLst/>
            </a:prstTxWarp>
          </a:bodyPr>
          <a:lstStyle>
            <a:lvl1pPr algn="r" defTabSz="966556">
              <a:defRPr sz="1200">
                <a:latin typeface="Arial" charset="0"/>
              </a:defRPr>
            </a:lvl1pPr>
          </a:lstStyle>
          <a:p>
            <a:fld id="{B578664C-81F3-4FE5-B136-907BE01A63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461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8680C-6674-4AD3-A699-D32B6E5BF24C}" type="slidenum">
              <a:rPr lang="de-CH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de-CH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9018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152400"/>
            <a:ext cx="20955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1341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95326" y="6356350"/>
            <a:ext cx="13711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Arial"/>
              </a:rPr>
              <a:t>20-23 May 2014</a:t>
            </a:r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66434" y="6356350"/>
            <a:ext cx="4290489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latin typeface="Arial"/>
              </a:rPr>
              <a:t>M. Calviani - 5th HPTW, FNAL</a:t>
            </a:r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56924" y="6356350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949325"/>
            <a:ext cx="8226425" cy="5324475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80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421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1139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363032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1148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1148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6936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4915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171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54648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13168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008227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2398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152400"/>
            <a:ext cx="20955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1341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8207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95326" y="6356350"/>
            <a:ext cx="13711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</a:rPr>
              <a:t>20-23 May 2014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66434" y="6356350"/>
            <a:ext cx="4290489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srgbClr val="000000"/>
                </a:solidFill>
                <a:latin typeface="Arial"/>
              </a:rPr>
              <a:t>M. Calviani - 5th HPTW, FNAL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56924" y="6356350"/>
            <a:ext cx="729876" cy="365125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949325"/>
            <a:ext cx="8226425" cy="5324475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97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5/19/14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P. Hurh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16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5/19/14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P. Hurh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22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5/19/14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P. Hurh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86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5/19/14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P. Hurh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87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5/19/14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P. Hurh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54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5/19/14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P. Hurh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40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5/19/14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P. Hurh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87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5/19/14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P. Hurh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28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5/19/14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P. Hurh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06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5/19/14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P. Hurh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837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5/19/14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t>P. Hurh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52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1148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1148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tif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3820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81000" y="6248400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1400" dirty="0" smtClean="0"/>
              <a:t>June 3, </a:t>
            </a:r>
            <a:r>
              <a:rPr lang="en-US" sz="1400" dirty="0" smtClean="0"/>
              <a:t>2014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286000" y="61722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Bob Zwaska – Fermilab</a:t>
            </a:r>
          </a:p>
          <a:p>
            <a:r>
              <a:rPr lang="en-US" sz="1400" dirty="0" smtClean="0"/>
              <a:t>PIP-II Collaboration Meeting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6781800" y="6324600"/>
            <a:ext cx="205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3D2F9F5-742A-4738-929F-9683801F54FC}" type="slidenum">
              <a:rPr lang="en-US" sz="1400" smtClean="0"/>
              <a:pPr algn="r"/>
              <a:t>‹#›</a:t>
            </a:fld>
            <a:endParaRPr 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9pPr>
    </p:titleStyle>
    <p:bodyStyle>
      <a:lvl1pPr marL="231775" indent="-231775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6633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800">
          <a:solidFill>
            <a:srgbClr val="0033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CC00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3820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81000" y="6248400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1400" dirty="0" smtClean="0">
                <a:solidFill>
                  <a:srgbClr val="000000"/>
                </a:solidFill>
              </a:rPr>
              <a:t>June 3, 2014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61722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Bob Zwaska – Fermilab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PIP-II Collaboration Meeting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1800" y="6324600"/>
            <a:ext cx="205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3D2F9F5-742A-4738-929F-9683801F54FC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74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9pPr>
    </p:titleStyle>
    <p:bodyStyle>
      <a:lvl1pPr marL="231775" indent="-231775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6633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800">
          <a:solidFill>
            <a:srgbClr val="0033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CC00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860900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049567"/>
            <a:ext cx="7315200" cy="4239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7403" y="88624"/>
            <a:ext cx="741849" cy="3071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5/19/14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39252" y="88624"/>
            <a:ext cx="465133" cy="30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63182" y="395784"/>
            <a:ext cx="940762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pic>
        <p:nvPicPr>
          <p:cNvPr id="9" name="Picture 8" descr="RaDIATE - Hex Rad Damage Red Reverse Blur alpha orange.tif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333" y="62436"/>
            <a:ext cx="489820" cy="60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165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71488" y="744538"/>
            <a:ext cx="8240712" cy="5199062"/>
          </a:xfrm>
        </p:spPr>
        <p:txBody>
          <a:bodyPr anchor="t"/>
          <a:lstStyle/>
          <a:p>
            <a:pPr>
              <a:lnSpc>
                <a:spcPct val="120000"/>
              </a:lnSpc>
            </a:pPr>
            <a:r>
              <a:rPr lang="en-US" sz="3600" dirty="0" smtClean="0">
                <a:solidFill>
                  <a:srgbClr val="006600"/>
                </a:solidFill>
              </a:rPr>
              <a:t>Report from the</a:t>
            </a:r>
            <a:r>
              <a:rPr lang="en-US" sz="3600" dirty="0">
                <a:solidFill>
                  <a:srgbClr val="006600"/>
                </a:solidFill>
              </a:rPr>
              <a:t/>
            </a:r>
            <a:br>
              <a:rPr lang="en-US" sz="3600" dirty="0">
                <a:solidFill>
                  <a:srgbClr val="006600"/>
                </a:solidFill>
              </a:rPr>
            </a:br>
            <a:r>
              <a:rPr lang="en-US" sz="3600" dirty="0" smtClean="0">
                <a:solidFill>
                  <a:srgbClr val="006600"/>
                </a:solidFill>
              </a:rPr>
              <a:t>5</a:t>
            </a:r>
            <a:r>
              <a:rPr lang="en-US" sz="3600" baseline="30000" dirty="0" smtClean="0">
                <a:solidFill>
                  <a:srgbClr val="006600"/>
                </a:solidFill>
              </a:rPr>
              <a:t>th</a:t>
            </a:r>
            <a:r>
              <a:rPr lang="en-US" sz="3600" dirty="0" smtClean="0">
                <a:solidFill>
                  <a:srgbClr val="006600"/>
                </a:solidFill>
              </a:rPr>
              <a:t> High </a:t>
            </a:r>
            <a:r>
              <a:rPr lang="en-US" sz="3600" dirty="0">
                <a:solidFill>
                  <a:srgbClr val="006600"/>
                </a:solidFill>
              </a:rPr>
              <a:t>Power Targetry </a:t>
            </a:r>
            <a:r>
              <a:rPr lang="en-US" sz="3600" dirty="0" smtClean="0">
                <a:solidFill>
                  <a:srgbClr val="006600"/>
                </a:solidFill>
              </a:rPr>
              <a:t>Workshop</a:t>
            </a:r>
            <a:br>
              <a:rPr lang="en-US" sz="3600" dirty="0" smtClean="0">
                <a:solidFill>
                  <a:srgbClr val="006600"/>
                </a:solidFill>
              </a:rPr>
            </a:br>
            <a:r>
              <a:rPr lang="en-US" sz="3600" dirty="0" smtClean="0">
                <a:solidFill>
                  <a:srgbClr val="006600"/>
                </a:solidFill>
              </a:rPr>
              <a:t>HPT14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2800" i="1" dirty="0">
                <a:solidFill>
                  <a:srgbClr val="663300"/>
                </a:solidFill>
              </a:rPr>
              <a:t>Robert Zwaska</a:t>
            </a:r>
            <a:br>
              <a:rPr lang="en-US" sz="2800" i="1" dirty="0">
                <a:solidFill>
                  <a:srgbClr val="663300"/>
                </a:solidFill>
              </a:rPr>
            </a:br>
            <a:r>
              <a:rPr lang="en-US" sz="2800" dirty="0" smtClean="0"/>
              <a:t>Fermilab</a:t>
            </a:r>
            <a:br>
              <a:rPr lang="en-US" sz="2800" dirty="0" smtClean="0"/>
            </a:br>
            <a:r>
              <a:rPr lang="en-US" sz="3200" dirty="0">
                <a:solidFill>
                  <a:srgbClr val="CC6600"/>
                </a:solidFill>
              </a:rPr>
              <a:t/>
            </a:r>
            <a:br>
              <a:rPr lang="en-US" sz="3200" dirty="0">
                <a:solidFill>
                  <a:srgbClr val="CC6600"/>
                </a:solidFill>
              </a:rPr>
            </a:br>
            <a:r>
              <a:rPr lang="en-US" sz="3200" dirty="0" smtClean="0">
                <a:solidFill>
                  <a:srgbClr val="CC6600"/>
                </a:solidFill>
              </a:rPr>
              <a:t>for Pat </a:t>
            </a:r>
            <a:r>
              <a:rPr lang="en-US" sz="3200" dirty="0" err="1" smtClean="0">
                <a:solidFill>
                  <a:srgbClr val="CC6600"/>
                </a:solidFill>
              </a:rPr>
              <a:t>Hurh</a:t>
            </a:r>
            <a:r>
              <a:rPr lang="en-US" sz="3200" dirty="0" smtClean="0">
                <a:solidFill>
                  <a:srgbClr val="CC6600"/>
                </a:solidFill>
              </a:rPr>
              <a:t>, </a:t>
            </a:r>
            <a:r>
              <a:rPr lang="en-US" sz="3200" dirty="0">
                <a:solidFill>
                  <a:srgbClr val="CC6600"/>
                </a:solidFill>
              </a:rPr>
              <a:t>C</a:t>
            </a:r>
            <a:r>
              <a:rPr lang="en-US" sz="3200" dirty="0" smtClean="0">
                <a:solidFill>
                  <a:srgbClr val="CC6600"/>
                </a:solidFill>
              </a:rPr>
              <a:t>onference Chair,</a:t>
            </a:r>
            <a:br>
              <a:rPr lang="en-US" sz="3200" dirty="0" smtClean="0">
                <a:solidFill>
                  <a:srgbClr val="CC6600"/>
                </a:solidFill>
              </a:rPr>
            </a:br>
            <a:r>
              <a:rPr lang="en-US" sz="3200" dirty="0" smtClean="0">
                <a:solidFill>
                  <a:srgbClr val="CC6600"/>
                </a:solidFill>
              </a:rPr>
              <a:t>and Conveners</a:t>
            </a:r>
            <a:endParaRPr lang="en-US" sz="1600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47" y="188640"/>
            <a:ext cx="8820741" cy="1228998"/>
          </a:xfrm>
        </p:spPr>
        <p:txBody>
          <a:bodyPr/>
          <a:lstStyle/>
          <a:p>
            <a:r>
              <a:rPr lang="en-US" dirty="0" smtClean="0"/>
              <a:t> ESS Target Designs (</a:t>
            </a:r>
            <a:r>
              <a:rPr lang="en-US" dirty="0" err="1" smtClean="0"/>
              <a:t>Yongjoong</a:t>
            </a:r>
            <a:r>
              <a:rPr lang="en-US" dirty="0" smtClean="0"/>
              <a:t> Lee):  Convergence?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01_tungsten_arrangement_and_flow_pattern.pn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68"/>
          <a:stretch/>
        </p:blipFill>
        <p:spPr>
          <a:xfrm>
            <a:off x="211747" y="1628800"/>
            <a:ext cx="3784189" cy="19280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23477" r="8127" b="21854"/>
          <a:stretch>
            <a:fillRect/>
          </a:stretch>
        </p:blipFill>
        <p:spPr bwMode="auto">
          <a:xfrm>
            <a:off x="179512" y="4509119"/>
            <a:ext cx="2160240" cy="216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664" t="23477" r="8127" b="218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5" y="4212078"/>
            <a:ext cx="3965705" cy="250465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691680" y="1484784"/>
            <a:ext cx="2304256" cy="79208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Baseline (He)</a:t>
            </a:r>
          </a:p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23528" y="3897052"/>
            <a:ext cx="2304256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Backup (Water)</a:t>
            </a:r>
          </a:p>
          <a:p>
            <a:endParaRPr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95088"/>
            <a:ext cx="3096344" cy="189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187982" y="2764729"/>
            <a:ext cx="3024336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Alternative? (He )</a:t>
            </a:r>
          </a:p>
          <a:p>
            <a:endParaRPr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985404" y="3745175"/>
            <a:ext cx="440302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New proposal (He )</a:t>
            </a:r>
          </a:p>
          <a:p>
            <a:endParaRPr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1340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pic>
        <p:nvPicPr>
          <p:cNvPr id="2" name="Picture 1" descr="Screen Shot 2014-05-22 at 3.29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6" y="0"/>
            <a:ext cx="902001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3986" y="5035550"/>
            <a:ext cx="7191214" cy="7239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41827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3541"/>
            <a:ext cx="8382000" cy="4832622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RaDIATE</a:t>
            </a:r>
            <a:r>
              <a:rPr lang="en-US" sz="2800" dirty="0" smtClean="0"/>
              <a:t> (Radiation Damage in an Accelerator Target Environment)</a:t>
            </a:r>
          </a:p>
          <a:p>
            <a:pPr lvl="1"/>
            <a:r>
              <a:rPr lang="en-US" sz="2400" dirty="0" smtClean="0"/>
              <a:t>PIE of tungsten, titanium alloys, graphite, beryllium</a:t>
            </a:r>
          </a:p>
          <a:p>
            <a:pPr lvl="1"/>
            <a:r>
              <a:rPr lang="en-US" sz="2400" dirty="0" smtClean="0"/>
              <a:t>New irradiation possibilities</a:t>
            </a:r>
          </a:p>
          <a:p>
            <a:r>
              <a:rPr lang="en-US" sz="2800" dirty="0" smtClean="0"/>
              <a:t>Neutron target, reflector, moderator concepts and design </a:t>
            </a:r>
            <a:r>
              <a:rPr lang="en-US" sz="2800" dirty="0" smtClean="0"/>
              <a:t>optimization</a:t>
            </a:r>
            <a:endParaRPr lang="en-US" sz="2800" dirty="0" smtClean="0"/>
          </a:p>
          <a:p>
            <a:pPr lvl="1"/>
            <a:r>
              <a:rPr lang="en-US" sz="2400" dirty="0" smtClean="0"/>
              <a:t>Parallel paths for new target stations</a:t>
            </a:r>
          </a:p>
          <a:p>
            <a:r>
              <a:rPr lang="en-US" sz="2800" dirty="0" smtClean="0"/>
              <a:t>Neutrino </a:t>
            </a:r>
            <a:r>
              <a:rPr lang="en-US" sz="2800" dirty="0" err="1" smtClean="0"/>
              <a:t>SuperBeam</a:t>
            </a:r>
            <a:r>
              <a:rPr lang="en-US" sz="2800" dirty="0" smtClean="0"/>
              <a:t> targets:</a:t>
            </a:r>
          </a:p>
          <a:p>
            <a:pPr lvl="1"/>
            <a:r>
              <a:rPr lang="en-US" sz="2400" dirty="0" smtClean="0"/>
              <a:t>Synergies between US (LBNF), Japan (Hyper-K), Europe (ESS-SB?) requirements and solutions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design challenges session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smtClean="0"/>
              <a:t>collaboration opportunities </a:t>
            </a:r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499097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 keV H in Be trial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686" y="2429030"/>
            <a:ext cx="7315200" cy="2595025"/>
          </a:xfrm>
        </p:spPr>
        <p:txBody>
          <a:bodyPr/>
          <a:lstStyle/>
          <a:p>
            <a:r>
              <a:rPr lang="en-US" dirty="0" err="1" smtClean="0"/>
              <a:t>RaDIATE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685" y="5078936"/>
            <a:ext cx="8603669" cy="1144632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Annual Collaboration Meeting			   May 19 </a:t>
            </a:r>
            <a:r>
              <a:rPr lang="en-US" dirty="0" smtClean="0"/>
              <a:t>2014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9895" y="6363939"/>
            <a:ext cx="893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pc="300" dirty="0" smtClean="0">
                <a:solidFill>
                  <a:srgbClr val="FFB666"/>
                </a:solidFill>
                <a:latin typeface="Arial"/>
              </a:rPr>
              <a:t>Ra</a:t>
            </a:r>
            <a:r>
              <a:rPr lang="en-US" spc="300" dirty="0" smtClean="0">
                <a:solidFill>
                  <a:prstClr val="white"/>
                </a:solidFill>
                <a:latin typeface="Arial"/>
              </a:rPr>
              <a:t>diation </a:t>
            </a:r>
            <a:r>
              <a:rPr lang="en-US" spc="300" dirty="0" smtClean="0">
                <a:solidFill>
                  <a:srgbClr val="FFB666"/>
                </a:solidFill>
                <a:latin typeface="Arial"/>
              </a:rPr>
              <a:t>D</a:t>
            </a:r>
            <a:r>
              <a:rPr lang="en-US" spc="300" dirty="0" smtClean="0">
                <a:solidFill>
                  <a:prstClr val="white"/>
                </a:solidFill>
                <a:latin typeface="Arial"/>
              </a:rPr>
              <a:t>amage </a:t>
            </a:r>
            <a:r>
              <a:rPr lang="en-US" spc="300" dirty="0" smtClean="0">
                <a:solidFill>
                  <a:srgbClr val="FFB666"/>
                </a:solidFill>
                <a:latin typeface="Arial"/>
              </a:rPr>
              <a:t>I</a:t>
            </a:r>
            <a:r>
              <a:rPr lang="en-US" spc="300" dirty="0" smtClean="0">
                <a:solidFill>
                  <a:prstClr val="white"/>
                </a:solidFill>
                <a:latin typeface="Arial"/>
              </a:rPr>
              <a:t>n </a:t>
            </a:r>
            <a:r>
              <a:rPr lang="en-US" spc="300" dirty="0" smtClean="0">
                <a:solidFill>
                  <a:srgbClr val="FFB666"/>
                </a:solidFill>
                <a:latin typeface="Arial"/>
              </a:rPr>
              <a:t>A</a:t>
            </a:r>
            <a:r>
              <a:rPr lang="en-US" spc="300" dirty="0" smtClean="0">
                <a:solidFill>
                  <a:prstClr val="white"/>
                </a:solidFill>
                <a:latin typeface="Arial"/>
              </a:rPr>
              <a:t>ccelerator </a:t>
            </a:r>
            <a:r>
              <a:rPr lang="en-US" spc="300" dirty="0" smtClean="0">
                <a:solidFill>
                  <a:srgbClr val="FFB666"/>
                </a:solidFill>
                <a:latin typeface="Arial"/>
              </a:rPr>
              <a:t>T</a:t>
            </a:r>
            <a:r>
              <a:rPr lang="en-US" spc="300" dirty="0" smtClean="0">
                <a:solidFill>
                  <a:prstClr val="white"/>
                </a:solidFill>
                <a:latin typeface="Arial"/>
              </a:rPr>
              <a:t>arget </a:t>
            </a:r>
            <a:r>
              <a:rPr lang="en-US" spc="300" dirty="0" smtClean="0">
                <a:solidFill>
                  <a:srgbClr val="FFB666"/>
                </a:solidFill>
                <a:latin typeface="Arial"/>
              </a:rPr>
              <a:t>E</a:t>
            </a:r>
            <a:r>
              <a:rPr lang="en-US" spc="300" dirty="0" smtClean="0">
                <a:solidFill>
                  <a:prstClr val="white"/>
                </a:solidFill>
                <a:latin typeface="Arial"/>
              </a:rPr>
              <a:t>nvironments</a:t>
            </a:r>
            <a:endParaRPr lang="en-US" spc="3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21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980" y="-324518"/>
            <a:ext cx="7315200" cy="1154097"/>
          </a:xfrm>
        </p:spPr>
        <p:txBody>
          <a:bodyPr/>
          <a:lstStyle/>
          <a:p>
            <a:r>
              <a:rPr lang="en-US" dirty="0" smtClean="0"/>
              <a:t>Collaboration </a:t>
            </a:r>
            <a:r>
              <a:rPr lang="en-US" dirty="0" smtClean="0"/>
              <a:t>Meeting</a:t>
            </a:r>
            <a:endParaRPr lang="en-US" dirty="0"/>
          </a:p>
        </p:txBody>
      </p:sp>
      <p:pic>
        <p:nvPicPr>
          <p:cNvPr id="6" name="Picture 5" descr="agenda 1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13108" r="1685" b="2243"/>
          <a:stretch/>
        </p:blipFill>
        <p:spPr>
          <a:xfrm>
            <a:off x="528019" y="986538"/>
            <a:ext cx="8014769" cy="571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2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980" y="-324518"/>
            <a:ext cx="7315200" cy="1154097"/>
          </a:xfrm>
        </p:spPr>
        <p:txBody>
          <a:bodyPr/>
          <a:lstStyle/>
          <a:p>
            <a:r>
              <a:rPr lang="en-US" dirty="0" smtClean="0"/>
              <a:t>Collaboration </a:t>
            </a:r>
            <a:r>
              <a:rPr lang="en-US" dirty="0" smtClean="0"/>
              <a:t>Meeting</a:t>
            </a:r>
            <a:endParaRPr lang="en-US" dirty="0"/>
          </a:p>
        </p:txBody>
      </p:sp>
      <p:pic>
        <p:nvPicPr>
          <p:cNvPr id="7" name="Picture 6" descr="Agenda 2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" t="3754" r="1716" b="2515"/>
          <a:stretch/>
        </p:blipFill>
        <p:spPr>
          <a:xfrm>
            <a:off x="681812" y="956019"/>
            <a:ext cx="7771806" cy="585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6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Radiation Damage and Materials Limits: </a:t>
            </a:r>
            <a:r>
              <a:rPr lang="en-US" dirty="0" smtClean="0"/>
              <a:t>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154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9 presentations, topics of:</a:t>
            </a:r>
          </a:p>
          <a:p>
            <a:r>
              <a:rPr lang="en-US" sz="2400" dirty="0" smtClean="0"/>
              <a:t>Design Limits</a:t>
            </a:r>
          </a:p>
          <a:p>
            <a:pPr lvl="1"/>
            <a:r>
              <a:rPr lang="en-US" sz="2000" dirty="0" smtClean="0"/>
              <a:t>Simulation of radiation damage</a:t>
            </a:r>
          </a:p>
          <a:p>
            <a:pPr lvl="1"/>
            <a:r>
              <a:rPr lang="en-US" sz="2000" dirty="0" smtClean="0"/>
              <a:t>Measurement capabilities (PIE)</a:t>
            </a:r>
            <a:endParaRPr lang="en-US" sz="2000" dirty="0" smtClean="0"/>
          </a:p>
          <a:p>
            <a:r>
              <a:rPr lang="en-US" sz="2400" dirty="0"/>
              <a:t>Design and Target </a:t>
            </a:r>
            <a:r>
              <a:rPr lang="en-US" sz="2400" dirty="0" smtClean="0"/>
              <a:t>Development</a:t>
            </a:r>
          </a:p>
          <a:p>
            <a:pPr lvl="1"/>
            <a:r>
              <a:rPr lang="en-US" sz="2000" dirty="0" smtClean="0"/>
              <a:t>Concepts for target materials and assemblies</a:t>
            </a:r>
          </a:p>
          <a:p>
            <a:pPr lvl="1"/>
            <a:r>
              <a:rPr lang="en-US" sz="2000" dirty="0" smtClean="0"/>
              <a:t>Test facilities for targets (</a:t>
            </a:r>
            <a:r>
              <a:rPr lang="en-US" sz="2000" dirty="0" err="1" smtClean="0"/>
              <a:t>HiRadMat</a:t>
            </a:r>
            <a:r>
              <a:rPr lang="en-US" sz="2000" dirty="0" smtClean="0"/>
              <a:t>)</a:t>
            </a:r>
          </a:p>
          <a:p>
            <a:r>
              <a:rPr lang="en-US" sz="2400" dirty="0"/>
              <a:t>Radiation </a:t>
            </a:r>
            <a:r>
              <a:rPr lang="en-US" sz="2400" dirty="0" smtClean="0"/>
              <a:t>Effects</a:t>
            </a:r>
          </a:p>
          <a:p>
            <a:pPr lvl="1"/>
            <a:r>
              <a:rPr lang="en-US" sz="2000" dirty="0" smtClean="0"/>
              <a:t>Enormous parameter space of:</a:t>
            </a:r>
          </a:p>
          <a:p>
            <a:pPr lvl="2"/>
            <a:r>
              <a:rPr lang="en-US" sz="1600" dirty="0" smtClean="0"/>
              <a:t>Radiation particles, energies, time structures</a:t>
            </a:r>
          </a:p>
          <a:p>
            <a:pPr lvl="2"/>
            <a:r>
              <a:rPr lang="en-US" sz="1600" dirty="0" smtClean="0"/>
              <a:t>Materials (including grades and preparation)</a:t>
            </a:r>
          </a:p>
          <a:p>
            <a:pPr lvl="2"/>
            <a:r>
              <a:rPr lang="en-US" sz="1600" dirty="0" smtClean="0"/>
              <a:t>Environments (temperature, pressure, chemistry)</a:t>
            </a:r>
          </a:p>
        </p:txBody>
      </p:sp>
    </p:spTree>
    <p:extLst>
      <p:ext uri="{BB962C8B-B14F-4D97-AF65-F5344CB8AC3E}">
        <p14:creationId xmlns:p14="http://schemas.microsoft.com/office/powerpoint/2010/main" val="524883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325434"/>
            <a:ext cx="7584142" cy="7694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Radiation Damage and Materials Limits: Challenges and Solutions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84146"/>
            <a:ext cx="89154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Common Challenge 1:</a:t>
            </a:r>
          </a:p>
          <a:p>
            <a:pPr lvl="1"/>
            <a:r>
              <a:rPr lang="en-US" sz="2000" dirty="0" smtClean="0"/>
              <a:t>Development of a uniform design code used by all target/beam stop/window designers</a:t>
            </a:r>
          </a:p>
          <a:p>
            <a:pPr lvl="2"/>
            <a:r>
              <a:rPr lang="en-US" sz="1800" dirty="0" smtClean="0"/>
              <a:t>Generally use operational experience to determine design limits.</a:t>
            </a:r>
          </a:p>
          <a:p>
            <a:pPr lvl="2"/>
            <a:r>
              <a:rPr lang="en-US" sz="1800" dirty="0" smtClean="0"/>
              <a:t>Properties vary significantly across component from variation in dose distribution and irradiation temperature.</a:t>
            </a:r>
          </a:p>
          <a:p>
            <a:r>
              <a:rPr lang="en-US" sz="2400" dirty="0" smtClean="0"/>
              <a:t>Proposed Solutions:</a:t>
            </a:r>
            <a:endParaRPr lang="en-US" sz="2400" dirty="0"/>
          </a:p>
          <a:p>
            <a:pPr lvl="1"/>
            <a:r>
              <a:rPr lang="en-US" sz="2200" dirty="0" smtClean="0"/>
              <a:t>Develop a collaboration among designers to share code rules applicable to high dose irradiated materials. 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400" dirty="0"/>
              <a:t>Common Challenge 2:</a:t>
            </a:r>
          </a:p>
          <a:p>
            <a:pPr lvl="1"/>
            <a:r>
              <a:rPr lang="en-US" sz="2200" dirty="0"/>
              <a:t>High cost of performing post irradiation examination</a:t>
            </a:r>
          </a:p>
          <a:p>
            <a:pPr lvl="2"/>
            <a:r>
              <a:rPr lang="en-US" sz="1800" dirty="0"/>
              <a:t>Some irradiated components aren’t even analyzed (e.g. ISIS target, LANSCE targets)</a:t>
            </a:r>
          </a:p>
          <a:p>
            <a:pPr lvl="2"/>
            <a:r>
              <a:rPr lang="en-US" sz="1800" dirty="0"/>
              <a:t>Facilities for analyzing targets remotely are limited and expensive.</a:t>
            </a:r>
          </a:p>
          <a:p>
            <a:r>
              <a:rPr lang="en-US" sz="2400" dirty="0"/>
              <a:t>Proposed Solution:</a:t>
            </a:r>
            <a:endParaRPr lang="en-US" sz="2200" dirty="0"/>
          </a:p>
          <a:p>
            <a:pPr lvl="1"/>
            <a:r>
              <a:rPr lang="en-US" sz="2200" dirty="0"/>
              <a:t>Share data from  analysis of spent targets.  Develop international collaborations to enable analysis of valuable components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88960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789" y="476046"/>
            <a:ext cx="7805995" cy="7694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Radiation </a:t>
            </a:r>
            <a:r>
              <a:rPr lang="en-US" dirty="0"/>
              <a:t>Damage </a:t>
            </a:r>
            <a:r>
              <a:rPr lang="en-US" dirty="0" smtClean="0"/>
              <a:t>and Materials </a:t>
            </a:r>
            <a:r>
              <a:rPr lang="en-US" dirty="0"/>
              <a:t>Limits: Challenges and </a:t>
            </a:r>
            <a:r>
              <a:rPr lang="en-US" dirty="0" smtClean="0"/>
              <a:t>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154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Common Challenge 3:</a:t>
            </a:r>
          </a:p>
          <a:p>
            <a:pPr lvl="1"/>
            <a:r>
              <a:rPr lang="en-US" sz="2200" dirty="0" smtClean="0"/>
              <a:t>Need for data after prototypic exposure conditions</a:t>
            </a:r>
          </a:p>
          <a:p>
            <a:pPr lvl="2"/>
            <a:r>
              <a:rPr lang="en-US" sz="1800" dirty="0" smtClean="0"/>
              <a:t>Limited alloys have been tested.  So, typically use established engineering materials.</a:t>
            </a:r>
          </a:p>
          <a:p>
            <a:pPr lvl="2"/>
            <a:r>
              <a:rPr lang="en-US" sz="1800" dirty="0" smtClean="0"/>
              <a:t>Very little data on advanced alloys</a:t>
            </a:r>
          </a:p>
          <a:p>
            <a:pPr lvl="2"/>
            <a:r>
              <a:rPr lang="en-US" sz="1800" dirty="0" smtClean="0"/>
              <a:t>Limited test facilities available for testing under controlled irradiating conditions</a:t>
            </a:r>
          </a:p>
          <a:p>
            <a:r>
              <a:rPr lang="en-US" sz="2400" dirty="0" smtClean="0"/>
              <a:t>Proposed Solutions</a:t>
            </a:r>
            <a:endParaRPr lang="en-US" sz="2200" dirty="0" smtClean="0"/>
          </a:p>
          <a:p>
            <a:pPr lvl="1"/>
            <a:r>
              <a:rPr lang="en-US" sz="2200" dirty="0" smtClean="0"/>
              <a:t>Develop an open handbook containing data on irradiated materials.  </a:t>
            </a:r>
          </a:p>
          <a:p>
            <a:pPr lvl="1"/>
            <a:r>
              <a:rPr lang="en-US" sz="2200" dirty="0" smtClean="0"/>
              <a:t>Perhaps sections could be taken from APT materials handbook and reviewed for open distribution to start an open handbook.</a:t>
            </a:r>
          </a:p>
          <a:p>
            <a:endParaRPr lang="en-US" sz="2600" dirty="0" smtClean="0"/>
          </a:p>
          <a:p>
            <a:r>
              <a:rPr lang="en-US" sz="2400" dirty="0"/>
              <a:t>Common Challenge 4:</a:t>
            </a:r>
            <a:endParaRPr lang="en-US" sz="1800" dirty="0"/>
          </a:p>
          <a:p>
            <a:pPr lvl="1"/>
            <a:r>
              <a:rPr lang="en-US" sz="2200" dirty="0"/>
              <a:t>Need for small scale testing techniques among the target materials community</a:t>
            </a:r>
          </a:p>
          <a:p>
            <a:pPr lvl="2"/>
            <a:r>
              <a:rPr lang="en-US" sz="1800" dirty="0"/>
              <a:t>Each group performs testing with slightly different specimen designs</a:t>
            </a:r>
          </a:p>
          <a:p>
            <a:r>
              <a:rPr lang="en-US" sz="2400" dirty="0"/>
              <a:t>Proposed Solutions:</a:t>
            </a:r>
            <a:endParaRPr lang="en-US" sz="2200" dirty="0"/>
          </a:p>
          <a:p>
            <a:pPr lvl="1"/>
            <a:r>
              <a:rPr lang="en-US" sz="2200" dirty="0"/>
              <a:t>Summarize standard specimen designs for small scale testing of irradiated materials.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039615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Radiation Damage and Materials 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15400" cy="5105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Recommendations for Future Growth:</a:t>
            </a:r>
          </a:p>
          <a:p>
            <a:pPr lvl="1"/>
            <a:r>
              <a:rPr lang="en-US" sz="2200" dirty="0" smtClean="0"/>
              <a:t>The largest challenge ripe for collaboration is the development of an open sharable database.  I believe that the fusion community started something like this.  Perhaps we can follow their lead.</a:t>
            </a:r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71980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.IntHPT_poster-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09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81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Target Facility Simulation Challenges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Summary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286000" y="3503613"/>
            <a:ext cx="487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2000" dirty="0">
                <a:solidFill>
                  <a:srgbClr val="C0504D"/>
                </a:solidFill>
                <a:latin typeface="Comic Sans MS" pitchFamily="66" charset="0"/>
              </a:rPr>
              <a:t>Nikolai </a:t>
            </a:r>
            <a:r>
              <a:rPr lang="en-US" altLang="en-US" sz="2000" dirty="0" smtClean="0">
                <a:solidFill>
                  <a:srgbClr val="C0504D"/>
                </a:solidFill>
                <a:latin typeface="Comic Sans MS" pitchFamily="66" charset="0"/>
              </a:rPr>
              <a:t>Mokhov and </a:t>
            </a:r>
            <a:r>
              <a:rPr lang="en-US" altLang="en-US" sz="2000" dirty="0" err="1" smtClean="0">
                <a:solidFill>
                  <a:srgbClr val="C0504D"/>
                </a:solidFill>
                <a:latin typeface="Comic Sans MS" pitchFamily="66" charset="0"/>
              </a:rPr>
              <a:t>Ottone</a:t>
            </a:r>
            <a:r>
              <a:rPr lang="en-US" altLang="en-US" sz="2000" dirty="0" smtClean="0">
                <a:solidFill>
                  <a:srgbClr val="C0504D"/>
                </a:solidFill>
                <a:latin typeface="Comic Sans MS" pitchFamily="66" charset="0"/>
              </a:rPr>
              <a:t> Caretta </a:t>
            </a:r>
            <a:endParaRPr lang="en-US" altLang="en-US" sz="2000" dirty="0">
              <a:solidFill>
                <a:srgbClr val="C0504D"/>
              </a:solidFill>
              <a:latin typeface="Comic Sans MS" pitchFamily="66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324100" y="5229200"/>
            <a:ext cx="480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>
              <a:spcBef>
                <a:spcPct val="20000"/>
              </a:spcBef>
            </a:pPr>
            <a:r>
              <a:rPr lang="en-US" altLang="en-US" sz="1800" dirty="0">
                <a:solidFill>
                  <a:prstClr val="black"/>
                </a:solidFill>
                <a:latin typeface="Comic Sans MS" pitchFamily="66" charset="0"/>
              </a:rPr>
              <a:t>5</a:t>
            </a:r>
            <a:r>
              <a:rPr lang="en-US" altLang="en-US" sz="1800" baseline="30000" dirty="0">
                <a:solidFill>
                  <a:prstClr val="black"/>
                </a:solidFill>
                <a:latin typeface="Comic Sans MS" pitchFamily="66" charset="0"/>
              </a:rPr>
              <a:t>th</a:t>
            </a:r>
            <a:r>
              <a:rPr lang="en-US" altLang="en-US" sz="1800" dirty="0">
                <a:solidFill>
                  <a:prstClr val="black"/>
                </a:solidFill>
                <a:latin typeface="Comic Sans MS" pitchFamily="66" charset="0"/>
              </a:rPr>
              <a:t> High Power Targetry Workshop</a:t>
            </a:r>
          </a:p>
          <a:p>
            <a:pPr algn="ctr" defTabSz="914400">
              <a:spcBef>
                <a:spcPct val="20000"/>
              </a:spcBef>
            </a:pPr>
            <a:r>
              <a:rPr lang="en-US" altLang="en-US" sz="1800" dirty="0" err="1">
                <a:solidFill>
                  <a:prstClr val="black"/>
                </a:solidFill>
                <a:latin typeface="Comic Sans MS" pitchFamily="66" charset="0"/>
              </a:rPr>
              <a:t>Fermilab</a:t>
            </a:r>
            <a:endParaRPr lang="en-US" altLang="en-US" sz="1800" dirty="0">
              <a:solidFill>
                <a:prstClr val="black"/>
              </a:solidFill>
              <a:latin typeface="Comic Sans MS" pitchFamily="66" charset="0"/>
            </a:endParaRPr>
          </a:p>
          <a:p>
            <a:pPr algn="ctr" defTabSz="914400">
              <a:spcBef>
                <a:spcPct val="20000"/>
              </a:spcBef>
            </a:pPr>
            <a:r>
              <a:rPr lang="en-US" altLang="en-US" sz="1800" dirty="0">
                <a:solidFill>
                  <a:prstClr val="black"/>
                </a:solidFill>
                <a:latin typeface="Comic Sans MS" pitchFamily="66" charset="0"/>
              </a:rPr>
              <a:t>May 20-23, 2014</a:t>
            </a:r>
          </a:p>
        </p:txBody>
      </p:sp>
    </p:spTree>
    <p:extLst>
      <p:ext uri="{BB962C8B-B14F-4D97-AF65-F5344CB8AC3E}">
        <p14:creationId xmlns:p14="http://schemas.microsoft.com/office/powerpoint/2010/main" val="1540445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389"/>
            <a:ext cx="8496944" cy="1368152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Nikolai Mokhov (</a:t>
            </a:r>
            <a:r>
              <a:rPr lang="en-GB" sz="2800" dirty="0" err="1" smtClean="0"/>
              <a:t>Fermilab</a:t>
            </a:r>
            <a:r>
              <a:rPr lang="en-GB" sz="2800" dirty="0" smtClean="0"/>
              <a:t>):</a:t>
            </a:r>
            <a:br>
              <a:rPr lang="en-GB" sz="2800" dirty="0" smtClean="0"/>
            </a:br>
            <a:r>
              <a:rPr lang="en-GB" sz="2800" b="1" dirty="0" smtClean="0">
                <a:solidFill>
                  <a:srgbClr val="FF0000"/>
                </a:solidFill>
              </a:rPr>
              <a:t>Beam-Induced Effects in Targets and Uncertainties in </a:t>
            </a:r>
            <a:r>
              <a:rPr lang="en-GB" sz="2800" b="1" dirty="0" err="1" smtClean="0">
                <a:solidFill>
                  <a:srgbClr val="FF0000"/>
                </a:solidFill>
              </a:rPr>
              <a:t>Modeling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419" y="1164722"/>
            <a:ext cx="381642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4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Thermal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shocks and quasi-instantaneous damage</a:t>
            </a:r>
          </a:p>
          <a:p>
            <a:pPr marL="457200" indent="-457200" algn="just" defTabSz="9144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Insulation property deterioration due to dose buildup</a:t>
            </a:r>
          </a:p>
          <a:p>
            <a:pPr marL="457200" indent="-457200" algn="just" defTabSz="9144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Radiation damage to inorganic materials due to atomic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displacements (DPA)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and helium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production</a:t>
            </a:r>
          </a:p>
          <a:p>
            <a:pPr marL="457200" indent="-457200" algn="just" defTabSz="9144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Capabilities (impressive)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and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uncertainties (steadily decreasing)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of modern simulation codes used to study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these effects</a:t>
            </a:r>
          </a:p>
          <a:p>
            <a:pPr marL="457200" indent="-457200" algn="just" defTabSz="9144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"/>
              </a:rPr>
              <a:t>Link of calculated quantities (DPA, dose, </a:t>
            </a:r>
            <a:r>
              <a:rPr lang="en-US" altLang="en-US" sz="1600" dirty="0" err="1">
                <a:solidFill>
                  <a:prstClr val="black"/>
                </a:solidFill>
                <a:latin typeface="Calibri"/>
              </a:rPr>
              <a:t>fluence</a:t>
            </a:r>
            <a:r>
              <a:rPr lang="en-US" altLang="en-US" sz="1600" dirty="0">
                <a:solidFill>
                  <a:prstClr val="black"/>
                </a:solidFill>
                <a:latin typeface="Calibri"/>
              </a:rPr>
              <a:t> etc.) to observable changes in critical properties of materials remains on the top of the wish-list. </a:t>
            </a:r>
            <a:r>
              <a:rPr lang="en-US" altLang="en-US" sz="1600" b="1" dirty="0">
                <a:solidFill>
                  <a:prstClr val="black"/>
                </a:solidFill>
                <a:latin typeface="Calibri"/>
              </a:rPr>
              <a:t>Mission impossible</a:t>
            </a:r>
            <a:r>
              <a:rPr lang="en-US" altLang="en-US" sz="1600" b="1" dirty="0" smtClean="0">
                <a:solidFill>
                  <a:prstClr val="black"/>
                </a:solidFill>
                <a:latin typeface="Calibri"/>
              </a:rPr>
              <a:t>?</a:t>
            </a:r>
          </a:p>
          <a:p>
            <a:pPr marL="457200" indent="-457200" algn="just" defTabSz="9144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altLang="en-US" sz="1600" b="1" dirty="0" smtClean="0">
                <a:solidFill>
                  <a:prstClr val="black"/>
                </a:solidFill>
                <a:latin typeface="Calibri"/>
              </a:rPr>
              <a:t>Discussion</a:t>
            </a:r>
            <a:endParaRPr lang="en-US" altLang="en-US" sz="1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843" y="1208361"/>
            <a:ext cx="2270033" cy="171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66800"/>
            <a:ext cx="2747680" cy="149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18040"/>
            <a:ext cx="2356768" cy="18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mdf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206" y="3054272"/>
            <a:ext cx="2254670" cy="18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224867" y="3987800"/>
            <a:ext cx="1854200" cy="846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76933" y="2993560"/>
            <a:ext cx="223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Displacement efficiency k(T)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8948" y="3626935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K(T)=0.8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843" y="4797152"/>
            <a:ext cx="2267397" cy="186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16" y="4643857"/>
            <a:ext cx="2674640" cy="197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492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389"/>
            <a:ext cx="8496944" cy="1368152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Sergei </a:t>
            </a:r>
            <a:r>
              <a:rPr lang="en-GB" sz="2800" dirty="0" err="1" smtClean="0"/>
              <a:t>Striganov</a:t>
            </a:r>
            <a:r>
              <a:rPr lang="en-GB" sz="2800" dirty="0" smtClean="0"/>
              <a:t> (Fermilab):</a:t>
            </a:r>
            <a:br>
              <a:rPr lang="en-GB" sz="2800" dirty="0" smtClean="0"/>
            </a:br>
            <a:r>
              <a:rPr lang="en-US" sz="2800" b="1" dirty="0" smtClean="0">
                <a:solidFill>
                  <a:srgbClr val="FF0000"/>
                </a:solidFill>
              </a:rPr>
              <a:t>Modified </a:t>
            </a:r>
            <a:r>
              <a:rPr lang="en-US" sz="2800" b="1" dirty="0">
                <a:solidFill>
                  <a:srgbClr val="FF0000"/>
                </a:solidFill>
              </a:rPr>
              <a:t>Moliere’s Screening Parameter and its Impact on Calculation of Radiation Damage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115" y="1791875"/>
            <a:ext cx="38164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B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ased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on classical and quantum mechanic approaches are in reasonable agreement for protons with energy larger than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a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few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keV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Not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very sensitive to atomic screening model.  Energy dependence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of a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screening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parameter  is important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Using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precise description of atomic form factor improve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accuracy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at very low proton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energies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With target and projectile nuclear form-factors noticeably decrease DPA,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especially for heavy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nuclei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Discussion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suggested to add results for heavy ion projectiles and demonstrate model sensitivity of DPA calculations in thick targets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1428745"/>
            <a:ext cx="2035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u="sng" dirty="0" smtClean="0">
                <a:solidFill>
                  <a:srgbClr val="0070C0"/>
                </a:solidFill>
                <a:latin typeface="Calibri"/>
              </a:rPr>
              <a:t>DPA Calculations:</a:t>
            </a:r>
            <a:endParaRPr lang="en-US" sz="2000" b="1" u="sng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1381" y="1259468"/>
            <a:ext cx="372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u="sng" dirty="0" smtClean="0">
                <a:solidFill>
                  <a:srgbClr val="0070C0"/>
                </a:solidFill>
                <a:latin typeface="Calibri"/>
              </a:rPr>
              <a:t>Models of Elastic Coulomb Scattering:</a:t>
            </a:r>
            <a:endParaRPr lang="en-US" u="sng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307" y="2852936"/>
            <a:ext cx="3067857" cy="93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2808312" cy="105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54" y="4005064"/>
            <a:ext cx="2464253" cy="2693943"/>
          </a:xfrm>
          <a:prstGeom prst="rect">
            <a:avLst/>
          </a:prstGeom>
        </p:spPr>
      </p:pic>
      <p:pic>
        <p:nvPicPr>
          <p:cNvPr id="11" name="Content Placehold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1" y="4033440"/>
            <a:ext cx="2423243" cy="266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67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en-GB" sz="2800" dirty="0" smtClean="0"/>
              <a:t>Melanie </a:t>
            </a:r>
            <a:r>
              <a:rPr lang="en-GB" sz="2800" dirty="0" err="1" smtClean="0"/>
              <a:t>Delonca</a:t>
            </a:r>
            <a:r>
              <a:rPr lang="en-GB" sz="2800" dirty="0" smtClean="0"/>
              <a:t> (CERN):</a:t>
            </a:r>
            <a:br>
              <a:rPr lang="en-GB" sz="2800" dirty="0" smtClean="0"/>
            </a:br>
            <a:r>
              <a:rPr lang="en-GB" sz="2800" b="1" dirty="0" smtClean="0">
                <a:solidFill>
                  <a:srgbClr val="FF0000"/>
                </a:solidFill>
              </a:rPr>
              <a:t>Design and </a:t>
            </a:r>
            <a:r>
              <a:rPr lang="en-GB" sz="2800" b="1" dirty="0" err="1" smtClean="0">
                <a:solidFill>
                  <a:srgbClr val="FF0000"/>
                </a:solidFill>
              </a:rPr>
              <a:t>modeling</a:t>
            </a:r>
            <a:r>
              <a:rPr lang="en-GB" sz="2800" b="1" dirty="0" smtClean="0">
                <a:solidFill>
                  <a:srgbClr val="FF0000"/>
                </a:solidFill>
              </a:rPr>
              <a:t> of a </a:t>
            </a:r>
            <a:r>
              <a:rPr lang="en-GB" sz="2800" b="1" dirty="0" err="1" smtClean="0">
                <a:solidFill>
                  <a:srgbClr val="FF0000"/>
                </a:solidFill>
              </a:rPr>
              <a:t>Pb</a:t>
            </a:r>
            <a:r>
              <a:rPr lang="en-GB" sz="2800" b="1" dirty="0" smtClean="0">
                <a:solidFill>
                  <a:srgbClr val="FF0000"/>
                </a:solidFill>
              </a:rPr>
              <a:t>-Bi target for ISOLDE</a:t>
            </a:r>
            <a:endParaRPr lang="en-GB" sz="2800" b="1" dirty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508104" y="4077072"/>
            <a:ext cx="3404310" cy="2379609"/>
            <a:chOff x="4696082" y="2852936"/>
            <a:chExt cx="4246496" cy="3531737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2852936"/>
              <a:ext cx="3212759" cy="2347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696082" y="5288261"/>
              <a:ext cx="42464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400"/>
              <a:r>
                <a:rPr lang="en-US" sz="1400" i="1" dirty="0" smtClean="0">
                  <a:solidFill>
                    <a:prstClr val="black"/>
                  </a:solidFill>
                  <a:latin typeface="Calibri"/>
                </a:rPr>
                <a:t>Shock waves deposit energy onto the weakest point of the container (grid part).</a:t>
              </a:r>
              <a:endParaRPr lang="en-US" sz="16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63492" y="5923008"/>
              <a:ext cx="3179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400"/>
              <a:r>
                <a:rPr lang="en-US" sz="1200" b="1" i="1" dirty="0" smtClean="0">
                  <a:solidFill>
                    <a:srgbClr val="FF0000"/>
                  </a:solidFill>
                  <a:latin typeface="Calibri"/>
                </a:rPr>
                <a:t>Stresses up to 350 </a:t>
              </a:r>
              <a:r>
                <a:rPr lang="en-US" sz="1200" b="1" i="1" dirty="0" err="1" smtClean="0">
                  <a:solidFill>
                    <a:srgbClr val="FF0000"/>
                  </a:solidFill>
                  <a:latin typeface="Calibri"/>
                </a:rPr>
                <a:t>MPa</a:t>
              </a:r>
              <a:r>
                <a:rPr lang="en-US" sz="1200" b="1" i="1" dirty="0" smtClean="0">
                  <a:solidFill>
                    <a:srgbClr val="FF0000"/>
                  </a:solidFill>
                  <a:latin typeface="Calibri"/>
                </a:rPr>
                <a:t> (Yield = 390 </a:t>
              </a:r>
              <a:r>
                <a:rPr lang="en-US" sz="1200" b="1" i="1" dirty="0" err="1" smtClean="0">
                  <a:solidFill>
                    <a:srgbClr val="FF0000"/>
                  </a:solidFill>
                  <a:latin typeface="Calibri"/>
                </a:rPr>
                <a:t>MPa</a:t>
              </a:r>
              <a:r>
                <a:rPr lang="en-US" sz="1200" b="1" i="1" dirty="0" smtClean="0">
                  <a:solidFill>
                    <a:srgbClr val="FF0000"/>
                  </a:solidFill>
                  <a:latin typeface="Calibri"/>
                </a:rPr>
                <a:t>) in less than 1 </a:t>
              </a:r>
              <a:r>
                <a:rPr lang="en-US" sz="1200" b="1" i="1" dirty="0" err="1" smtClean="0">
                  <a:solidFill>
                    <a:srgbClr val="FF0000"/>
                  </a:solidFill>
                  <a:latin typeface="Calibri"/>
                </a:rPr>
                <a:t>ms.</a:t>
              </a:r>
              <a:endParaRPr lang="en-US" sz="1200" b="1" i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6" name="Bent-Up Arrow 5"/>
            <p:cNvSpPr/>
            <p:nvPr/>
          </p:nvSpPr>
          <p:spPr>
            <a:xfrm rot="5400000">
              <a:off x="5298982" y="5865112"/>
              <a:ext cx="288557" cy="491413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23528" y="1484784"/>
            <a:ext cx="345638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Presented the design of a retrofit </a:t>
            </a:r>
            <a:r>
              <a:rPr lang="en-GB" sz="1600" dirty="0" err="1" smtClean="0">
                <a:solidFill>
                  <a:prstClr val="black"/>
                </a:solidFill>
                <a:latin typeface="Calibri"/>
              </a:rPr>
              <a:t>Pb</a:t>
            </a: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-Bi liquid metal alternative target to the ISOL solid target for ISOLDE.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The design is optimised to maximise diffusion of desired isotopes within the existing stringent spatial constraints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Modelling of the proposed target highlighted beam induced high amplitude stress waves and possible rarefaction in the liquid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The design is in the advanced stage and a prototype is in the pipeline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b="1" dirty="0" smtClean="0">
                <a:solidFill>
                  <a:prstClr val="black"/>
                </a:solidFill>
                <a:latin typeface="Calibri"/>
              </a:rPr>
              <a:t>Discussion</a:t>
            </a: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 suggested that  beam nucleation may induce advent of cavitation earlier than expected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52120" y="1268760"/>
            <a:ext cx="3240360" cy="2409066"/>
            <a:chOff x="591128" y="1610196"/>
            <a:chExt cx="4096131" cy="3928736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1128" y="2197354"/>
              <a:ext cx="4096131" cy="2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CaixaDeTexto 35"/>
            <p:cNvSpPr txBox="1"/>
            <p:nvPr/>
          </p:nvSpPr>
          <p:spPr>
            <a:xfrm>
              <a:off x="682153" y="1610196"/>
              <a:ext cx="3985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sz="1400" i="1" dirty="0" err="1" smtClean="0">
                  <a:solidFill>
                    <a:srgbClr val="FF0000"/>
                  </a:solidFill>
                  <a:latin typeface="Calibri"/>
                </a:rPr>
                <a:t>Improvement</a:t>
              </a:r>
              <a:r>
                <a:rPr lang="pt-PT" sz="1400" i="1" dirty="0" smtClean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pt-PT" sz="1400" i="1" dirty="0" err="1" smtClean="0">
                  <a:solidFill>
                    <a:srgbClr val="FF0000"/>
                  </a:solidFill>
                  <a:latin typeface="Calibri"/>
                </a:rPr>
                <a:t>of</a:t>
              </a:r>
              <a:r>
                <a:rPr lang="pt-PT" sz="1400" i="1" dirty="0" smtClean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pt-PT" sz="1400" i="1" dirty="0" err="1" smtClean="0">
                  <a:solidFill>
                    <a:srgbClr val="FF0000"/>
                  </a:solidFill>
                  <a:latin typeface="Calibri"/>
                </a:rPr>
                <a:t>diffusion</a:t>
              </a:r>
              <a:r>
                <a:rPr lang="pt-PT" sz="1400" i="1" dirty="0" smtClean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pt-PT" sz="1400" i="1" dirty="0" err="1" smtClean="0">
                  <a:solidFill>
                    <a:srgbClr val="FF0000"/>
                  </a:solidFill>
                  <a:latin typeface="Calibri"/>
                </a:rPr>
                <a:t>with</a:t>
              </a:r>
              <a:r>
                <a:rPr lang="pt-PT" sz="1400" i="1" dirty="0" smtClean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pt-PT" sz="1400" i="1" dirty="0" err="1" smtClean="0">
                  <a:solidFill>
                    <a:srgbClr val="FF0000"/>
                  </a:solidFill>
                  <a:latin typeface="Calibri"/>
                </a:rPr>
                <a:t>temperature</a:t>
              </a:r>
              <a:endParaRPr lang="pt-PT" sz="1400" i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0" name="Rectângulo 37"/>
            <p:cNvSpPr/>
            <p:nvPr/>
          </p:nvSpPr>
          <p:spPr>
            <a:xfrm>
              <a:off x="1310436" y="2485819"/>
              <a:ext cx="1188000" cy="205200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P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CaixaDeTexto 38"/>
            <p:cNvSpPr txBox="1"/>
            <p:nvPr/>
          </p:nvSpPr>
          <p:spPr>
            <a:xfrm>
              <a:off x="955229" y="5015712"/>
              <a:ext cx="35929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PT" sz="1400" dirty="0" err="1" smtClean="0">
                  <a:solidFill>
                    <a:prstClr val="black"/>
                  </a:solidFill>
                  <a:latin typeface="Calibri"/>
                </a:rPr>
                <a:t>Maximum</a:t>
              </a:r>
              <a:r>
                <a:rPr lang="pt-PT" sz="14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pt-PT" sz="1400" dirty="0" err="1" smtClean="0">
                  <a:solidFill>
                    <a:prstClr val="black"/>
                  </a:solidFill>
                  <a:latin typeface="Calibri"/>
                </a:rPr>
                <a:t>operating</a:t>
              </a:r>
              <a:r>
                <a:rPr lang="pt-PT" sz="14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pt-PT" sz="1400" dirty="0" err="1" smtClean="0">
                  <a:solidFill>
                    <a:prstClr val="black"/>
                  </a:solidFill>
                  <a:latin typeface="Calibri"/>
                </a:rPr>
                <a:t>temperature</a:t>
              </a:r>
              <a:r>
                <a:rPr lang="pt-PT" sz="14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pt-PT" sz="1400" dirty="0" err="1" smtClean="0">
                  <a:solidFill>
                    <a:prstClr val="black"/>
                  </a:solidFill>
                  <a:latin typeface="Calibri"/>
                </a:rPr>
                <a:t>limited</a:t>
              </a:r>
              <a:r>
                <a:rPr lang="pt-PT" sz="14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pt-PT" sz="1400" dirty="0" err="1" smtClean="0">
                  <a:solidFill>
                    <a:prstClr val="black"/>
                  </a:solidFill>
                  <a:latin typeface="Calibri"/>
                </a:rPr>
                <a:t>by</a:t>
              </a:r>
              <a:r>
                <a:rPr lang="pt-PT" sz="1400" dirty="0" smtClean="0">
                  <a:solidFill>
                    <a:prstClr val="black"/>
                  </a:solidFill>
                  <a:latin typeface="Calibri"/>
                </a:rPr>
                <a:t> vapor </a:t>
              </a:r>
              <a:r>
                <a:rPr lang="pt-PT" sz="1400" dirty="0" err="1" smtClean="0">
                  <a:solidFill>
                    <a:prstClr val="black"/>
                  </a:solidFill>
                  <a:latin typeface="Calibri"/>
                </a:rPr>
                <a:t>pressure</a:t>
              </a:r>
              <a:r>
                <a:rPr lang="pt-PT" sz="14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pt-PT" sz="1400" dirty="0" err="1" smtClean="0">
                  <a:solidFill>
                    <a:prstClr val="black"/>
                  </a:solidFill>
                  <a:latin typeface="Calibri"/>
                </a:rPr>
                <a:t>of</a:t>
              </a:r>
              <a:r>
                <a:rPr lang="pt-PT" sz="1400" dirty="0" smtClean="0">
                  <a:solidFill>
                    <a:prstClr val="black"/>
                  </a:solidFill>
                  <a:latin typeface="Calibri"/>
                </a:rPr>
                <a:t> LBE</a:t>
              </a:r>
              <a:endParaRPr lang="pt-PT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923928" y="3861048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dirty="0" smtClean="0">
                <a:solidFill>
                  <a:prstClr val="black"/>
                </a:solidFill>
                <a:latin typeface="Calibri"/>
              </a:rPr>
              <a:t>Stress waves in the container walls and possible cavitation</a:t>
            </a:r>
            <a:endParaRPr lang="en-GB" sz="14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788024" y="4653136"/>
            <a:ext cx="576064" cy="4848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923928" y="1844824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dirty="0" smtClean="0">
                <a:solidFill>
                  <a:prstClr val="black"/>
                </a:solidFill>
                <a:latin typeface="Calibri"/>
              </a:rPr>
              <a:t>Diffusion of isotopes</a:t>
            </a:r>
            <a:endParaRPr lang="en-GB" sz="14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4788024" y="2152601"/>
            <a:ext cx="720080" cy="5371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158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Autofit/>
          </a:bodyPr>
          <a:lstStyle/>
          <a:p>
            <a:r>
              <a:rPr lang="en-GB" sz="2800" dirty="0" smtClean="0"/>
              <a:t>Lei Yang (IPM, CAS):</a:t>
            </a:r>
            <a:br>
              <a:rPr lang="en-GB" sz="2800" dirty="0" smtClean="0"/>
            </a:br>
            <a:r>
              <a:rPr lang="en-GB" sz="2800" b="1" dirty="0" smtClean="0">
                <a:solidFill>
                  <a:srgbClr val="FF0000"/>
                </a:solidFill>
              </a:rPr>
              <a:t>High power target studies for ADS including proposal for a gravity fed granular target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19" y="1124744"/>
            <a:ext cx="356744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Stability of a free surface liquid metal target for ADS can be improved with rotation of the liquid and spreading of the beam onto an annular shape.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At high powers however cavitation, shock waves and splashing may be show stoppers for this technology.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Proposed a new gravity fed granular system. 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Modelling and tests suggest the technology is an appealing candidate.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Erosion tests on the nozzle suggest it is within acceptance.</a:t>
            </a:r>
          </a:p>
          <a:p>
            <a:pPr marL="342900" indent="-342900" defTabSz="914400">
              <a:buFont typeface="+mj-lt"/>
              <a:buAutoNum type="arabicPeriod"/>
            </a:pP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defTabSz="914400">
              <a:buFont typeface="+mj-lt"/>
              <a:buAutoNum type="arabicPeriod"/>
            </a:pPr>
            <a:r>
              <a:rPr lang="en-GB" sz="1600" b="1" dirty="0" smtClean="0">
                <a:solidFill>
                  <a:prstClr val="black"/>
                </a:solidFill>
                <a:latin typeface="Calibri"/>
              </a:rPr>
              <a:t>Discussion </a:t>
            </a: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highlighted the rapid progress on the granular design and the fact that there are 60 scientist working on the case @ the IMP in China! 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7405" t="55771"/>
          <a:stretch>
            <a:fillRect/>
          </a:stretch>
        </p:blipFill>
        <p:spPr bwMode="auto">
          <a:xfrm>
            <a:off x="5004048" y="1196752"/>
            <a:ext cx="3910905" cy="246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149080"/>
            <a:ext cx="1997636" cy="227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005064"/>
            <a:ext cx="1702337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861048"/>
            <a:ext cx="1066730" cy="27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23928" y="148478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dirty="0" smtClean="0">
                <a:solidFill>
                  <a:prstClr val="black"/>
                </a:solidFill>
                <a:latin typeface="Calibri"/>
              </a:rPr>
              <a:t>Windowless Liquid metal </a:t>
            </a:r>
            <a:endParaRPr lang="en-GB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04" y="278092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400" b="1" dirty="0" smtClean="0">
                <a:solidFill>
                  <a:prstClr val="black"/>
                </a:solidFill>
                <a:latin typeface="Calibri"/>
              </a:rPr>
              <a:t>Gravity fed granular</a:t>
            </a:r>
            <a:endParaRPr lang="en-GB" sz="14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>
            <a:off x="4283968" y="3304148"/>
            <a:ext cx="576064" cy="4848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</p:cNvCxnSpPr>
          <p:nvPr/>
        </p:nvCxnSpPr>
        <p:spPr>
          <a:xfrm>
            <a:off x="4680012" y="2008004"/>
            <a:ext cx="540060" cy="4848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020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Simulation Challenges Summary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829" y="836712"/>
            <a:ext cx="885698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2000" dirty="0" smtClean="0">
                <a:solidFill>
                  <a:srgbClr val="002060"/>
                </a:solidFill>
                <a:latin typeface="Calibri"/>
              </a:rPr>
              <a:t>DPA is perceived as a very useful metric to give an indication of radiation damage in the material.</a:t>
            </a:r>
          </a:p>
          <a:p>
            <a:pPr marL="342900" indent="-342900" algn="just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2000" dirty="0" smtClean="0">
                <a:solidFill>
                  <a:srgbClr val="002060"/>
                </a:solidFill>
                <a:latin typeface="Calibri"/>
              </a:rPr>
              <a:t>For unambiguous  DPA normalization and code </a:t>
            </a:r>
            <a:r>
              <a:rPr lang="en-GB" sz="2000" dirty="0" err="1" smtClean="0">
                <a:solidFill>
                  <a:srgbClr val="002060"/>
                </a:solidFill>
                <a:latin typeface="Calibri"/>
              </a:rPr>
              <a:t>intercomparison</a:t>
            </a:r>
            <a:r>
              <a:rPr lang="en-GB" sz="2000" dirty="0" smtClean="0">
                <a:solidFill>
                  <a:srgbClr val="002060"/>
                </a:solidFill>
                <a:latin typeface="Calibri"/>
              </a:rPr>
              <a:t>, ED codes should provide standardized NRT DPA values in addition to the state-of-the art MD and experiment/temperature corrected DPA.</a:t>
            </a:r>
          </a:p>
          <a:p>
            <a:pPr marL="342900" indent="-342900" algn="just" defTabSz="914400">
              <a:spcBef>
                <a:spcPts val="1200"/>
              </a:spcBef>
              <a:buFont typeface="+mj-lt"/>
              <a:buAutoNum type="arabicPeriod"/>
            </a:pPr>
            <a:r>
              <a:rPr lang="en-US" altLang="en-US" sz="2000" dirty="0" smtClean="0">
                <a:solidFill>
                  <a:srgbClr val="002060"/>
                </a:solidFill>
                <a:latin typeface="Calibri"/>
              </a:rPr>
              <a:t>Link </a:t>
            </a:r>
            <a:r>
              <a:rPr lang="en-US" altLang="en-US" sz="2000" dirty="0">
                <a:solidFill>
                  <a:srgbClr val="002060"/>
                </a:solidFill>
                <a:latin typeface="Calibri"/>
              </a:rPr>
              <a:t>of calculated quantities (DPA, dose, </a:t>
            </a:r>
            <a:r>
              <a:rPr lang="en-US" altLang="en-US" sz="2000" dirty="0" err="1">
                <a:solidFill>
                  <a:srgbClr val="002060"/>
                </a:solidFill>
                <a:latin typeface="Calibri"/>
              </a:rPr>
              <a:t>fluence</a:t>
            </a:r>
            <a:r>
              <a:rPr lang="en-US" altLang="en-US" sz="2000" dirty="0">
                <a:solidFill>
                  <a:srgbClr val="002060"/>
                </a:solidFill>
                <a:latin typeface="Calibri"/>
              </a:rPr>
              <a:t> etc.) to observable changes in critical properties of materials remains on the top of the wish-list</a:t>
            </a:r>
            <a:r>
              <a:rPr lang="en-US" altLang="en-US" sz="2000" dirty="0" smtClean="0">
                <a:solidFill>
                  <a:srgbClr val="002060"/>
                </a:solidFill>
                <a:latin typeface="Calibri"/>
              </a:rPr>
              <a:t>. Explore a possibility to launch a (Ph.D.?) project to merge ED/DPA codes to Molecular Dynamics. Any outcome here would be invaluable.</a:t>
            </a:r>
            <a:endParaRPr lang="en-GB" sz="2000" dirty="0" smtClean="0">
              <a:solidFill>
                <a:srgbClr val="002060"/>
              </a:solidFill>
              <a:latin typeface="Calibri"/>
            </a:endParaRPr>
          </a:p>
          <a:p>
            <a:pPr marL="342900" indent="-342900" algn="just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2000" dirty="0" smtClean="0">
                <a:solidFill>
                  <a:srgbClr val="002060"/>
                </a:solidFill>
                <a:latin typeface="Calibri"/>
              </a:rPr>
              <a:t>Identify existing or future experiments which can be used for calculated DPA benchmarking and normalization to observable defects.</a:t>
            </a:r>
          </a:p>
        </p:txBody>
      </p:sp>
    </p:spTree>
    <p:extLst>
      <p:ext uri="{BB962C8B-B14F-4D97-AF65-F5344CB8AC3E}">
        <p14:creationId xmlns:p14="http://schemas.microsoft.com/office/powerpoint/2010/main" val="3932700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Simulation Challenges Summary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829" y="836712"/>
            <a:ext cx="885698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914400">
              <a:spcBef>
                <a:spcPts val="1200"/>
              </a:spcBef>
              <a:buFont typeface="+mj-lt"/>
              <a:buAutoNum type="arabicPeriod" startAt="5"/>
            </a:pPr>
            <a:r>
              <a:rPr lang="en-US" altLang="en-US" sz="2000" dirty="0" smtClean="0">
                <a:solidFill>
                  <a:srgbClr val="002060"/>
                </a:solidFill>
                <a:latin typeface="Calibri"/>
              </a:rPr>
              <a:t>Well-thought </a:t>
            </a:r>
            <a:r>
              <a:rPr lang="en-US" altLang="en-US" sz="2000" dirty="0">
                <a:solidFill>
                  <a:srgbClr val="002060"/>
                </a:solidFill>
                <a:latin typeface="Calibri"/>
              </a:rPr>
              <a:t>experiments – covering various regions of the parameter space - are extremely desirable, including measurements with charged particle beams, their relation to neutron data and degradation measurements at cryogenic temperatures</a:t>
            </a:r>
            <a:r>
              <a:rPr lang="en-US" altLang="en-US" sz="2000" dirty="0" smtClean="0">
                <a:solidFill>
                  <a:srgbClr val="002060"/>
                </a:solidFill>
                <a:latin typeface="Calibri"/>
              </a:rPr>
              <a:t>. Heavy ion beams look very promising.</a:t>
            </a:r>
          </a:p>
          <a:p>
            <a:pPr marL="342900" indent="-342900" algn="just" defTabSz="914400">
              <a:spcBef>
                <a:spcPts val="1200"/>
              </a:spcBef>
              <a:buFont typeface="+mj-lt"/>
              <a:buAutoNum type="arabicPeriod" startAt="5"/>
            </a:pPr>
            <a:r>
              <a:rPr lang="en-US" altLang="en-US" sz="2000" dirty="0">
                <a:solidFill>
                  <a:srgbClr val="002060"/>
                </a:solidFill>
                <a:latin typeface="Calibri"/>
              </a:rPr>
              <a:t>Move from occasional comparisons of calculated radiation-damage related quantities to a comprehensive code </a:t>
            </a:r>
            <a:r>
              <a:rPr lang="en-US" altLang="en-US" sz="2000" dirty="0" err="1">
                <a:solidFill>
                  <a:srgbClr val="002060"/>
                </a:solidFill>
                <a:latin typeface="Calibri"/>
              </a:rPr>
              <a:t>intercomparison</a:t>
            </a:r>
            <a:r>
              <a:rPr lang="en-US" altLang="en-US" sz="2000" dirty="0">
                <a:solidFill>
                  <a:srgbClr val="002060"/>
                </a:solidFill>
                <a:latin typeface="Calibri"/>
              </a:rPr>
              <a:t> with “standardized” DPA models and well defined irradiation conditions including temperature, dose rate, H</a:t>
            </a:r>
            <a:r>
              <a:rPr lang="en-US" altLang="en-US" sz="2000" baseline="-25000" dirty="0">
                <a:solidFill>
                  <a:srgbClr val="002060"/>
                </a:solidFill>
                <a:latin typeface="Calibri"/>
              </a:rPr>
              <a:t>2</a:t>
            </a:r>
            <a:r>
              <a:rPr lang="en-US" altLang="en-US" sz="2000" dirty="0">
                <a:solidFill>
                  <a:srgbClr val="002060"/>
                </a:solidFill>
                <a:latin typeface="Calibri"/>
              </a:rPr>
              <a:t>/He gas production, etc</a:t>
            </a:r>
            <a:r>
              <a:rPr lang="en-US" altLang="en-US" sz="2000" dirty="0" smtClean="0">
                <a:solidFill>
                  <a:srgbClr val="002060"/>
                </a:solidFill>
                <a:latin typeface="Calibri"/>
              </a:rPr>
              <a:t>.</a:t>
            </a:r>
          </a:p>
          <a:p>
            <a:pPr marL="342900" indent="-342900" algn="just" defTabSz="914400">
              <a:spcBef>
                <a:spcPts val="1200"/>
              </a:spcBef>
              <a:buFont typeface="+mj-lt"/>
              <a:buAutoNum type="arabicPeriod" startAt="5"/>
            </a:pPr>
            <a:r>
              <a:rPr lang="en-US" altLang="en-US" sz="2000" dirty="0" smtClean="0">
                <a:solidFill>
                  <a:srgbClr val="002060"/>
                </a:solidFill>
                <a:latin typeface="Calibri"/>
              </a:rPr>
              <a:t>Request: generate a FOM for target design including useful particle production, target integrity, lifetime, etc.</a:t>
            </a:r>
            <a:endParaRPr lang="en-US" altLang="en-US" sz="2000" dirty="0">
              <a:solidFill>
                <a:srgbClr val="002060"/>
              </a:solidFill>
              <a:latin typeface="Calibri"/>
            </a:endParaRPr>
          </a:p>
          <a:p>
            <a:pPr marL="342900" indent="-342900" algn="just" defTabSz="914400">
              <a:spcBef>
                <a:spcPts val="1200"/>
              </a:spcBef>
              <a:buFont typeface="+mj-lt"/>
              <a:buAutoNum type="arabicPeriod" startAt="5"/>
            </a:pPr>
            <a:r>
              <a:rPr lang="en-GB" sz="2000" dirty="0" smtClean="0">
                <a:solidFill>
                  <a:srgbClr val="002060"/>
                </a:solidFill>
                <a:latin typeface="Calibri"/>
              </a:rPr>
              <a:t>Other challenges: </a:t>
            </a:r>
            <a:r>
              <a:rPr lang="en-US" altLang="en-US" sz="2000" dirty="0">
                <a:solidFill>
                  <a:srgbClr val="002060"/>
                </a:solidFill>
                <a:latin typeface="Calibri"/>
              </a:rPr>
              <a:t>Annealed versus non-annealed </a:t>
            </a:r>
            <a:r>
              <a:rPr lang="en-US" altLang="en-US" sz="2000" dirty="0" smtClean="0">
                <a:solidFill>
                  <a:srgbClr val="002060"/>
                </a:solidFill>
                <a:latin typeface="Calibri"/>
              </a:rPr>
              <a:t>defects; low-energy neutron DPA in compounds; </a:t>
            </a:r>
            <a:r>
              <a:rPr lang="en-US" altLang="en-US" sz="2000" dirty="0">
                <a:solidFill>
                  <a:srgbClr val="002060"/>
                </a:solidFill>
                <a:latin typeface="Calibri"/>
              </a:rPr>
              <a:t>Standardized approach to modeling of soft errors (e.g., SEU) in electronics, certainly at high-energy accelerators and </a:t>
            </a:r>
            <a:r>
              <a:rPr lang="en-US" altLang="en-US" sz="2000" dirty="0" err="1">
                <a:solidFill>
                  <a:srgbClr val="002060"/>
                </a:solidFill>
                <a:latin typeface="Calibri"/>
              </a:rPr>
              <a:t>spacecrafts</a:t>
            </a:r>
            <a:r>
              <a:rPr lang="en-US" altLang="en-US" sz="2000" dirty="0" smtClean="0">
                <a:solidFill>
                  <a:srgbClr val="002060"/>
                </a:solidFill>
                <a:latin typeface="Calibri"/>
              </a:rPr>
              <a:t>.</a:t>
            </a:r>
            <a:endParaRPr lang="en-US" altLang="en-US" sz="200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3764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Comment from Otto:</a:t>
            </a:r>
            <a:endParaRPr lang="en-GB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39551" y="1412776"/>
            <a:ext cx="780234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 smtClean="0"/>
              <a:t>There exists a variation in material properties between different batches of a given grade and even within the same batch. The nuclear industry avoids this problem by isolating a batch and extensively testing a large pool of samples.</a:t>
            </a:r>
            <a:br>
              <a:rPr lang="en-GB" dirty="0" smtClean="0"/>
            </a:br>
            <a:r>
              <a:rPr lang="en-GB" dirty="0" smtClean="0"/>
              <a:t>Existing variations in the material properties might be exacerbated by radiation damage and account for some scattering in the material testing results?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6614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464"/>
            <a:ext cx="8229600" cy="792163"/>
          </a:xfrm>
        </p:spPr>
        <p:txBody>
          <a:bodyPr/>
          <a:lstStyle/>
          <a:p>
            <a:r>
              <a:rPr lang="en-US" dirty="0" smtClean="0"/>
              <a:t>Instrumentation – </a:t>
            </a:r>
            <a:br>
              <a:rPr lang="en-US" dirty="0" smtClean="0"/>
            </a:br>
            <a:r>
              <a:rPr lang="en-US" dirty="0" smtClean="0"/>
              <a:t>Conveners'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688" y="1600200"/>
            <a:ext cx="8686800" cy="4525963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Compared to the </a:t>
            </a:r>
            <a:r>
              <a:rPr lang="en-US" sz="2800" dirty="0" smtClean="0"/>
              <a:t>accelerator upstream, </a:t>
            </a:r>
            <a:r>
              <a:rPr lang="en-US" sz="2800" dirty="0"/>
              <a:t>no target station appears to have a comprehensive instrumentation </a:t>
            </a:r>
            <a:r>
              <a:rPr lang="en-US" sz="2800" dirty="0" smtClean="0"/>
              <a:t>suite</a:t>
            </a:r>
            <a:endParaRPr lang="en-US" sz="2800" dirty="0"/>
          </a:p>
          <a:p>
            <a:r>
              <a:rPr lang="en-US" sz="2800" dirty="0" smtClean="0"/>
              <a:t>Desires (many perceived to be too difficult to pursue):</a:t>
            </a:r>
            <a:endParaRPr lang="en-US" sz="2800" dirty="0"/>
          </a:p>
          <a:p>
            <a:pPr lvl="1"/>
            <a:r>
              <a:rPr lang="en-US" sz="2400" dirty="0"/>
              <a:t>More extensive thermal instrumentation</a:t>
            </a:r>
          </a:p>
          <a:p>
            <a:pPr lvl="1"/>
            <a:r>
              <a:rPr lang="en-US" sz="2400" dirty="0"/>
              <a:t>Improved beam profile and position monitoring</a:t>
            </a:r>
          </a:p>
          <a:p>
            <a:pPr lvl="1"/>
            <a:r>
              <a:rPr lang="en-US" sz="2400" dirty="0"/>
              <a:t>More robust inputs to target protection system (</a:t>
            </a:r>
            <a:r>
              <a:rPr lang="en-US" sz="2400" dirty="0" err="1"/>
              <a:t>rastering</a:t>
            </a:r>
            <a:r>
              <a:rPr lang="en-US" sz="2400" dirty="0"/>
              <a:t> example)</a:t>
            </a:r>
          </a:p>
          <a:p>
            <a:pPr lvl="1"/>
            <a:r>
              <a:rPr lang="en-US" sz="2400" dirty="0"/>
              <a:t>More…</a:t>
            </a:r>
          </a:p>
          <a:p>
            <a:r>
              <a:rPr lang="en-US" sz="2800" dirty="0"/>
              <a:t>Limited collaboration between </a:t>
            </a:r>
            <a:r>
              <a:rPr lang="en-US" sz="2800" dirty="0" smtClean="0"/>
              <a:t>target facilities </a:t>
            </a:r>
            <a:r>
              <a:rPr lang="en-US" sz="2800" dirty="0"/>
              <a:t>and </a:t>
            </a:r>
            <a:r>
              <a:rPr lang="en-US" sz="2800" dirty="0" smtClean="0"/>
              <a:t>across broader </a:t>
            </a:r>
            <a:r>
              <a:rPr lang="en-US" sz="2800" dirty="0"/>
              <a:t>community</a:t>
            </a:r>
          </a:p>
          <a:p>
            <a:r>
              <a:rPr lang="en-US" sz="3500" b="1" dirty="0">
                <a:solidFill>
                  <a:srgbClr val="376092"/>
                </a:solidFill>
              </a:rPr>
              <a:t>Significant opportunity here</a:t>
            </a:r>
            <a:r>
              <a:rPr lang="en-US" sz="3500" b="1" dirty="0" smtClean="0">
                <a:solidFill>
                  <a:srgbClr val="376092"/>
                </a:solidFill>
              </a:rPr>
              <a:t>.</a:t>
            </a:r>
            <a:endParaRPr lang="en-US" sz="3500" b="1" dirty="0">
              <a:solidFill>
                <a:srgbClr val="37609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12360" y="188640"/>
            <a:ext cx="10509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AT" dirty="0" err="1" smtClean="0">
                <a:solidFill>
                  <a:prstClr val="black"/>
                </a:solidFill>
                <a:latin typeface="Calibri"/>
              </a:rPr>
              <a:t>Shea</a:t>
            </a:r>
            <a:r>
              <a:rPr lang="de-AT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de-AT" dirty="0" smtClean="0">
                <a:solidFill>
                  <a:prstClr val="black"/>
                </a:solidFill>
                <a:latin typeface="Calibri"/>
              </a:rPr>
            </a:br>
            <a:r>
              <a:rPr lang="de-AT" dirty="0" smtClean="0">
                <a:solidFill>
                  <a:prstClr val="black"/>
                </a:solidFill>
                <a:latin typeface="Calibri"/>
              </a:rPr>
              <a:t>Thomsen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7190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9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Thermocouple Device at </a:t>
            </a:r>
            <a:r>
              <a:rPr lang="en-US" sz="3600" dirty="0" err="1" smtClean="0"/>
              <a:t>NuMI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5/22/2014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Thermal position monitor / 5th HPTW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87F305-01E0-48E9-AB37-3B5181AEE04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501008"/>
            <a:ext cx="4248472" cy="31863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908720"/>
            <a:ext cx="79928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New device to monitor proton beam position on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NuMI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target</a:t>
            </a:r>
          </a:p>
          <a:p>
            <a:pPr marL="342900" indent="-34290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eryllium rods and thermocouples demonstrated ability to monitor beam position to better than 0.1 mm accuracy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 defTabSz="914400">
              <a:buFont typeface="Arial"/>
              <a:buChar char="•"/>
            </a:pPr>
            <a:r>
              <a:rPr lang="en-US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Simple, robust device that many attendees could see during the tour.</a:t>
            </a:r>
            <a:endParaRPr lang="en-US" sz="2800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28384" y="332656"/>
            <a:ext cx="722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AT" dirty="0" err="1" smtClean="0">
                <a:solidFill>
                  <a:prstClr val="black"/>
                </a:solidFill>
                <a:latin typeface="Calibri"/>
              </a:rPr>
              <a:t>Hylen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9128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Broad Participation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98 </a:t>
            </a:r>
            <a:r>
              <a:rPr lang="en-US" dirty="0" smtClean="0"/>
              <a:t>Registrants</a:t>
            </a:r>
            <a:endParaRPr lang="en-US" dirty="0" smtClean="0"/>
          </a:p>
          <a:p>
            <a:r>
              <a:rPr lang="en-US" dirty="0" smtClean="0"/>
              <a:t>34 Institutions represented from 12 countries!</a:t>
            </a:r>
          </a:p>
          <a:p>
            <a:r>
              <a:rPr lang="en-US" dirty="0" smtClean="0"/>
              <a:t>37 Posters</a:t>
            </a:r>
            <a:endParaRPr lang="en-US" dirty="0" smtClean="0"/>
          </a:p>
          <a:p>
            <a:r>
              <a:rPr lang="en-US" dirty="0" smtClean="0"/>
              <a:t>40 </a:t>
            </a:r>
            <a:r>
              <a:rPr lang="en-US" dirty="0" smtClean="0"/>
              <a:t>Talks over 3.5 days</a:t>
            </a:r>
          </a:p>
          <a:p>
            <a:pPr lvl="1"/>
            <a:r>
              <a:rPr lang="en-US" dirty="0" smtClean="0"/>
              <a:t>Discussion sessions peppered throughout</a:t>
            </a:r>
          </a:p>
          <a:p>
            <a:r>
              <a:rPr lang="en-US" dirty="0" smtClean="0"/>
              <a:t>Tours of MI-8 and MINOS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150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836712"/>
            <a:ext cx="88934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AT" sz="2400" dirty="0" err="1">
                <a:solidFill>
                  <a:prstClr val="black"/>
                </a:solidFill>
                <a:latin typeface="Calibri"/>
              </a:rPr>
              <a:t>F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rom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a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container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with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static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liquid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metal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(LBE)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to</a:t>
            </a:r>
            <a:r>
              <a:rPr lang="de-AT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a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circulating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loop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de-AT" sz="2800" b="1" dirty="0" err="1" smtClean="0">
                <a:solidFill>
                  <a:srgbClr val="376092"/>
                </a:solidFill>
                <a:latin typeface="Calibri"/>
              </a:rPr>
              <a:t>dramatic</a:t>
            </a:r>
            <a:r>
              <a:rPr lang="de-AT" sz="2800" b="1" dirty="0" smtClean="0">
                <a:solidFill>
                  <a:srgbClr val="376092"/>
                </a:solidFill>
                <a:latin typeface="Calibri"/>
              </a:rPr>
              <a:t> </a:t>
            </a:r>
            <a:r>
              <a:rPr lang="de-AT" sz="2800" b="1" dirty="0" err="1" smtClean="0">
                <a:solidFill>
                  <a:srgbClr val="376092"/>
                </a:solidFill>
                <a:latin typeface="Calibri"/>
              </a:rPr>
              <a:t>increase</a:t>
            </a:r>
            <a:r>
              <a:rPr lang="de-AT" sz="2800" b="1" dirty="0" smtClean="0">
                <a:solidFill>
                  <a:srgbClr val="376092"/>
                </a:solidFill>
                <a:latin typeface="Calibri"/>
              </a:rPr>
              <a:t> in </a:t>
            </a:r>
            <a:r>
              <a:rPr lang="de-AT" sz="2800" b="1" dirty="0" err="1" smtClean="0">
                <a:solidFill>
                  <a:srgbClr val="376092"/>
                </a:solidFill>
                <a:latin typeface="Calibri"/>
              </a:rPr>
              <a:t>safety</a:t>
            </a:r>
            <a:r>
              <a:rPr lang="de-AT" sz="2800" b="1" dirty="0" smtClean="0">
                <a:solidFill>
                  <a:srgbClr val="376092"/>
                </a:solidFill>
                <a:latin typeface="Calibri"/>
              </a:rPr>
              <a:t>-relevant </a:t>
            </a:r>
            <a:r>
              <a:rPr lang="de-AT" sz="2800" b="1" dirty="0" err="1" smtClean="0">
                <a:solidFill>
                  <a:srgbClr val="376092"/>
                </a:solidFill>
                <a:latin typeface="Calibri"/>
              </a:rPr>
              <a:t>instrumentation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. 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95536" y="1916832"/>
            <a:ext cx="8599488" cy="4859337"/>
            <a:chOff x="611560" y="1124744"/>
            <a:chExt cx="8600680" cy="485909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28"/>
            <a:stretch>
              <a:fillRect/>
            </a:stretch>
          </p:blipFill>
          <p:spPr bwMode="auto">
            <a:xfrm>
              <a:off x="2411760" y="1829534"/>
              <a:ext cx="4536504" cy="3615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CaixaDeTexto 47"/>
            <p:cNvSpPr txBox="1">
              <a:spLocks noChangeArrowheads="1"/>
            </p:cNvSpPr>
            <p:nvPr/>
          </p:nvSpPr>
          <p:spPr bwMode="auto">
            <a:xfrm>
              <a:off x="683568" y="1988840"/>
              <a:ext cx="164178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pt-PT" sz="1600" b="1">
                  <a:solidFill>
                    <a:prstClr val="black"/>
                  </a:solidFill>
                </a:rPr>
                <a:t>Diffusion chamber</a:t>
              </a:r>
            </a:p>
          </p:txBody>
        </p:sp>
        <p:cxnSp>
          <p:nvCxnSpPr>
            <p:cNvPr id="6" name="Conexão recta unidireccional 8"/>
            <p:cNvCxnSpPr/>
            <p:nvPr/>
          </p:nvCxnSpPr>
          <p:spPr>
            <a:xfrm flipH="1">
              <a:off x="4283957" y="1412067"/>
              <a:ext cx="2735641" cy="1368357"/>
            </a:xfrm>
            <a:prstGeom prst="straightConnector1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ixaDeTexto 9"/>
            <p:cNvSpPr txBox="1">
              <a:spLocks noChangeArrowheads="1"/>
            </p:cNvSpPr>
            <p:nvPr/>
          </p:nvSpPr>
          <p:spPr bwMode="auto">
            <a:xfrm>
              <a:off x="6732240" y="1124744"/>
              <a:ext cx="219967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pt-PT" sz="1600" b="1">
                  <a:solidFill>
                    <a:prstClr val="black"/>
                  </a:solidFill>
                </a:rPr>
                <a:t>Transfer line  and chimney: 2x</a:t>
              </a:r>
            </a:p>
          </p:txBody>
        </p:sp>
        <p:cxnSp>
          <p:nvCxnSpPr>
            <p:cNvPr id="8" name="Conexão recta unidireccional 10"/>
            <p:cNvCxnSpPr/>
            <p:nvPr/>
          </p:nvCxnSpPr>
          <p:spPr>
            <a:xfrm>
              <a:off x="2338999" y="4004326"/>
              <a:ext cx="2592747" cy="73021"/>
            </a:xfrm>
            <a:prstGeom prst="straightConnector1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14"/>
            <p:cNvSpPr txBox="1">
              <a:spLocks noChangeArrowheads="1"/>
            </p:cNvSpPr>
            <p:nvPr/>
          </p:nvSpPr>
          <p:spPr bwMode="auto">
            <a:xfrm>
              <a:off x="6835978" y="3024248"/>
              <a:ext cx="237626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pt-PT" sz="1600" b="1">
                  <a:solidFill>
                    <a:srgbClr val="008000"/>
                  </a:solidFill>
                </a:rPr>
                <a:t>Inlet irradiation </a:t>
              </a:r>
            </a:p>
            <a:p>
              <a:pPr algn="ctr" defTabSz="914400" eaLnBrk="1" hangingPunct="1"/>
              <a:r>
                <a:rPr lang="pt-PT" sz="1600" b="1">
                  <a:solidFill>
                    <a:srgbClr val="008000"/>
                  </a:solidFill>
                </a:rPr>
                <a:t>Container : x2</a:t>
              </a:r>
            </a:p>
          </p:txBody>
        </p:sp>
        <p:cxnSp>
          <p:nvCxnSpPr>
            <p:cNvPr id="10" name="Conexão recta unidireccional 15"/>
            <p:cNvCxnSpPr/>
            <p:nvPr/>
          </p:nvCxnSpPr>
          <p:spPr>
            <a:xfrm flipH="1" flipV="1">
              <a:off x="4715817" y="2708990"/>
              <a:ext cx="2519711" cy="647668"/>
            </a:xfrm>
            <a:prstGeom prst="straightConnector1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ixaDeTexto 11"/>
            <p:cNvSpPr txBox="1">
              <a:spLocks noChangeArrowheads="1"/>
            </p:cNvSpPr>
            <p:nvPr/>
          </p:nvSpPr>
          <p:spPr bwMode="auto">
            <a:xfrm>
              <a:off x="611560" y="3717032"/>
              <a:ext cx="1961633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pt-PT" sz="1600" b="1">
                  <a:solidFill>
                    <a:srgbClr val="008000"/>
                  </a:solidFill>
                </a:rPr>
                <a:t>Outlet diffusion chamber: 2x</a:t>
              </a:r>
            </a:p>
          </p:txBody>
        </p:sp>
        <p:sp>
          <p:nvSpPr>
            <p:cNvPr id="12" name="CaixaDeTexto 22"/>
            <p:cNvSpPr txBox="1">
              <a:spLocks noChangeArrowheads="1"/>
            </p:cNvSpPr>
            <p:nvPr/>
          </p:nvSpPr>
          <p:spPr bwMode="auto">
            <a:xfrm>
              <a:off x="3220214" y="5538718"/>
              <a:ext cx="136815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pt-PT" sz="1600" b="1">
                  <a:solidFill>
                    <a:prstClr val="black"/>
                  </a:solidFill>
                </a:rPr>
                <a:t>Inlet pump</a:t>
              </a:r>
            </a:p>
          </p:txBody>
        </p:sp>
        <p:cxnSp>
          <p:nvCxnSpPr>
            <p:cNvPr id="13" name="Conexão recta unidireccional 23"/>
            <p:cNvCxnSpPr>
              <a:stCxn id="12" idx="0"/>
            </p:cNvCxnSpPr>
            <p:nvPr/>
          </p:nvCxnSpPr>
          <p:spPr>
            <a:xfrm flipV="1">
              <a:off x="3904491" y="4728190"/>
              <a:ext cx="1835404" cy="809585"/>
            </a:xfrm>
            <a:prstGeom prst="straightConnector1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cta unidireccional 26"/>
            <p:cNvCxnSpPr/>
            <p:nvPr/>
          </p:nvCxnSpPr>
          <p:spPr>
            <a:xfrm flipV="1">
              <a:off x="6454370" y="5372682"/>
              <a:ext cx="0" cy="398442"/>
            </a:xfrm>
            <a:prstGeom prst="straightConnector1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cta unidireccional 31"/>
            <p:cNvCxnSpPr/>
            <p:nvPr/>
          </p:nvCxnSpPr>
          <p:spPr>
            <a:xfrm>
              <a:off x="2051623" y="2277212"/>
              <a:ext cx="2232334" cy="1511225"/>
            </a:xfrm>
            <a:prstGeom prst="straightConnector1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ixaDeTexto 34"/>
            <p:cNvSpPr txBox="1">
              <a:spLocks noChangeArrowheads="1"/>
            </p:cNvSpPr>
            <p:nvPr/>
          </p:nvSpPr>
          <p:spPr bwMode="auto">
            <a:xfrm>
              <a:off x="7294656" y="5373216"/>
              <a:ext cx="1725469" cy="338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pt-PT" sz="1600" b="1">
                  <a:solidFill>
                    <a:srgbClr val="008000"/>
                  </a:solidFill>
                </a:rPr>
                <a:t>Outlet pump: 2x</a:t>
              </a:r>
            </a:p>
          </p:txBody>
        </p:sp>
        <p:sp>
          <p:nvSpPr>
            <p:cNvPr id="17" name="CaixaDeTexto 44"/>
            <p:cNvSpPr txBox="1">
              <a:spLocks noChangeArrowheads="1"/>
            </p:cNvSpPr>
            <p:nvPr/>
          </p:nvSpPr>
          <p:spPr bwMode="auto">
            <a:xfrm>
              <a:off x="5535080" y="5645285"/>
              <a:ext cx="164178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pt-PT" sz="1600" b="1">
                  <a:solidFill>
                    <a:prstClr val="black"/>
                  </a:solidFill>
                </a:rPr>
                <a:t>Pump: 3x </a:t>
              </a:r>
            </a:p>
          </p:txBody>
        </p:sp>
        <p:cxnSp>
          <p:nvCxnSpPr>
            <p:cNvPr id="18" name="Conexão recta unidireccional 40"/>
            <p:cNvCxnSpPr>
              <a:stCxn id="16" idx="1"/>
            </p:cNvCxnSpPr>
            <p:nvPr/>
          </p:nvCxnSpPr>
          <p:spPr>
            <a:xfrm flipH="1" flipV="1">
              <a:off x="5939948" y="4940904"/>
              <a:ext cx="1354326" cy="601632"/>
            </a:xfrm>
            <a:prstGeom prst="straightConnector1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cta unidireccional 36"/>
            <p:cNvCxnSpPr>
              <a:stCxn id="20" idx="1"/>
            </p:cNvCxnSpPr>
            <p:nvPr/>
          </p:nvCxnSpPr>
          <p:spPr>
            <a:xfrm flipH="1" flipV="1">
              <a:off x="5436642" y="3250300"/>
              <a:ext cx="1598834" cy="1250888"/>
            </a:xfrm>
            <a:prstGeom prst="straightConnector1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ixaDeTexto 37"/>
            <p:cNvSpPr txBox="1">
              <a:spLocks noChangeArrowheads="1"/>
            </p:cNvSpPr>
            <p:nvPr/>
          </p:nvSpPr>
          <p:spPr bwMode="auto">
            <a:xfrm>
              <a:off x="7036264" y="4331194"/>
              <a:ext cx="1929815" cy="338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en-GB" sz="1600" b="1" dirty="0">
                  <a:solidFill>
                    <a:prstClr val="black"/>
                  </a:solidFill>
                </a:rPr>
                <a:t>LBE filling tank</a:t>
              </a:r>
            </a:p>
          </p:txBody>
        </p:sp>
        <p:sp>
          <p:nvSpPr>
            <p:cNvPr id="21" name="CaixaDeTexto 25"/>
            <p:cNvSpPr txBox="1">
              <a:spLocks noChangeArrowheads="1"/>
            </p:cNvSpPr>
            <p:nvPr/>
          </p:nvSpPr>
          <p:spPr bwMode="auto">
            <a:xfrm>
              <a:off x="899592" y="4797152"/>
              <a:ext cx="151216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pt-PT" sz="1600" b="1">
                  <a:solidFill>
                    <a:prstClr val="black"/>
                  </a:solidFill>
                </a:rPr>
                <a:t>Heat exchanger: x3</a:t>
              </a:r>
            </a:p>
          </p:txBody>
        </p:sp>
        <p:cxnSp>
          <p:nvCxnSpPr>
            <p:cNvPr id="22" name="Conexão recta unidireccional 28"/>
            <p:cNvCxnSpPr/>
            <p:nvPr/>
          </p:nvCxnSpPr>
          <p:spPr>
            <a:xfrm flipV="1">
              <a:off x="2123069" y="4431341"/>
              <a:ext cx="2808677" cy="606395"/>
            </a:xfrm>
            <a:prstGeom prst="straightConnector1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ixaDeTexto 68"/>
            <p:cNvSpPr txBox="1">
              <a:spLocks noChangeArrowheads="1"/>
            </p:cNvSpPr>
            <p:nvPr/>
          </p:nvSpPr>
          <p:spPr bwMode="auto">
            <a:xfrm>
              <a:off x="683568" y="1124744"/>
              <a:ext cx="1641783" cy="584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en-GB" sz="1600" b="1" dirty="0">
                  <a:solidFill>
                    <a:prstClr val="black"/>
                  </a:solidFill>
                </a:rPr>
                <a:t>Ambient vessel </a:t>
              </a:r>
            </a:p>
          </p:txBody>
        </p:sp>
        <p:cxnSp>
          <p:nvCxnSpPr>
            <p:cNvPr id="24" name="Conexão recta unidireccional 69"/>
            <p:cNvCxnSpPr/>
            <p:nvPr/>
          </p:nvCxnSpPr>
          <p:spPr>
            <a:xfrm>
              <a:off x="1980175" y="1340633"/>
              <a:ext cx="1756018" cy="1233426"/>
            </a:xfrm>
            <a:prstGeom prst="straightConnector1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7812360" y="188640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AT" dirty="0" err="1">
                <a:solidFill>
                  <a:prstClr val="black"/>
                </a:solidFill>
                <a:latin typeface="Calibri"/>
              </a:rPr>
              <a:t>Bernardes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11760" y="1916832"/>
            <a:ext cx="3771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Thermocouple Locations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57200" y="44624"/>
            <a:ext cx="8229600" cy="6397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Safety in New ISOLDE Target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8304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496290"/>
          </a:xfrm>
        </p:spPr>
        <p:txBody>
          <a:bodyPr>
            <a:noAutofit/>
          </a:bodyPr>
          <a:lstStyle/>
          <a:p>
            <a:r>
              <a:rPr lang="en-US" sz="3600" dirty="0" smtClean="0"/>
              <a:t>Target Imaging at SNS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8957" y="980728"/>
            <a:ext cx="3111624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rial"/>
                <a:cs typeface="Arial"/>
              </a:rPr>
              <a:t>On-line monitor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837" y="762000"/>
            <a:ext cx="1676400" cy="1287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637" y="2133601"/>
            <a:ext cx="2005485" cy="10668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986949" y="2132856"/>
            <a:ext cx="26125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>
                <a:srgbClr val="1F497D"/>
              </a:buClr>
              <a:buFont typeface="Arial" charset="0"/>
              <a:buNone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Coating luminescence rapidly radiation damaged, then more stable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31018" r="16640" b="8654"/>
          <a:stretch/>
        </p:blipFill>
        <p:spPr>
          <a:xfrm>
            <a:off x="6531637" y="3345375"/>
            <a:ext cx="1991894" cy="16009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604" y="4259775"/>
            <a:ext cx="1102581" cy="84562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7103804" y="4412175"/>
            <a:ext cx="246491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986949" y="3573016"/>
            <a:ext cx="2667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>
                <a:srgbClr val="1F497D"/>
              </a:buClr>
              <a:buFont typeface="Arial" charset="0"/>
              <a:buNone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Auto-</a:t>
            </a:r>
            <a:r>
              <a:rPr lang="en-US" sz="2000" dirty="0" err="1" smtClean="0">
                <a:solidFill>
                  <a:prstClr val="black"/>
                </a:solidFill>
                <a:latin typeface="Arial"/>
                <a:cs typeface="Arial"/>
              </a:rPr>
              <a:t>cal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 data suggests heat stress on mirror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8" name="2013-10-15 Uniformity scan Movie B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r="34259"/>
          <a:stretch/>
        </p:blipFill>
        <p:spPr>
          <a:xfrm>
            <a:off x="6390687" y="5334000"/>
            <a:ext cx="2262517" cy="1486568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255853" y="4025960"/>
            <a:ext cx="367240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>
                <a:srgbClr val="1F497D"/>
              </a:buClr>
              <a:buFont typeface="Arial" charset="0"/>
              <a:buNone/>
            </a:pPr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Future: </a:t>
            </a:r>
          </a:p>
          <a:p>
            <a:pPr defTabSz="914400">
              <a:spcBef>
                <a:spcPts val="800"/>
              </a:spcBef>
              <a:buClr>
                <a:srgbClr val="1F497D"/>
              </a:buClr>
            </a:pPr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Better optics</a:t>
            </a:r>
          </a:p>
          <a:p>
            <a:pPr defTabSz="914400">
              <a:spcBef>
                <a:spcPts val="800"/>
              </a:spcBef>
              <a:buClr>
                <a:srgbClr val="1F497D"/>
              </a:buClr>
            </a:pPr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R&amp;D on coating</a:t>
            </a:r>
          </a:p>
          <a:p>
            <a:pPr defTabSz="914400">
              <a:spcBef>
                <a:spcPts val="800"/>
              </a:spcBef>
              <a:buClr>
                <a:srgbClr val="1F497D"/>
              </a:buClr>
            </a:pPr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Auto correction of image movement</a:t>
            </a:r>
            <a:endParaRPr lang="en-US" b="1" dirty="0">
              <a:solidFill>
                <a:srgbClr val="4F81BD">
                  <a:lumMod val="7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3928261" y="5257800"/>
            <a:ext cx="2514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>
                <a:srgbClr val="1F497D"/>
              </a:buClr>
              <a:buFont typeface="Arial" charset="0"/>
              <a:buNone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Uniformity Scan (±12.5%)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637" y="5410201"/>
            <a:ext cx="1289851" cy="7094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" y="914400"/>
            <a:ext cx="2984500" cy="244326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2400" y="3352800"/>
            <a:ext cx="3555504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Target Imaging System: </a:t>
            </a:r>
            <a:r>
              <a:rPr lang="en-US" sz="2000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Cr:Al</a:t>
            </a:r>
            <a:r>
              <a:rPr lang="en-US" sz="2000" baseline="-25000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000" baseline="-25000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3</a:t>
            </a:r>
            <a:endParaRPr lang="en-US" sz="2000" dirty="0">
              <a:solidFill>
                <a:prstClr val="black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defTabSz="914400">
              <a:lnSpc>
                <a:spcPct val="9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Coating on target.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3637" y="3505200"/>
            <a:ext cx="1141615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812360" y="188640"/>
            <a:ext cx="995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AT" dirty="0" err="1" smtClean="0">
                <a:solidFill>
                  <a:prstClr val="black"/>
                </a:solidFill>
                <a:latin typeface="Calibri"/>
              </a:rPr>
              <a:t>Blokland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678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Target Facility challenges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K. </a:t>
            </a:r>
            <a:r>
              <a:rPr lang="en-US" dirty="0" err="1" smtClean="0"/>
              <a:t>Haga</a:t>
            </a:r>
            <a:r>
              <a:rPr lang="en-US" dirty="0" smtClean="0"/>
              <a:t>, R. Losito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458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th High Power Targetry Workshop (20-May 23, 2014)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6" t="17573" r="19312" b="10687"/>
          <a:stretch/>
        </p:blipFill>
        <p:spPr>
          <a:xfrm>
            <a:off x="609600" y="228600"/>
            <a:ext cx="7602005" cy="6422383"/>
          </a:xfrm>
        </p:spPr>
      </p:pic>
    </p:spTree>
    <p:extLst>
      <p:ext uri="{BB962C8B-B14F-4D97-AF65-F5344CB8AC3E}">
        <p14:creationId xmlns:p14="http://schemas.microsoft.com/office/powerpoint/2010/main" val="3556364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and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Remote Handling:</a:t>
            </a:r>
          </a:p>
          <a:p>
            <a:pPr lvl="1"/>
            <a:r>
              <a:rPr lang="en-US" dirty="0" smtClean="0"/>
              <a:t>Embed into design to save money/time</a:t>
            </a:r>
          </a:p>
          <a:p>
            <a:pPr lvl="1"/>
            <a:r>
              <a:rPr lang="en-US" dirty="0" smtClean="0"/>
              <a:t>Recovery from accidental situation</a:t>
            </a:r>
          </a:p>
          <a:p>
            <a:pPr lvl="1"/>
            <a:r>
              <a:rPr lang="en-US" dirty="0" smtClean="0"/>
              <a:t>If components designed for RH, then operations take the same time or less then with human</a:t>
            </a:r>
          </a:p>
          <a:p>
            <a:pPr lvl="1"/>
            <a:r>
              <a:rPr lang="en-US" dirty="0" smtClean="0"/>
              <a:t>If not, 5 to 10 times more!</a:t>
            </a:r>
          </a:p>
          <a:p>
            <a:pPr lvl="1"/>
            <a:r>
              <a:rPr lang="en-US" dirty="0" smtClean="0"/>
              <a:t>Simplify design</a:t>
            </a:r>
          </a:p>
          <a:p>
            <a:pPr lvl="1"/>
            <a:endParaRPr lang="en-US" dirty="0"/>
          </a:p>
          <a:p>
            <a:r>
              <a:rPr lang="en-US" dirty="0" smtClean="0"/>
              <a:t>Solution</a:t>
            </a:r>
          </a:p>
          <a:p>
            <a:pPr lvl="1"/>
            <a:r>
              <a:rPr lang="en-US" dirty="0" smtClean="0"/>
              <a:t>Share experience: show your examples</a:t>
            </a:r>
          </a:p>
          <a:p>
            <a:pPr lvl="1"/>
            <a:r>
              <a:rPr lang="en-US" dirty="0" smtClean="0"/>
              <a:t>Failure analysis before starting the RH; prepare back-up solutions</a:t>
            </a:r>
          </a:p>
          <a:p>
            <a:pPr lvl="1"/>
            <a:r>
              <a:rPr lang="en-US" dirty="0" smtClean="0"/>
              <a:t>Code of practice?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284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and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Environmental issues</a:t>
            </a:r>
          </a:p>
          <a:p>
            <a:pPr lvl="1"/>
            <a:r>
              <a:rPr lang="en-US" dirty="0" smtClean="0"/>
              <a:t>Reduce waste</a:t>
            </a:r>
          </a:p>
          <a:p>
            <a:pPr lvl="1"/>
            <a:r>
              <a:rPr lang="en-US" dirty="0" smtClean="0"/>
              <a:t>Tritium confinement</a:t>
            </a:r>
          </a:p>
          <a:p>
            <a:pPr lvl="1"/>
            <a:r>
              <a:rPr lang="en-US" dirty="0" smtClean="0"/>
              <a:t>Short lived isotopes</a:t>
            </a:r>
          </a:p>
          <a:p>
            <a:pPr lvl="1"/>
            <a:r>
              <a:rPr lang="en-US" dirty="0" smtClean="0"/>
              <a:t>Flexibility necessary to solve early problems</a:t>
            </a:r>
          </a:p>
          <a:p>
            <a:pPr lvl="1"/>
            <a:r>
              <a:rPr lang="en-US" dirty="0" smtClean="0"/>
              <a:t>He, air or vacuum?</a:t>
            </a:r>
          </a:p>
          <a:p>
            <a:r>
              <a:rPr lang="en-US" dirty="0" smtClean="0"/>
              <a:t>Solutions</a:t>
            </a:r>
          </a:p>
          <a:p>
            <a:pPr lvl="1"/>
            <a:r>
              <a:rPr lang="en-US" dirty="0" smtClean="0"/>
              <a:t>Try to declassify waste as much as you can</a:t>
            </a:r>
          </a:p>
          <a:p>
            <a:pPr lvl="1"/>
            <a:r>
              <a:rPr lang="en-US" dirty="0" smtClean="0"/>
              <a:t>Tritium creation and migration need to be studied more. Simulations and benchmarking needed</a:t>
            </a:r>
          </a:p>
          <a:p>
            <a:pPr lvl="1"/>
            <a:r>
              <a:rPr lang="en-US" dirty="0" smtClean="0"/>
              <a:t>Good to have flexibility:  Remote vision, remote handling, ALARA approach: flexibility costs!</a:t>
            </a:r>
          </a:p>
          <a:p>
            <a:pPr lvl="1"/>
            <a:r>
              <a:rPr lang="en-US" dirty="0" smtClean="0"/>
              <a:t>He/air/Vacuum depend on specific layout of facilities and local legislation. Each have advantages/disadvantages. Chose the priority!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165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382000" cy="51355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High-Power Targetry now spans several communities</a:t>
            </a:r>
          </a:p>
          <a:p>
            <a:pPr lvl="1"/>
            <a:r>
              <a:rPr lang="en-US" dirty="0" smtClean="0"/>
              <a:t>HEP</a:t>
            </a:r>
          </a:p>
          <a:p>
            <a:pPr lvl="1"/>
            <a:r>
              <a:rPr lang="en-US" dirty="0" smtClean="0"/>
              <a:t>NP (RIB)</a:t>
            </a:r>
          </a:p>
          <a:p>
            <a:pPr lvl="1"/>
            <a:r>
              <a:rPr lang="en-US" dirty="0" smtClean="0"/>
              <a:t>Spallation</a:t>
            </a:r>
          </a:p>
          <a:p>
            <a:pPr lvl="1"/>
            <a:r>
              <a:rPr lang="en-US" dirty="0" smtClean="0"/>
              <a:t>ISOL</a:t>
            </a:r>
          </a:p>
          <a:p>
            <a:pPr lvl="1"/>
            <a:r>
              <a:rPr lang="en-US" dirty="0" err="1" smtClean="0"/>
              <a:t>AdS</a:t>
            </a:r>
            <a:endParaRPr lang="en-US" dirty="0" smtClean="0"/>
          </a:p>
          <a:p>
            <a:pPr lvl="1"/>
            <a:r>
              <a:rPr lang="en-US" dirty="0" smtClean="0"/>
              <a:t>Fusion Irradiation</a:t>
            </a:r>
          </a:p>
          <a:p>
            <a:r>
              <a:rPr lang="en-US" dirty="0" smtClean="0"/>
              <a:t>Also tangentially connected communities:</a:t>
            </a:r>
          </a:p>
          <a:p>
            <a:pPr lvl="1"/>
            <a:r>
              <a:rPr lang="en-US" dirty="0" smtClean="0"/>
              <a:t>Nuclear Fission / Fusion Power &amp; Test Rectors</a:t>
            </a:r>
          </a:p>
          <a:p>
            <a:pPr lvl="1"/>
            <a:r>
              <a:rPr lang="en-US" dirty="0" smtClean="0"/>
              <a:t>Aerospace</a:t>
            </a:r>
          </a:p>
          <a:p>
            <a:pPr lvl="1"/>
            <a:r>
              <a:rPr lang="en-US" dirty="0" smtClean="0"/>
              <a:t>Material Science</a:t>
            </a:r>
          </a:p>
          <a:p>
            <a:pPr lvl="1"/>
            <a:r>
              <a:rPr lang="en-US" dirty="0" smtClean="0"/>
              <a:t>Accelerator systems (collimators, windows, strippers, etc.)</a:t>
            </a:r>
          </a:p>
          <a:p>
            <a:r>
              <a:rPr lang="en-US" dirty="0" smtClean="0"/>
              <a:t>Fruitful cross-pollination, but there is a long way to go</a:t>
            </a:r>
          </a:p>
          <a:p>
            <a:pPr lvl="1"/>
            <a:r>
              <a:rPr lang="en-US" dirty="0" smtClean="0"/>
              <a:t>Comparisons are difficult and few</a:t>
            </a:r>
          </a:p>
          <a:p>
            <a:pPr lvl="1"/>
            <a:r>
              <a:rPr lang="en-US" dirty="0" smtClean="0"/>
              <a:t>Most information is proprietary </a:t>
            </a:r>
            <a:endParaRPr lang="en-US" dirty="0"/>
          </a:p>
          <a:p>
            <a:pPr lvl="1"/>
            <a:r>
              <a:rPr lang="en-US" dirty="0" smtClean="0"/>
              <a:t>Lack of standards in tests, simulations, quantities, materials, …</a:t>
            </a:r>
          </a:p>
          <a:p>
            <a:r>
              <a:rPr lang="en-US" dirty="0" smtClean="0"/>
              <a:t>Difficult to build a blue-sky target based on basic information</a:t>
            </a:r>
          </a:p>
          <a:p>
            <a:pPr lvl="1"/>
            <a:r>
              <a:rPr lang="en-US" dirty="0" smtClean="0"/>
              <a:t>New facility concepts must build a knowledge base</a:t>
            </a:r>
          </a:p>
          <a:p>
            <a:r>
              <a:rPr lang="en-US" dirty="0" smtClean="0"/>
              <a:t>Opportunities to organize and build the community</a:t>
            </a:r>
          </a:p>
          <a:p>
            <a:pPr lvl="1"/>
            <a:r>
              <a:rPr lang="en-US" dirty="0" smtClean="0"/>
              <a:t>Generalized expertise will be a valued commodity</a:t>
            </a:r>
          </a:p>
        </p:txBody>
      </p:sp>
    </p:spTree>
    <p:extLst>
      <p:ext uri="{BB962C8B-B14F-4D97-AF65-F5344CB8AC3E}">
        <p14:creationId xmlns:p14="http://schemas.microsoft.com/office/powerpoint/2010/main" val="3005036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192"/>
            <a:ext cx="8229600" cy="7921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HPT14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HPTW 15 Pictur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4" b="5664"/>
          <a:stretch>
            <a:fillRect/>
          </a:stretch>
        </p:blipFill>
        <p:spPr>
          <a:xfrm>
            <a:off x="-12646" y="749417"/>
            <a:ext cx="9169292" cy="5617930"/>
          </a:xfrm>
        </p:spPr>
      </p:pic>
    </p:spTree>
    <p:extLst>
      <p:ext uri="{BB962C8B-B14F-4D97-AF65-F5344CB8AC3E}">
        <p14:creationId xmlns:p14="http://schemas.microsoft.com/office/powerpoint/2010/main" val="3934258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Radiation Damage and Materials Limits: </a:t>
            </a:r>
            <a:r>
              <a:rPr lang="en-US" dirty="0" smtClean="0"/>
              <a:t>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15400" cy="5105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Mini-session 1: Design Limits</a:t>
            </a:r>
          </a:p>
          <a:p>
            <a:pPr lvl="1"/>
            <a:r>
              <a:rPr lang="en-US" sz="2000" dirty="0" smtClean="0"/>
              <a:t>C. </a:t>
            </a:r>
            <a:r>
              <a:rPr lang="en-US" sz="2000" dirty="0" err="1" smtClean="0"/>
              <a:t>Petesch</a:t>
            </a:r>
            <a:r>
              <a:rPr lang="en-US" sz="2000" dirty="0" smtClean="0"/>
              <a:t>: </a:t>
            </a:r>
          </a:p>
          <a:p>
            <a:pPr lvl="2"/>
            <a:r>
              <a:rPr lang="en-US" sz="1600" dirty="0" smtClean="0"/>
              <a:t>The scope, philosophy and applications of the RCC-MRx code were presented, especially on the neutron irradiated materials. </a:t>
            </a:r>
          </a:p>
          <a:p>
            <a:pPr lvl="2"/>
            <a:r>
              <a:rPr lang="en-US" sz="1600" dirty="0" smtClean="0"/>
              <a:t>It addresses an issue on whether the RCC-MRx code can be further extended up to the level that it can be applied to determining stress </a:t>
            </a:r>
            <a:r>
              <a:rPr lang="en-US" sz="1600" dirty="0" err="1" smtClean="0"/>
              <a:t>allowables</a:t>
            </a:r>
            <a:r>
              <a:rPr lang="en-US" sz="1600" dirty="0" smtClean="0"/>
              <a:t> for target and window design.</a:t>
            </a:r>
          </a:p>
          <a:p>
            <a:pPr lvl="1"/>
            <a:r>
              <a:rPr lang="en-US" sz="2000" dirty="0" smtClean="0"/>
              <a:t>D. McClintock:</a:t>
            </a:r>
          </a:p>
          <a:p>
            <a:pPr lvl="2"/>
            <a:r>
              <a:rPr lang="en-US" sz="1600" dirty="0" smtClean="0"/>
              <a:t>The principles and philosophies in determining design lifetimes for the TMR and window systems at SNS were presented.</a:t>
            </a:r>
          </a:p>
          <a:p>
            <a:pPr lvl="2"/>
            <a:r>
              <a:rPr lang="en-US" sz="1600" dirty="0" smtClean="0"/>
              <a:t>For the window, SNS is moving toward changing from Alloy 718 to  Al6061-T6.</a:t>
            </a:r>
          </a:p>
          <a:p>
            <a:pPr lvl="2"/>
            <a:r>
              <a:rPr lang="en-US" sz="1600" dirty="0" smtClean="0"/>
              <a:t>It raises a fundamental questions in guiding principles in defining lifetime determining criteria for targetry systems.</a:t>
            </a:r>
          </a:p>
          <a:p>
            <a:pPr marL="457200" lvl="1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513463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Radiation Damage and Materials Limits: Highlights 2/3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15400" cy="5105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Mini-session 2: Design and Target Development</a:t>
            </a:r>
          </a:p>
          <a:p>
            <a:pPr lvl="1"/>
            <a:r>
              <a:rPr lang="en-US" sz="2000" dirty="0" smtClean="0"/>
              <a:t>C. Densham </a:t>
            </a:r>
            <a:endParaRPr lang="en-US" sz="2000" dirty="0"/>
          </a:p>
          <a:p>
            <a:pPr lvl="2"/>
            <a:r>
              <a:rPr lang="en-US" sz="1600" dirty="0" smtClean="0"/>
              <a:t>The R&amp;D and design activities of a radiation cooled tungsten target for Mu2e were presented.  </a:t>
            </a:r>
          </a:p>
          <a:p>
            <a:pPr lvl="2"/>
            <a:r>
              <a:rPr lang="en-US" sz="1600" dirty="0" smtClean="0"/>
              <a:t>All pieces are made of tungsten. </a:t>
            </a:r>
            <a:r>
              <a:rPr lang="en-US" sz="1600" dirty="0"/>
              <a:t> </a:t>
            </a:r>
            <a:endParaRPr lang="en-US" sz="1600" dirty="0" smtClean="0"/>
          </a:p>
          <a:p>
            <a:pPr lvl="2"/>
            <a:r>
              <a:rPr lang="en-US" sz="1600" dirty="0" smtClean="0"/>
              <a:t>Performing testing to obtain fatigue data under prototypic temperatures.</a:t>
            </a:r>
          </a:p>
          <a:p>
            <a:pPr lvl="1"/>
            <a:r>
              <a:rPr lang="en-US" sz="2000" dirty="0" smtClean="0"/>
              <a:t>A. </a:t>
            </a:r>
            <a:r>
              <a:rPr lang="en-US" sz="2000" dirty="0" err="1" smtClean="0"/>
              <a:t>Fabich</a:t>
            </a:r>
            <a:r>
              <a:rPr lang="en-US" sz="2000" dirty="0" smtClean="0"/>
              <a:t> </a:t>
            </a:r>
            <a:endParaRPr lang="en-US" sz="2000" dirty="0"/>
          </a:p>
          <a:p>
            <a:pPr lvl="2"/>
            <a:r>
              <a:rPr lang="en-US" sz="1600" dirty="0" smtClean="0"/>
              <a:t>This presentation summarized a dedicated in-beam facility </a:t>
            </a:r>
            <a:r>
              <a:rPr lang="en-US" sz="1600" dirty="0" err="1" smtClean="0"/>
              <a:t>HiRadMat</a:t>
            </a:r>
            <a:r>
              <a:rPr lang="en-US" sz="1600" dirty="0" smtClean="0"/>
              <a:t> at CERN.</a:t>
            </a:r>
          </a:p>
          <a:p>
            <a:pPr lvl="2"/>
            <a:r>
              <a:rPr lang="en-US" sz="1600" dirty="0" smtClean="0"/>
              <a:t>The in beam test facility will be used for performing high heat deposition experiments on materials and instruments, rather than investing accumulated radiation damage in materials.  </a:t>
            </a:r>
          </a:p>
          <a:p>
            <a:pPr lvl="2"/>
            <a:r>
              <a:rPr lang="en-US" sz="1600" dirty="0" smtClean="0"/>
              <a:t>Facility can perform very high energy pulse irradiations on prospective materials or instruments.</a:t>
            </a:r>
          </a:p>
          <a:p>
            <a:pPr lvl="2"/>
            <a:r>
              <a:rPr lang="en-US" sz="1600" dirty="0" smtClean="0"/>
              <a:t>The needed steps from making in beam test applications to dismantling the test set up were provided.</a:t>
            </a:r>
          </a:p>
          <a:p>
            <a:pPr marL="457200" lvl="1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184490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418" y="316247"/>
            <a:ext cx="7315200" cy="769475"/>
          </a:xfrm>
        </p:spPr>
        <p:txBody>
          <a:bodyPr/>
          <a:lstStyle/>
          <a:p>
            <a:r>
              <a:rPr lang="en-US" dirty="0" smtClean="0"/>
              <a:t>Focus </a:t>
            </a:r>
            <a:r>
              <a:rPr lang="en-US" dirty="0" smtClean="0"/>
              <a:t>Sessions / Conveners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884" y="1379124"/>
            <a:ext cx="5347423" cy="473174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Target Design Challenges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C. </a:t>
            </a:r>
            <a:r>
              <a:rPr lang="en-US" dirty="0" err="1" smtClean="0">
                <a:solidFill>
                  <a:srgbClr val="00B050"/>
                </a:solidFill>
              </a:rPr>
              <a:t>Densham</a:t>
            </a:r>
            <a:r>
              <a:rPr lang="en-US" dirty="0" smtClean="0">
                <a:solidFill>
                  <a:srgbClr val="00B050"/>
                </a:solidFill>
              </a:rPr>
              <a:t>, B. </a:t>
            </a:r>
            <a:r>
              <a:rPr lang="en-US" dirty="0" err="1" smtClean="0">
                <a:solidFill>
                  <a:srgbClr val="00B050"/>
                </a:solidFill>
              </a:rPr>
              <a:t>Riemer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Radiation Damage and Material Limits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Y. J. Lee, S. </a:t>
            </a:r>
            <a:r>
              <a:rPr lang="en-US" dirty="0" err="1" smtClean="0">
                <a:solidFill>
                  <a:srgbClr val="00B050"/>
                </a:solidFill>
              </a:rPr>
              <a:t>Maloy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Target Facility Simulation Challenges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O. </a:t>
            </a:r>
            <a:r>
              <a:rPr lang="en-US" dirty="0" err="1" smtClean="0">
                <a:solidFill>
                  <a:srgbClr val="00B050"/>
                </a:solidFill>
              </a:rPr>
              <a:t>Caretta</a:t>
            </a:r>
            <a:r>
              <a:rPr lang="en-US" dirty="0" smtClean="0">
                <a:solidFill>
                  <a:srgbClr val="00B050"/>
                </a:solidFill>
              </a:rPr>
              <a:t>, N. </a:t>
            </a:r>
            <a:r>
              <a:rPr lang="en-US" dirty="0" err="1" smtClean="0">
                <a:solidFill>
                  <a:srgbClr val="00B050"/>
                </a:solidFill>
              </a:rPr>
              <a:t>Mokhov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Target/Beam Monitoring &amp; Instrumentation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T. Shea, K. Thomsen</a:t>
            </a:r>
          </a:p>
          <a:p>
            <a:r>
              <a:rPr lang="en-US" dirty="0" smtClean="0"/>
              <a:t>Target Facility Challenges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K. </a:t>
            </a:r>
            <a:r>
              <a:rPr lang="en-US" dirty="0" err="1" smtClean="0">
                <a:solidFill>
                  <a:srgbClr val="00B050"/>
                </a:solidFill>
              </a:rPr>
              <a:t>Haga</a:t>
            </a:r>
            <a:r>
              <a:rPr lang="en-US" dirty="0" smtClean="0">
                <a:solidFill>
                  <a:srgbClr val="00B050"/>
                </a:solidFill>
              </a:rPr>
              <a:t>, R. </a:t>
            </a:r>
            <a:r>
              <a:rPr lang="en-US" dirty="0" err="1" smtClean="0">
                <a:solidFill>
                  <a:srgbClr val="00B050"/>
                </a:solidFill>
              </a:rPr>
              <a:t>Losito</a:t>
            </a:r>
            <a:endParaRPr lang="en-US" dirty="0" smtClean="0">
              <a:solidFill>
                <a:srgbClr val="00B050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422" y="1813635"/>
            <a:ext cx="3622842" cy="2143003"/>
          </a:xfrm>
          <a:prstGeom prst="rect">
            <a:avLst/>
          </a:prstGeom>
          <a:effectLst>
            <a:reflection stA="39000" endPos="75000" dist="12700" dir="5400000" sy="-100000" algn="bl" rotWithShape="0"/>
          </a:effectLst>
          <a:scene3d>
            <a:camera prst="perspectiveLeft">
              <a:rot lat="660000" lon="174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13085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Radiation Damage and Materials Limits: Highlight 3/3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154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Mini-session 3: Radiation Effects</a:t>
            </a:r>
          </a:p>
          <a:p>
            <a:pPr lvl="1"/>
            <a:r>
              <a:rPr lang="en-US" sz="2000" dirty="0" smtClean="0"/>
              <a:t>F. </a:t>
            </a:r>
            <a:r>
              <a:rPr lang="en-US" sz="2000" dirty="0" err="1" smtClean="0"/>
              <a:t>Pellemoine</a:t>
            </a:r>
            <a:endParaRPr lang="en-US" sz="2000" dirty="0" smtClean="0"/>
          </a:p>
          <a:p>
            <a:pPr lvl="2"/>
            <a:r>
              <a:rPr lang="en-US" sz="1600" dirty="0" smtClean="0"/>
              <a:t>Summarized initial irradiation data on materials for FRIB beam dump and graphite production target.  </a:t>
            </a:r>
          </a:p>
          <a:p>
            <a:pPr lvl="2"/>
            <a:r>
              <a:rPr lang="en-US" sz="1600" dirty="0" smtClean="0"/>
              <a:t>No showstoppers but more testing is underway.</a:t>
            </a:r>
          </a:p>
          <a:p>
            <a:pPr lvl="1"/>
            <a:r>
              <a:rPr lang="en-US" sz="2000" dirty="0" smtClean="0"/>
              <a:t>V. </a:t>
            </a:r>
            <a:r>
              <a:rPr lang="en-US" sz="2000" dirty="0" err="1" smtClean="0"/>
              <a:t>Kuksenkov</a:t>
            </a:r>
            <a:endParaRPr lang="en-US" sz="2000" dirty="0"/>
          </a:p>
          <a:p>
            <a:pPr lvl="2"/>
            <a:r>
              <a:rPr lang="en-US" sz="1600" dirty="0" smtClean="0"/>
              <a:t>Presented plans for Be irradiations.  </a:t>
            </a:r>
          </a:p>
          <a:p>
            <a:pPr lvl="2"/>
            <a:r>
              <a:rPr lang="en-US" sz="1600" dirty="0" smtClean="0"/>
              <a:t>Be will accumulate helium at a very fast rate (&gt;4000 </a:t>
            </a:r>
            <a:r>
              <a:rPr lang="en-US" sz="1600" dirty="0" err="1" smtClean="0"/>
              <a:t>appm</a:t>
            </a:r>
            <a:r>
              <a:rPr lang="en-US" sz="1600" dirty="0" smtClean="0"/>
              <a:t> He/dpa)</a:t>
            </a:r>
          </a:p>
          <a:p>
            <a:pPr lvl="1"/>
            <a:r>
              <a:rPr lang="en-US" sz="2000" dirty="0" smtClean="0"/>
              <a:t>M. </a:t>
            </a:r>
            <a:r>
              <a:rPr lang="en-US" sz="2000" dirty="0" err="1" smtClean="0"/>
              <a:t>Tomut</a:t>
            </a:r>
            <a:endParaRPr lang="en-US" sz="2000" dirty="0"/>
          </a:p>
          <a:p>
            <a:pPr lvl="2"/>
            <a:r>
              <a:rPr lang="en-US" sz="1600" dirty="0" smtClean="0"/>
              <a:t>Summarized the facilities at GSI for high energy/high dose ion irradiations.  </a:t>
            </a:r>
          </a:p>
          <a:p>
            <a:pPr lvl="2"/>
            <a:r>
              <a:rPr lang="en-US" sz="1600" dirty="0" smtClean="0"/>
              <a:t>Experiments can be performed with heavy elements such as Bi and U at energies up to 1 GeV.  </a:t>
            </a:r>
          </a:p>
          <a:p>
            <a:pPr lvl="2"/>
            <a:r>
              <a:rPr lang="en-US" sz="1600" dirty="0" smtClean="0"/>
              <a:t>In situ measurements are capable with SEM, XRD and IR spectroscopy.</a:t>
            </a:r>
          </a:p>
          <a:p>
            <a:pPr lvl="1"/>
            <a:r>
              <a:rPr lang="en-US" sz="2000" dirty="0" smtClean="0"/>
              <a:t>M. </a:t>
            </a:r>
            <a:r>
              <a:rPr lang="en-US" sz="2000" dirty="0" err="1" smtClean="0"/>
              <a:t>Toloczko</a:t>
            </a:r>
            <a:endParaRPr lang="en-US" sz="2000" dirty="0"/>
          </a:p>
          <a:p>
            <a:pPr lvl="2"/>
            <a:r>
              <a:rPr lang="en-US" sz="1600" dirty="0" smtClean="0"/>
              <a:t>Summarized miniature test specimen geometries for tensile testing and fracture toughness testing and non-standard techniques such as shear punch and hardness testing.</a:t>
            </a:r>
          </a:p>
          <a:p>
            <a:pPr lvl="1"/>
            <a:r>
              <a:rPr lang="en-US" sz="2000" dirty="0" smtClean="0"/>
              <a:t>S. </a:t>
            </a:r>
            <a:r>
              <a:rPr lang="en-US" sz="2000" dirty="0" err="1" smtClean="0"/>
              <a:t>Maloy</a:t>
            </a:r>
            <a:endParaRPr lang="en-US" sz="2000" dirty="0"/>
          </a:p>
          <a:p>
            <a:pPr lvl="2"/>
            <a:r>
              <a:rPr lang="en-US" sz="1600" dirty="0" smtClean="0"/>
              <a:t>Summarized recent results from PIE analysis of an annealed Alloy 718 window through performing shear punch testing and microstructural examination with TEM.</a:t>
            </a:r>
          </a:p>
        </p:txBody>
      </p:sp>
    </p:spTree>
    <p:extLst>
      <p:ext uri="{BB962C8B-B14F-4D97-AF65-F5344CB8AC3E}">
        <p14:creationId xmlns:p14="http://schemas.microsoft.com/office/powerpoint/2010/main" val="1428460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0"/>
            <a:ext cx="5842992" cy="11430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Ao Liu (</a:t>
            </a:r>
            <a:r>
              <a:rPr lang="en-GB" sz="2800" dirty="0" err="1" smtClean="0"/>
              <a:t>Fermilab</a:t>
            </a:r>
            <a:r>
              <a:rPr lang="en-GB" sz="2800" dirty="0" smtClean="0"/>
              <a:t>, Indiana University):</a:t>
            </a:r>
            <a:br>
              <a:rPr lang="en-GB" sz="2800" dirty="0" smtClean="0"/>
            </a:br>
            <a:r>
              <a:rPr lang="en-GB" sz="2800" b="1" dirty="0" smtClean="0">
                <a:solidFill>
                  <a:srgbClr val="FF0000"/>
                </a:solidFill>
              </a:rPr>
              <a:t>Horn Optimization for </a:t>
            </a:r>
            <a:r>
              <a:rPr lang="en-GB" sz="2800" b="1" dirty="0" err="1" smtClean="0">
                <a:solidFill>
                  <a:srgbClr val="FF0000"/>
                </a:solidFill>
              </a:rPr>
              <a:t>nuSTORM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3" y="1340768"/>
            <a:ext cx="44266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1.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nuSTORM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benefits from the optimization:</a:t>
            </a:r>
          </a:p>
          <a:p>
            <a:pPr lvl="1" defTabSz="914400"/>
            <a:r>
              <a:rPr lang="en-US" dirty="0">
                <a:solidFill>
                  <a:prstClr val="black"/>
                </a:solidFill>
                <a:latin typeface="Calibri"/>
              </a:rPr>
              <a:t>Expect 8.3% more neutrino flux, with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 38 cm Inconel target;</a:t>
            </a:r>
          </a:p>
          <a:p>
            <a:pPr lvl="1" defTabSz="914400"/>
            <a:r>
              <a:rPr lang="en-US" dirty="0">
                <a:solidFill>
                  <a:prstClr val="black"/>
                </a:solidFill>
                <a:latin typeface="Calibri"/>
              </a:rPr>
              <a:t>Expect 16% more flux, with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 46 cm Inconel target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lvl="1" defTabSz="91440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2. Other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horn-based projects – e.g. LBNE:</a:t>
            </a:r>
          </a:p>
          <a:p>
            <a:pPr lvl="1" defTabSz="914400"/>
            <a:r>
              <a:rPr lang="en-US" dirty="0">
                <a:solidFill>
                  <a:prstClr val="black"/>
                </a:solidFill>
                <a:latin typeface="Calibri"/>
              </a:rPr>
              <a:t>Algorithm is expected to work if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the objectives are known;</a:t>
            </a:r>
          </a:p>
          <a:p>
            <a:pPr lvl="1" defTabSz="914400"/>
            <a:r>
              <a:rPr lang="en-US" dirty="0">
                <a:solidFill>
                  <a:prstClr val="black"/>
                </a:solidFill>
                <a:latin typeface="Calibri"/>
              </a:rPr>
              <a:t>Algorithm may be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less complicated and faster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if no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beamline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tracking is needed;</a:t>
            </a:r>
          </a:p>
          <a:p>
            <a:pPr lvl="1" defTabSz="914400"/>
            <a:r>
              <a:rPr lang="en-US" dirty="0">
                <a:solidFill>
                  <a:prstClr val="black"/>
                </a:solidFill>
                <a:latin typeface="Calibri"/>
              </a:rPr>
              <a:t>MOGA allows adding 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/>
              </a:rPr>
              <a:t>other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constraints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to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/>
              </a:rPr>
              <a:t>obtain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 more realistic design +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optimization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49" y="980728"/>
            <a:ext cx="4257612" cy="292550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131" y="3930036"/>
            <a:ext cx="4623994" cy="266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41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933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263" y="188640"/>
            <a:ext cx="7704856" cy="1143000"/>
          </a:xfrm>
        </p:spPr>
        <p:txBody>
          <a:bodyPr>
            <a:normAutofit fontScale="90000"/>
          </a:bodyPr>
          <a:lstStyle/>
          <a:p>
            <a:r>
              <a:rPr lang="en-GB" sz="2800" dirty="0" err="1" smtClean="0"/>
              <a:t>Vitaly</a:t>
            </a:r>
            <a:r>
              <a:rPr lang="en-GB" sz="2800" dirty="0" smtClean="0"/>
              <a:t> </a:t>
            </a:r>
            <a:r>
              <a:rPr lang="en-GB" sz="2800" dirty="0" err="1" smtClean="0"/>
              <a:t>Pronskikh</a:t>
            </a:r>
            <a:r>
              <a:rPr lang="en-GB" sz="2800" dirty="0" smtClean="0"/>
              <a:t> (</a:t>
            </a:r>
            <a:r>
              <a:rPr lang="en-GB" sz="2800" dirty="0" err="1" smtClean="0"/>
              <a:t>Fermilab</a:t>
            </a:r>
            <a:r>
              <a:rPr lang="en-GB" sz="2800" dirty="0" smtClean="0"/>
              <a:t>)</a:t>
            </a:r>
            <a:br>
              <a:rPr lang="en-GB" sz="2800" dirty="0" smtClean="0"/>
            </a:br>
            <a:r>
              <a:rPr lang="en-GB" sz="2800" b="1" dirty="0" smtClean="0">
                <a:solidFill>
                  <a:srgbClr val="FF0000"/>
                </a:solidFill>
              </a:rPr>
              <a:t>MARS Optimization of </a:t>
            </a:r>
            <a:r>
              <a:rPr lang="en-GB" sz="2800" b="1" dirty="0">
                <a:solidFill>
                  <a:srgbClr val="FF0000"/>
                </a:solidFill>
              </a:rPr>
              <a:t>H</a:t>
            </a:r>
            <a:r>
              <a:rPr lang="en-GB" sz="2800" b="1" dirty="0" smtClean="0">
                <a:solidFill>
                  <a:srgbClr val="FF0000"/>
                </a:solidFill>
              </a:rPr>
              <a:t>igh-Z </a:t>
            </a:r>
            <a:r>
              <a:rPr lang="en-GB" sz="2800" b="1" dirty="0">
                <a:solidFill>
                  <a:srgbClr val="FF0000"/>
                </a:solidFill>
              </a:rPr>
              <a:t>S</a:t>
            </a:r>
            <a:r>
              <a:rPr lang="en-GB" sz="2800" b="1" dirty="0" smtClean="0">
                <a:solidFill>
                  <a:srgbClr val="FF0000"/>
                </a:solidFill>
              </a:rPr>
              <a:t>olid </a:t>
            </a:r>
            <a:r>
              <a:rPr lang="en-GB" sz="2800" b="1" dirty="0">
                <a:solidFill>
                  <a:srgbClr val="FF0000"/>
                </a:solidFill>
              </a:rPr>
              <a:t>T</a:t>
            </a:r>
            <a:r>
              <a:rPr lang="en-GB" sz="2800" b="1" dirty="0" smtClean="0">
                <a:solidFill>
                  <a:srgbClr val="FF0000"/>
                </a:solidFill>
              </a:rPr>
              <a:t>argets for ADS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077072"/>
            <a:ext cx="3434167" cy="236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7544" y="1700808"/>
            <a:ext cx="38164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Natural Uranium is shown to be superior to W and </a:t>
            </a:r>
            <a:r>
              <a:rPr lang="en-GB" sz="1600" dirty="0" err="1" smtClean="0">
                <a:solidFill>
                  <a:prstClr val="black"/>
                </a:solidFill>
                <a:latin typeface="Calibri"/>
              </a:rPr>
              <a:t>Th</a:t>
            </a: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 for fission ignition in an ADS.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A 5cm radius, 1-2mA, 2-4GeV beam results in approx 1GW output from a 60cm diameter, 110cm long uranium target (0.3m^3). 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A U-target of similar specification exists at JINR in </a:t>
            </a:r>
            <a:r>
              <a:rPr lang="en-GB" sz="1600" dirty="0" err="1" smtClean="0">
                <a:solidFill>
                  <a:prstClr val="black"/>
                </a:solidFill>
                <a:latin typeface="Calibri"/>
              </a:rPr>
              <a:t>Dubna</a:t>
            </a: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 but has not been tested with a high power beam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b="1" dirty="0" smtClean="0">
                <a:solidFill>
                  <a:prstClr val="black"/>
                </a:solidFill>
                <a:latin typeface="Calibri"/>
              </a:rPr>
              <a:t>Discussion </a:t>
            </a: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highlighted that dissipation of 1GW of heat from a volume of ~0.3m^3 might be a show stopper for this technology</a:t>
            </a:r>
          </a:p>
          <a:p>
            <a:pPr marL="342900" indent="-342900" defTabSz="914400">
              <a:buFont typeface="+mj-lt"/>
              <a:buAutoNum type="arabicPeriod"/>
            </a:pP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628800"/>
            <a:ext cx="2538935" cy="21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8498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en-GB" sz="2800" dirty="0" smtClean="0"/>
              <a:t>Jana </a:t>
            </a:r>
            <a:r>
              <a:rPr lang="en-GB" sz="2800" dirty="0" err="1" smtClean="0"/>
              <a:t>Fetzer</a:t>
            </a:r>
            <a:r>
              <a:rPr lang="en-GB" sz="2800" dirty="0" smtClean="0"/>
              <a:t> (KIT):</a:t>
            </a:r>
            <a:br>
              <a:rPr lang="en-GB" sz="2800" dirty="0" smtClean="0"/>
            </a:br>
            <a:r>
              <a:rPr lang="en-GB" sz="2800" b="1" dirty="0">
                <a:solidFill>
                  <a:srgbClr val="FF0000"/>
                </a:solidFill>
              </a:rPr>
              <a:t>D</a:t>
            </a:r>
            <a:r>
              <a:rPr lang="en-GB" sz="2800" b="1" dirty="0" smtClean="0">
                <a:solidFill>
                  <a:srgbClr val="FF0000"/>
                </a:solidFill>
              </a:rPr>
              <a:t>eveloping an MPV method in </a:t>
            </a:r>
            <a:r>
              <a:rPr lang="en-GB" sz="2800" b="1" dirty="0" err="1" smtClean="0">
                <a:solidFill>
                  <a:srgbClr val="FF0000"/>
                </a:solidFill>
              </a:rPr>
              <a:t>OpenFoam</a:t>
            </a:r>
            <a:r>
              <a:rPr lang="en-GB" sz="2800" b="1" dirty="0" smtClean="0">
                <a:solidFill>
                  <a:srgbClr val="FF0000"/>
                </a:solidFill>
              </a:rPr>
              <a:t> to model a liquid metal backup target for ESS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3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1"/>
          <a:stretch/>
        </p:blipFill>
        <p:spPr>
          <a:xfrm>
            <a:off x="6084168" y="4221088"/>
            <a:ext cx="2880320" cy="23120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700808"/>
            <a:ext cx="396044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Multiple Pressure Variables (MPV) approach is required to model the interaction of flow phenomena with beam induced acoustic phenomena which otherwise require wildly different computational time scales.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The model developed shows good agreement with aero-acoustic validation case.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The model will be applied to simulate beam induced effects on the free surface  liquid metal backup target  for ESS.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b="1" dirty="0" smtClean="0">
                <a:solidFill>
                  <a:prstClr val="black"/>
                </a:solidFill>
                <a:latin typeface="Calibri"/>
              </a:rPr>
              <a:t>Discussion</a:t>
            </a: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 highlighted that most of the simulation work on </a:t>
            </a:r>
            <a:r>
              <a:rPr lang="en-GB" sz="1600" dirty="0" err="1" smtClean="0">
                <a:solidFill>
                  <a:prstClr val="black"/>
                </a:solidFill>
                <a:latin typeface="Calibri"/>
              </a:rPr>
              <a:t>targetry</a:t>
            </a: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 is performed using ANSYS as opposed to other viable options such as COMSOL and </a:t>
            </a:r>
            <a:r>
              <a:rPr lang="en-GB" sz="1600" dirty="0" err="1" smtClean="0">
                <a:solidFill>
                  <a:prstClr val="black"/>
                </a:solidFill>
                <a:latin typeface="Calibri"/>
              </a:rPr>
              <a:t>OpenFoam</a:t>
            </a: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 which is an free, open source FE/CFD code. 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uppieren 15"/>
          <p:cNvGrpSpPr/>
          <p:nvPr/>
        </p:nvGrpSpPr>
        <p:grpSpPr>
          <a:xfrm>
            <a:off x="5831632" y="2132856"/>
            <a:ext cx="3312368" cy="1367968"/>
            <a:chOff x="4788023" y="3874419"/>
            <a:chExt cx="4252525" cy="1656000"/>
          </a:xfrm>
        </p:grpSpPr>
        <p:pic>
          <p:nvPicPr>
            <p:cNvPr id="8" name="Grafik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65" t="37399" r="12700" b="29001"/>
            <a:stretch/>
          </p:blipFill>
          <p:spPr>
            <a:xfrm>
              <a:off x="5004048" y="3874419"/>
              <a:ext cx="4036500" cy="1656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feld 13"/>
                <p:cNvSpPr txBox="1"/>
                <p:nvPr/>
              </p:nvSpPr>
              <p:spPr>
                <a:xfrm>
                  <a:off x="4788023" y="5026548"/>
                  <a:ext cx="10638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/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9" name="Textfeld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8023" y="5026548"/>
                  <a:ext cx="1063881" cy="369332"/>
                </a:xfrm>
                <a:prstGeom prst="rect">
                  <a:avLst/>
                </a:prstGeom>
                <a:blipFill rotWithShape="0">
                  <a:blip r:embed="rId4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/>
          <p:cNvSpPr txBox="1"/>
          <p:nvPr/>
        </p:nvSpPr>
        <p:spPr>
          <a:xfrm>
            <a:off x="4355976" y="393305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400" b="1" dirty="0" smtClean="0">
                <a:solidFill>
                  <a:prstClr val="black"/>
                </a:solidFill>
                <a:latin typeface="Calibri"/>
              </a:rPr>
              <a:t>Free surface liquid metal backup target  for ESS</a:t>
            </a:r>
            <a:endParaRPr lang="en-GB" sz="14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292080" y="4509120"/>
            <a:ext cx="576064" cy="4848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39952" y="1700808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400" b="1" dirty="0" smtClean="0">
                <a:solidFill>
                  <a:prstClr val="black"/>
                </a:solidFill>
                <a:latin typeface="Calibri"/>
              </a:rPr>
              <a:t>Validation of MPV model on aero-acoustic case</a:t>
            </a:r>
            <a:endParaRPr lang="en-GB" sz="14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292080" y="2276872"/>
            <a:ext cx="720080" cy="5371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6951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869811"/>
            <a:ext cx="74168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Many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diverserse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sensors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measure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impact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new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octupoles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de-AT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Most </a:t>
            </a:r>
            <a:r>
              <a:rPr lang="de-AT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are</a:t>
            </a:r>
            <a:r>
              <a:rPr lang="de-AT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de-AT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applicable</a:t>
            </a:r>
            <a:r>
              <a:rPr lang="de-AT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de-AT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to</a:t>
            </a:r>
            <a:r>
              <a:rPr lang="de-AT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de-AT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other</a:t>
            </a:r>
            <a:r>
              <a:rPr lang="de-AT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de-AT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facilities</a:t>
            </a:r>
            <a:r>
              <a:rPr lang="de-AT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.</a:t>
            </a:r>
            <a:endParaRPr lang="de-CH" sz="2800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659335" y="2317802"/>
            <a:ext cx="3063875" cy="6261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bg2">
                <a:lumMod val="10000"/>
                <a:lumOff val="9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914400">
              <a:lnSpc>
                <a:spcPct val="90000"/>
              </a:lnSpc>
              <a:spcBef>
                <a:spcPct val="20000"/>
              </a:spcBef>
              <a:buClr>
                <a:srgbClr val="1F497D"/>
              </a:buClr>
              <a:buSzPct val="70000"/>
              <a:defRPr/>
            </a:pPr>
            <a:r>
              <a:rPr lang="en-US" altLang="ja-JP" sz="2100" dirty="0" smtClean="0">
                <a:solidFill>
                  <a:srgbClr val="FF0000"/>
                </a:solidFill>
                <a:latin typeface="Calibri"/>
                <a:ea typeface="ＭＳ Ｐゴシック" pitchFamily="50" charset="-128"/>
              </a:rPr>
              <a:t>Offline 2</a:t>
            </a:r>
            <a:r>
              <a:rPr lang="en-US" altLang="ja-JP" sz="2100" dirty="0">
                <a:solidFill>
                  <a:srgbClr val="FF0000"/>
                </a:solidFill>
                <a:latin typeface="Calibri"/>
                <a:ea typeface="ＭＳ Ｐゴシック" pitchFamily="50" charset="-128"/>
              </a:rPr>
              <a:t>-D measurement by </a:t>
            </a:r>
            <a:r>
              <a:rPr lang="en-US" altLang="ja-JP" sz="2100" dirty="0" smtClean="0">
                <a:solidFill>
                  <a:srgbClr val="FF0000"/>
                </a:solidFill>
                <a:latin typeface="Calibri"/>
                <a:ea typeface="ＭＳ Ｐゴシック" pitchFamily="50" charset="-128"/>
              </a:rPr>
              <a:t>MWPM</a:t>
            </a:r>
            <a:endParaRPr lang="en-US" altLang="ja-JP" sz="2100" dirty="0">
              <a:solidFill>
                <a:srgbClr val="FF0000"/>
              </a:solidFill>
              <a:latin typeface="Calibri"/>
              <a:ea typeface="ＭＳ Ｐゴシック" pitchFamily="50" charset="-128"/>
            </a:endParaRPr>
          </a:p>
        </p:txBody>
      </p:sp>
      <p:pic>
        <p:nvPicPr>
          <p:cNvPr id="4" name="Picture 3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428"/>
          <a:stretch/>
        </p:blipFill>
        <p:spPr bwMode="auto">
          <a:xfrm>
            <a:off x="4499992" y="3003278"/>
            <a:ext cx="3250213" cy="165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35" descr="C:\meigo\ビーム君\2010_dec24\2nd_edit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89" t="2879" r="41048" b="43234"/>
          <a:stretch>
            <a:fillRect/>
          </a:stretch>
        </p:blipFill>
        <p:spPr bwMode="auto">
          <a:xfrm>
            <a:off x="1835696" y="3147293"/>
            <a:ext cx="2036762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44624"/>
            <a:ext cx="8229600" cy="6397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J-PARC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24328" y="404664"/>
            <a:ext cx="780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AT" dirty="0" err="1">
                <a:solidFill>
                  <a:prstClr val="black"/>
                </a:solidFill>
                <a:latin typeface="Calibri"/>
              </a:rPr>
              <a:t>Meigo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475656" y="2283197"/>
            <a:ext cx="3063875" cy="6261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bg2">
                <a:lumMod val="10000"/>
                <a:lumOff val="9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914400">
              <a:lnSpc>
                <a:spcPct val="90000"/>
              </a:lnSpc>
              <a:spcBef>
                <a:spcPct val="20000"/>
              </a:spcBef>
              <a:buClr>
                <a:srgbClr val="1F497D"/>
              </a:buClr>
              <a:buSzPct val="70000"/>
              <a:defRPr/>
            </a:pPr>
            <a:r>
              <a:rPr lang="en-US" altLang="ja-JP" sz="2100" dirty="0" smtClean="0">
                <a:solidFill>
                  <a:srgbClr val="FF0000"/>
                </a:solidFill>
                <a:latin typeface="Calibri"/>
                <a:ea typeface="ＭＳ Ｐゴシック" pitchFamily="50" charset="-128"/>
              </a:rPr>
              <a:t>Online 2</a:t>
            </a:r>
            <a:r>
              <a:rPr lang="en-US" altLang="ja-JP" sz="2100" dirty="0">
                <a:solidFill>
                  <a:srgbClr val="FF0000"/>
                </a:solidFill>
                <a:latin typeface="Calibri"/>
                <a:ea typeface="ＭＳ Ｐゴシック" pitchFamily="50" charset="-128"/>
              </a:rPr>
              <a:t>-D measurement by </a:t>
            </a:r>
            <a:r>
              <a:rPr lang="en-US" altLang="ja-JP" sz="2100" dirty="0" smtClean="0">
                <a:solidFill>
                  <a:srgbClr val="FF0000"/>
                </a:solidFill>
                <a:latin typeface="Calibri"/>
                <a:ea typeface="ＭＳ Ｐゴシック" pitchFamily="50" charset="-128"/>
              </a:rPr>
              <a:t>IP</a:t>
            </a:r>
            <a:endParaRPr lang="en-US" altLang="ja-JP" sz="2100" dirty="0">
              <a:solidFill>
                <a:srgbClr val="FF0000"/>
              </a:solidFill>
              <a:latin typeface="Calibri"/>
              <a:ea typeface="ＭＳ Ｐゴシック" pitchFamily="50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7584" y="5373216"/>
            <a:ext cx="75608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1F497D"/>
              </a:buClr>
              <a:buSzPct val="70000"/>
              <a:buFont typeface="Arial"/>
              <a:buChar char="•"/>
              <a:tabLst>
                <a:tab pos="801688" algn="l"/>
              </a:tabLst>
            </a:pP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Both results by MWPM and IP show good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agreement</a:t>
            </a: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1F497D"/>
              </a:buClr>
              <a:buSzPct val="70000"/>
              <a:buFont typeface="Arial"/>
              <a:buChar char="•"/>
              <a:tabLst>
                <a:tab pos="801688" algn="l"/>
              </a:tabLst>
            </a:pP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Anomaly 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beam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parameters observed 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by MWPM,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/>
            </a:r>
            <a:b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</a:b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beam 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stopped by MPS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" name="TextBox 10"/>
          <p:cNvSpPr txBox="1"/>
          <p:nvPr/>
        </p:nvSpPr>
        <p:spPr>
          <a:xfrm rot="20400000">
            <a:off x="231971" y="2103475"/>
            <a:ext cx="158303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One highlight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136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11144" cy="792163"/>
          </a:xfrm>
        </p:spPr>
        <p:txBody>
          <a:bodyPr>
            <a:noAutofit/>
          </a:bodyPr>
          <a:lstStyle/>
          <a:p>
            <a:r>
              <a:rPr lang="en-US" sz="3600" dirty="0"/>
              <a:t>Secondary instrumentation in neutrino beams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8872" y="1412776"/>
            <a:ext cx="5299232" cy="5256584"/>
          </a:xfrm>
        </p:spPr>
        <p:txBody>
          <a:bodyPr>
            <a:noAutofit/>
          </a:bodyPr>
          <a:lstStyle/>
          <a:p>
            <a:r>
              <a:rPr lang="en-US" sz="2400" dirty="0"/>
              <a:t>Needed for operation and alignment but subject to enormous particle fluxes and radiation damage</a:t>
            </a:r>
          </a:p>
          <a:p>
            <a:r>
              <a:rPr lang="en-US" sz="2400" dirty="0"/>
              <a:t>Remedy weakness in electrical components and response </a:t>
            </a:r>
            <a:r>
              <a:rPr lang="en-US" sz="2400" dirty="0" smtClean="0"/>
              <a:t>stability</a:t>
            </a:r>
            <a:endParaRPr lang="en-US" sz="2400" dirty="0"/>
          </a:p>
          <a:p>
            <a:r>
              <a:rPr lang="en-US" sz="2400" dirty="0"/>
              <a:t>Radiochemical detector would measure the presence of reaction products from beam ionization of a known mixture.</a:t>
            </a:r>
          </a:p>
          <a:p>
            <a:pPr lvl="1"/>
            <a:r>
              <a:rPr lang="en-US" sz="2000" dirty="0"/>
              <a:t>Purely passive components in the beam</a:t>
            </a:r>
          </a:p>
          <a:p>
            <a:pPr lvl="1"/>
            <a:r>
              <a:rPr lang="en-US" sz="2000" dirty="0"/>
              <a:t>Limited shielding penetrations</a:t>
            </a:r>
          </a:p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Alternative fluids and techniques discussed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dirty="0"/>
          </a:p>
        </p:txBody>
      </p:sp>
      <p:pic>
        <p:nvPicPr>
          <p:cNvPr id="5" name="Picture 38" descr="DSCN31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41429" y="1199585"/>
            <a:ext cx="3406645" cy="2229415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5652120" y="3975777"/>
            <a:ext cx="3361128" cy="2621575"/>
            <a:chOff x="2514088" y="3153685"/>
            <a:chExt cx="4591722" cy="3581400"/>
          </a:xfrm>
        </p:grpSpPr>
        <p:grpSp>
          <p:nvGrpSpPr>
            <p:cNvPr id="8" name="Group 7"/>
            <p:cNvGrpSpPr/>
            <p:nvPr/>
          </p:nvGrpSpPr>
          <p:grpSpPr>
            <a:xfrm>
              <a:off x="2514088" y="3153685"/>
              <a:ext cx="4591722" cy="3581400"/>
              <a:chOff x="2547257" y="2786745"/>
              <a:chExt cx="4591722" cy="35814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547257" y="2786745"/>
                <a:ext cx="4591722" cy="3581400"/>
                <a:chOff x="2266278" y="1676400"/>
                <a:chExt cx="4591722" cy="3581400"/>
              </a:xfrm>
            </p:grpSpPr>
            <p:sp>
              <p:nvSpPr>
                <p:cNvPr id="18" name="Can 17"/>
                <p:cNvSpPr/>
                <p:nvPr/>
              </p:nvSpPr>
              <p:spPr bwMode="auto">
                <a:xfrm rot="16200000">
                  <a:off x="4381500" y="-419100"/>
                  <a:ext cx="381000" cy="4572000"/>
                </a:xfrm>
                <a:prstGeom prst="can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" name="Can 18"/>
                <p:cNvSpPr/>
                <p:nvPr/>
              </p:nvSpPr>
              <p:spPr bwMode="auto">
                <a:xfrm rot="16200000">
                  <a:off x="4381500" y="114300"/>
                  <a:ext cx="381000" cy="4572000"/>
                </a:xfrm>
                <a:prstGeom prst="can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" name="Can 19"/>
                <p:cNvSpPr/>
                <p:nvPr/>
              </p:nvSpPr>
              <p:spPr bwMode="auto">
                <a:xfrm rot="16200000">
                  <a:off x="4381500" y="647700"/>
                  <a:ext cx="381000" cy="4572000"/>
                </a:xfrm>
                <a:prstGeom prst="can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" name="Can 20"/>
                <p:cNvSpPr/>
                <p:nvPr/>
              </p:nvSpPr>
              <p:spPr bwMode="auto">
                <a:xfrm rot="16200000">
                  <a:off x="4381500" y="1181100"/>
                  <a:ext cx="381000" cy="4572000"/>
                </a:xfrm>
                <a:prstGeom prst="can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" name="Can 21"/>
                <p:cNvSpPr/>
                <p:nvPr/>
              </p:nvSpPr>
              <p:spPr bwMode="auto">
                <a:xfrm rot="16200000">
                  <a:off x="4361778" y="1714500"/>
                  <a:ext cx="381000" cy="4572000"/>
                </a:xfrm>
                <a:prstGeom prst="can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" name="Can 22"/>
                <p:cNvSpPr/>
                <p:nvPr/>
              </p:nvSpPr>
              <p:spPr bwMode="auto">
                <a:xfrm rot="16200000">
                  <a:off x="4361778" y="2247901"/>
                  <a:ext cx="381000" cy="4572000"/>
                </a:xfrm>
                <a:prstGeom prst="can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" name="Can 23"/>
                <p:cNvSpPr/>
                <p:nvPr/>
              </p:nvSpPr>
              <p:spPr bwMode="auto">
                <a:xfrm rot="16200000">
                  <a:off x="4361778" y="2781300"/>
                  <a:ext cx="381000" cy="4572000"/>
                </a:xfrm>
                <a:prstGeom prst="can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1" name="Right Arrow 10"/>
              <p:cNvSpPr/>
              <p:nvPr/>
            </p:nvSpPr>
            <p:spPr bwMode="auto">
              <a:xfrm>
                <a:off x="2819400" y="2895600"/>
                <a:ext cx="914400" cy="190501"/>
              </a:xfrm>
              <a:prstGeom prst="rightArrow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ight Arrow 11"/>
              <p:cNvSpPr/>
              <p:nvPr/>
            </p:nvSpPr>
            <p:spPr bwMode="auto">
              <a:xfrm>
                <a:off x="2813125" y="3415394"/>
                <a:ext cx="914400" cy="190501"/>
              </a:xfrm>
              <a:prstGeom prst="rightArrow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ight Arrow 12"/>
              <p:cNvSpPr/>
              <p:nvPr/>
            </p:nvSpPr>
            <p:spPr bwMode="auto">
              <a:xfrm>
                <a:off x="2819400" y="3948793"/>
                <a:ext cx="914400" cy="190501"/>
              </a:xfrm>
              <a:prstGeom prst="rightArrow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ight Arrow 13"/>
              <p:cNvSpPr/>
              <p:nvPr/>
            </p:nvSpPr>
            <p:spPr bwMode="auto">
              <a:xfrm>
                <a:off x="2813125" y="4482193"/>
                <a:ext cx="914400" cy="190501"/>
              </a:xfrm>
              <a:prstGeom prst="rightArrow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ight Arrow 14"/>
              <p:cNvSpPr/>
              <p:nvPr/>
            </p:nvSpPr>
            <p:spPr bwMode="auto">
              <a:xfrm>
                <a:off x="2819400" y="5015593"/>
                <a:ext cx="914400" cy="190501"/>
              </a:xfrm>
              <a:prstGeom prst="rightArrow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ight Arrow 15"/>
              <p:cNvSpPr/>
              <p:nvPr/>
            </p:nvSpPr>
            <p:spPr bwMode="auto">
              <a:xfrm>
                <a:off x="2819400" y="5548994"/>
                <a:ext cx="914400" cy="190501"/>
              </a:xfrm>
              <a:prstGeom prst="rightArrow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ight Arrow 16"/>
              <p:cNvSpPr/>
              <p:nvPr/>
            </p:nvSpPr>
            <p:spPr bwMode="auto">
              <a:xfrm>
                <a:off x="2813125" y="6082393"/>
                <a:ext cx="914400" cy="190501"/>
              </a:xfrm>
              <a:prstGeom prst="rightArrow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9" name="Oval 56"/>
            <p:cNvSpPr>
              <a:spLocks noChangeArrowheads="1"/>
            </p:cNvSpPr>
            <p:nvPr/>
          </p:nvSpPr>
          <p:spPr bwMode="auto">
            <a:xfrm flipV="1">
              <a:off x="3048794" y="3505200"/>
              <a:ext cx="3428206" cy="2886073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1000"/>
                  </a:srgbClr>
                </a:gs>
                <a:gs pos="100000">
                  <a:srgbClr val="FFFF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90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028384" y="0"/>
            <a:ext cx="874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AT" dirty="0" err="1" smtClean="0">
                <a:solidFill>
                  <a:prstClr val="black"/>
                </a:solidFill>
                <a:latin typeface="Calibri"/>
              </a:rPr>
              <a:t>Zwaska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742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37"/>
          <p:cNvSpPr txBox="1">
            <a:spLocks noChangeArrowheads="1"/>
          </p:cNvSpPr>
          <p:nvPr/>
        </p:nvSpPr>
        <p:spPr bwMode="auto">
          <a:xfrm>
            <a:off x="755576" y="4437112"/>
            <a:ext cx="7992888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marL="342900" indent="-342900" defTabSz="914400">
              <a:buFont typeface="Arial"/>
              <a:buChar char="•"/>
              <a:defRPr/>
            </a:pP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Diagnostics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’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short-wavelength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camera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removed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, but Filter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left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in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place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.</a:t>
            </a:r>
          </a:p>
          <a:p>
            <a:pPr marL="342900" indent="-342900" defTabSz="914400">
              <a:buFont typeface="Arial"/>
              <a:buChar char="•"/>
              <a:defRPr/>
            </a:pPr>
            <a:r>
              <a:rPr lang="de-CH" altLang="de-DE" sz="2000" dirty="0" smtClean="0">
                <a:solidFill>
                  <a:prstClr val="black"/>
                </a:solidFill>
                <a:latin typeface="Calibri"/>
              </a:rPr>
              <a:t>IR - Signal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</a:rPr>
              <a:t>with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</a:rPr>
              <a:t>reduced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short-wavelength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contamination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alone</a:t>
            </a:r>
            <a:r>
              <a:rPr lang="de-CH" altLang="de-DE" sz="2000" dirty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serves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as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basis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for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diagnostics</a:t>
            </a:r>
            <a:endParaRPr lang="de-CH" altLang="de-DE" sz="2000" dirty="0" smtClean="0">
              <a:solidFill>
                <a:prstClr val="black"/>
              </a:solidFill>
              <a:latin typeface="Calibri"/>
              <a:cs typeface="Arial" charset="0"/>
            </a:endParaRPr>
          </a:p>
          <a:p>
            <a:pPr marL="342900" indent="-342900" defTabSz="914400">
              <a:buFont typeface="Arial"/>
              <a:buChar char="•"/>
              <a:defRPr/>
            </a:pP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Increased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sensitivity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for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lower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temperatures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/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currents</a:t>
            </a:r>
            <a:endParaRPr lang="de-CH" altLang="de-DE" sz="2000" dirty="0" smtClean="0">
              <a:solidFill>
                <a:prstClr val="black"/>
              </a:solidFill>
              <a:latin typeface="Calibri"/>
              <a:cs typeface="Arial" charset="0"/>
            </a:endParaRPr>
          </a:p>
          <a:p>
            <a:pPr marL="342900" indent="-342900" defTabSz="914400">
              <a:buFont typeface="Arial"/>
              <a:buChar char="•"/>
              <a:defRPr/>
            </a:pPr>
            <a:r>
              <a:rPr lang="de-AT" altLang="de-DE" sz="2000" dirty="0">
                <a:solidFill>
                  <a:prstClr val="black"/>
                </a:solidFill>
                <a:latin typeface="Calibri"/>
                <a:cs typeface="Arial" charset="0"/>
              </a:rPr>
              <a:t>M</a:t>
            </a:r>
            <a:r>
              <a:rPr lang="de-AT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ore linear </a:t>
            </a:r>
            <a:r>
              <a:rPr lang="de-AT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response</a:t>
            </a:r>
            <a:r>
              <a:rPr lang="de-AT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AT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could</a:t>
            </a:r>
            <a:r>
              <a:rPr lang="de-AT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still </a:t>
            </a:r>
            <a:r>
              <a:rPr lang="de-AT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be</a:t>
            </a:r>
            <a:r>
              <a:rPr lang="de-AT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AT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reached</a:t>
            </a:r>
            <a:endParaRPr lang="de-AT" altLang="de-DE" sz="1600" b="1" dirty="0">
              <a:solidFill>
                <a:srgbClr val="FF0000"/>
              </a:solidFill>
              <a:latin typeface="Calibri"/>
              <a:cs typeface="Arial" charset="0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de-AT" altLang="de-DE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Try </a:t>
            </a:r>
            <a:r>
              <a:rPr lang="de-AT" altLang="de-DE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to</a:t>
            </a:r>
            <a:r>
              <a:rPr lang="de-AT" altLang="de-DE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 do all </a:t>
            </a:r>
            <a:r>
              <a:rPr lang="de-AT" altLang="de-DE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optics</a:t>
            </a:r>
            <a:r>
              <a:rPr lang="de-AT" altLang="de-DE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 </a:t>
            </a:r>
            <a:r>
              <a:rPr lang="de-AT" altLang="de-DE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with</a:t>
            </a:r>
            <a:r>
              <a:rPr lang="de-AT" altLang="de-DE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 </a:t>
            </a:r>
            <a:r>
              <a:rPr lang="de-AT" altLang="de-DE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mirrors</a:t>
            </a:r>
            <a:r>
              <a:rPr lang="de-AT" altLang="de-DE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 </a:t>
            </a:r>
            <a:r>
              <a:rPr lang="de-AT" altLang="de-DE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only</a:t>
            </a:r>
            <a:r>
              <a:rPr lang="de-AT" altLang="de-DE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 </a:t>
            </a:r>
            <a:endParaRPr lang="de-CH" altLang="de-DE" sz="2800" b="1" dirty="0" smtClean="0">
              <a:solidFill>
                <a:srgbClr val="4F81BD">
                  <a:lumMod val="75000"/>
                </a:srgbClr>
              </a:solidFill>
              <a:latin typeface="Calibri"/>
            </a:endParaRPr>
          </a:p>
          <a:p>
            <a:pPr defTabSz="914400">
              <a:buFontTx/>
              <a:buChar char="•"/>
              <a:defRPr/>
            </a:pPr>
            <a:endParaRPr lang="en-US" altLang="de-DE" sz="18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19672" y="1412776"/>
            <a:ext cx="5976664" cy="2836056"/>
            <a:chOff x="1331913" y="836613"/>
            <a:chExt cx="7383462" cy="3503612"/>
          </a:xfrm>
        </p:grpSpPr>
        <p:grpSp>
          <p:nvGrpSpPr>
            <p:cNvPr id="24579" name="Group 9"/>
            <p:cNvGrpSpPr>
              <a:grpSpLocks/>
            </p:cNvGrpSpPr>
            <p:nvPr/>
          </p:nvGrpSpPr>
          <p:grpSpPr bwMode="auto">
            <a:xfrm>
              <a:off x="1331913" y="836613"/>
              <a:ext cx="6172200" cy="3503612"/>
              <a:chOff x="916" y="7327"/>
              <a:chExt cx="9719" cy="5517"/>
            </a:xfrm>
          </p:grpSpPr>
          <p:sp>
            <p:nvSpPr>
              <p:cNvPr id="24584" name="AutoShape 10"/>
              <p:cNvSpPr>
                <a:spLocks noChangeArrowheads="1"/>
              </p:cNvSpPr>
              <p:nvPr/>
            </p:nvSpPr>
            <p:spPr bwMode="auto">
              <a:xfrm>
                <a:off x="3865" y="7898"/>
                <a:ext cx="143" cy="1055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sp>
            <p:nvSpPr>
              <p:cNvPr id="24585" name="AutoShape 11"/>
              <p:cNvSpPr>
                <a:spLocks noChangeArrowheads="1"/>
              </p:cNvSpPr>
              <p:nvPr/>
            </p:nvSpPr>
            <p:spPr bwMode="auto">
              <a:xfrm flipH="1">
                <a:off x="7964" y="7898"/>
                <a:ext cx="143" cy="1055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sp>
            <p:nvSpPr>
              <p:cNvPr id="24586" name="AutoShape 12"/>
              <p:cNvSpPr>
                <a:spLocks noChangeArrowheads="1"/>
              </p:cNvSpPr>
              <p:nvPr/>
            </p:nvSpPr>
            <p:spPr bwMode="auto">
              <a:xfrm rot="5400000" flipH="1">
                <a:off x="4838" y="9152"/>
                <a:ext cx="143" cy="1055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sp>
            <p:nvSpPr>
              <p:cNvPr id="24587" name="AutoShape 13"/>
              <p:cNvSpPr>
                <a:spLocks noChangeArrowheads="1"/>
              </p:cNvSpPr>
              <p:nvPr/>
            </p:nvSpPr>
            <p:spPr bwMode="auto">
              <a:xfrm rot="5400000" flipH="1">
                <a:off x="6280" y="9152"/>
                <a:ext cx="143" cy="1055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cxnSp>
            <p:nvCxnSpPr>
              <p:cNvPr id="24588" name="AutoShape 14"/>
              <p:cNvCxnSpPr>
                <a:cxnSpLocks noChangeShapeType="1"/>
              </p:cNvCxnSpPr>
              <p:nvPr/>
            </p:nvCxnSpPr>
            <p:spPr bwMode="auto">
              <a:xfrm rot="2700000">
                <a:off x="4256" y="8430"/>
                <a:ext cx="1318" cy="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589" name="AutoShape 15"/>
              <p:cNvCxnSpPr>
                <a:cxnSpLocks noChangeShapeType="1"/>
              </p:cNvCxnSpPr>
              <p:nvPr/>
            </p:nvCxnSpPr>
            <p:spPr bwMode="auto">
              <a:xfrm rot="2700000">
                <a:off x="5728" y="8418"/>
                <a:ext cx="1318" cy="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590" name="Rectangle 16"/>
              <p:cNvSpPr>
                <a:spLocks noChangeArrowheads="1"/>
              </p:cNvSpPr>
              <p:nvPr/>
            </p:nvSpPr>
            <p:spPr bwMode="auto">
              <a:xfrm>
                <a:off x="1351" y="8311"/>
                <a:ext cx="1012" cy="1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cxnSp>
            <p:nvCxnSpPr>
              <p:cNvPr id="24591" name="AutoShape 17"/>
              <p:cNvCxnSpPr>
                <a:cxnSpLocks noChangeShapeType="1"/>
              </p:cNvCxnSpPr>
              <p:nvPr/>
            </p:nvCxnSpPr>
            <p:spPr bwMode="auto">
              <a:xfrm flipV="1">
                <a:off x="2363" y="7969"/>
                <a:ext cx="1502" cy="34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592" name="AutoShape 18"/>
              <p:cNvCxnSpPr>
                <a:cxnSpLocks noChangeShapeType="1"/>
              </p:cNvCxnSpPr>
              <p:nvPr/>
            </p:nvCxnSpPr>
            <p:spPr bwMode="auto">
              <a:xfrm>
                <a:off x="2363" y="8468"/>
                <a:ext cx="1502" cy="413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593" name="AutoShape 19"/>
              <p:cNvCxnSpPr>
                <a:cxnSpLocks noChangeShapeType="1"/>
              </p:cNvCxnSpPr>
              <p:nvPr/>
            </p:nvCxnSpPr>
            <p:spPr bwMode="auto">
              <a:xfrm flipH="1">
                <a:off x="4008" y="7969"/>
                <a:ext cx="3956" cy="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594" name="AutoShape 20"/>
              <p:cNvCxnSpPr>
                <a:cxnSpLocks noChangeShapeType="1"/>
              </p:cNvCxnSpPr>
              <p:nvPr/>
            </p:nvCxnSpPr>
            <p:spPr bwMode="auto">
              <a:xfrm flipH="1">
                <a:off x="3996" y="8867"/>
                <a:ext cx="3968" cy="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595" name="AutoShape 21"/>
              <p:cNvCxnSpPr>
                <a:cxnSpLocks noChangeShapeType="1"/>
              </p:cNvCxnSpPr>
              <p:nvPr/>
            </p:nvCxnSpPr>
            <p:spPr bwMode="auto">
              <a:xfrm flipV="1">
                <a:off x="8107" y="8539"/>
                <a:ext cx="1502" cy="34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596" name="AutoShape 22"/>
              <p:cNvCxnSpPr>
                <a:cxnSpLocks noChangeShapeType="1"/>
              </p:cNvCxnSpPr>
              <p:nvPr/>
            </p:nvCxnSpPr>
            <p:spPr bwMode="auto">
              <a:xfrm>
                <a:off x="8107" y="7955"/>
                <a:ext cx="1502" cy="413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597" name="Rectangle 23"/>
              <p:cNvSpPr>
                <a:spLocks noChangeArrowheads="1"/>
              </p:cNvSpPr>
              <p:nvPr/>
            </p:nvSpPr>
            <p:spPr bwMode="auto">
              <a:xfrm>
                <a:off x="9623" y="8382"/>
                <a:ext cx="1012" cy="1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cxnSp>
            <p:nvCxnSpPr>
              <p:cNvPr id="24598" name="AutoShape 24"/>
              <p:cNvCxnSpPr>
                <a:cxnSpLocks noChangeShapeType="1"/>
              </p:cNvCxnSpPr>
              <p:nvPr/>
            </p:nvCxnSpPr>
            <p:spPr bwMode="auto">
              <a:xfrm flipV="1">
                <a:off x="4461" y="7969"/>
                <a:ext cx="0" cy="163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599" name="AutoShape 25"/>
              <p:cNvCxnSpPr>
                <a:cxnSpLocks noChangeShapeType="1"/>
              </p:cNvCxnSpPr>
              <p:nvPr/>
            </p:nvCxnSpPr>
            <p:spPr bwMode="auto">
              <a:xfrm flipV="1">
                <a:off x="5931" y="7969"/>
                <a:ext cx="0" cy="163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600" name="AutoShape 26"/>
              <p:cNvCxnSpPr>
                <a:cxnSpLocks noChangeShapeType="1"/>
              </p:cNvCxnSpPr>
              <p:nvPr/>
            </p:nvCxnSpPr>
            <p:spPr bwMode="auto">
              <a:xfrm flipV="1">
                <a:off x="5361" y="8881"/>
                <a:ext cx="1" cy="72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601" name="AutoShape 27"/>
              <p:cNvCxnSpPr>
                <a:cxnSpLocks noChangeShapeType="1"/>
              </p:cNvCxnSpPr>
              <p:nvPr/>
            </p:nvCxnSpPr>
            <p:spPr bwMode="auto">
              <a:xfrm flipV="1">
                <a:off x="6814" y="8895"/>
                <a:ext cx="1" cy="72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602" name="Rectangle 28"/>
              <p:cNvSpPr>
                <a:spLocks noChangeArrowheads="1"/>
              </p:cNvSpPr>
              <p:nvPr/>
            </p:nvSpPr>
            <p:spPr bwMode="auto">
              <a:xfrm rot="5400000">
                <a:off x="4359" y="11680"/>
                <a:ext cx="1012" cy="1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cxnSp>
            <p:nvCxnSpPr>
              <p:cNvPr id="24603" name="AutoShape 29"/>
              <p:cNvCxnSpPr>
                <a:cxnSpLocks noChangeShapeType="1"/>
              </p:cNvCxnSpPr>
              <p:nvPr/>
            </p:nvCxnSpPr>
            <p:spPr bwMode="auto">
              <a:xfrm rot="5400000" flipV="1">
                <a:off x="3864" y="10331"/>
                <a:ext cx="1502" cy="34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604" name="AutoShape 30"/>
              <p:cNvCxnSpPr>
                <a:cxnSpLocks noChangeShapeType="1"/>
              </p:cNvCxnSpPr>
              <p:nvPr/>
            </p:nvCxnSpPr>
            <p:spPr bwMode="auto">
              <a:xfrm rot="5400000">
                <a:off x="4405" y="10300"/>
                <a:ext cx="1502" cy="413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605" name="Rectangle 31"/>
              <p:cNvSpPr>
                <a:spLocks noChangeArrowheads="1"/>
              </p:cNvSpPr>
              <p:nvPr/>
            </p:nvSpPr>
            <p:spPr bwMode="auto">
              <a:xfrm rot="5400000">
                <a:off x="5812" y="11685"/>
                <a:ext cx="1012" cy="1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cxnSp>
            <p:nvCxnSpPr>
              <p:cNvPr id="24606" name="AutoShape 32"/>
              <p:cNvCxnSpPr>
                <a:cxnSpLocks noChangeShapeType="1"/>
              </p:cNvCxnSpPr>
              <p:nvPr/>
            </p:nvCxnSpPr>
            <p:spPr bwMode="auto">
              <a:xfrm rot="5400000" flipV="1">
                <a:off x="5317" y="10336"/>
                <a:ext cx="1502" cy="34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607" name="AutoShape 33"/>
              <p:cNvCxnSpPr>
                <a:cxnSpLocks noChangeShapeType="1"/>
              </p:cNvCxnSpPr>
              <p:nvPr/>
            </p:nvCxnSpPr>
            <p:spPr bwMode="auto">
              <a:xfrm rot="5400000">
                <a:off x="5858" y="10305"/>
                <a:ext cx="1502" cy="413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608" name="Text Box 34"/>
              <p:cNvSpPr txBox="1">
                <a:spLocks noChangeArrowheads="1"/>
              </p:cNvSpPr>
              <p:nvPr/>
            </p:nvSpPr>
            <p:spPr bwMode="auto">
              <a:xfrm>
                <a:off x="916" y="7591"/>
                <a:ext cx="1469" cy="42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algn="ctr"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Fiber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09" name="Text Box 35"/>
              <p:cNvSpPr txBox="1">
                <a:spLocks noChangeArrowheads="1"/>
              </p:cNvSpPr>
              <p:nvPr/>
            </p:nvSpPr>
            <p:spPr bwMode="auto">
              <a:xfrm>
                <a:off x="4382" y="7327"/>
                <a:ext cx="2204" cy="56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algn="ctr"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Beam splitters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10" name="Text Box 36"/>
              <p:cNvSpPr txBox="1">
                <a:spLocks noChangeArrowheads="1"/>
              </p:cNvSpPr>
              <p:nvPr/>
            </p:nvSpPr>
            <p:spPr bwMode="auto">
              <a:xfrm>
                <a:off x="9079" y="7591"/>
                <a:ext cx="1556" cy="37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algn="ctr"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Camera 3 (IR)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11" name="Text Box 37"/>
              <p:cNvSpPr txBox="1">
                <a:spLocks noChangeArrowheads="1"/>
              </p:cNvSpPr>
              <p:nvPr/>
            </p:nvSpPr>
            <p:spPr bwMode="auto">
              <a:xfrm>
                <a:off x="3523" y="12417"/>
                <a:ext cx="1894" cy="42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algn="ctr"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Camera 1 (safety)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12" name="Text Box 38"/>
              <p:cNvSpPr txBox="1">
                <a:spLocks noChangeArrowheads="1"/>
              </p:cNvSpPr>
              <p:nvPr/>
            </p:nvSpPr>
            <p:spPr bwMode="auto">
              <a:xfrm>
                <a:off x="5564" y="12417"/>
                <a:ext cx="1701" cy="42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algn="ctr"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Camera 2 (visual)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13" name="Text Box 39"/>
              <p:cNvSpPr txBox="1">
                <a:spLocks noChangeArrowheads="1"/>
              </p:cNvSpPr>
              <p:nvPr/>
            </p:nvSpPr>
            <p:spPr bwMode="auto">
              <a:xfrm>
                <a:off x="4786" y="8019"/>
                <a:ext cx="982" cy="428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>
                  <a:spcAft>
                    <a:spcPts val="1000"/>
                  </a:spcAft>
                </a:pPr>
                <a:r>
                  <a:rPr lang="fr-FR" altLang="de-DE" sz="1000" dirty="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80%</a:t>
                </a:r>
                <a:endParaRPr lang="fr-FR" altLang="de-DE" sz="180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14" name="Text Box 40"/>
              <p:cNvSpPr txBox="1">
                <a:spLocks noChangeArrowheads="1"/>
              </p:cNvSpPr>
              <p:nvPr/>
            </p:nvSpPr>
            <p:spPr bwMode="auto">
              <a:xfrm>
                <a:off x="4587" y="8981"/>
                <a:ext cx="982" cy="428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20%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15" name="Text Box 41"/>
              <p:cNvSpPr txBox="1">
                <a:spLocks noChangeArrowheads="1"/>
              </p:cNvSpPr>
              <p:nvPr/>
            </p:nvSpPr>
            <p:spPr bwMode="auto">
              <a:xfrm>
                <a:off x="6243" y="7899"/>
                <a:ext cx="1896" cy="685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Long wavelengths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" name="Text Box 42"/>
              <p:cNvSpPr txBox="1">
                <a:spLocks noChangeArrowheads="1"/>
              </p:cNvSpPr>
              <p:nvPr/>
            </p:nvSpPr>
            <p:spPr bwMode="auto">
              <a:xfrm>
                <a:off x="6163" y="9028"/>
                <a:ext cx="1896" cy="685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Short wavelengths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" name="Snip Same Side Corner Rectangle 1"/>
            <p:cNvSpPr/>
            <p:nvPr/>
          </p:nvSpPr>
          <p:spPr bwMode="auto">
            <a:xfrm>
              <a:off x="4232275" y="2230438"/>
              <a:ext cx="1347788" cy="2109787"/>
            </a:xfrm>
            <a:prstGeom prst="snip2SameRect">
              <a:avLst/>
            </a:prstGeom>
            <a:solidFill>
              <a:srgbClr val="E0E4E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de-CH">
                <a:solidFill>
                  <a:prstClr val="black"/>
                </a:solidFill>
                <a:latin typeface="Times" charset="0"/>
              </a:endParaRPr>
            </a:p>
          </p:txBody>
        </p:sp>
        <p:sp>
          <p:nvSpPr>
            <p:cNvPr id="39" name="TextBox 38"/>
            <p:cNvSpPr txBox="1">
              <a:spLocks noChangeArrowheads="1"/>
            </p:cNvSpPr>
            <p:nvPr/>
          </p:nvSpPr>
          <p:spPr bwMode="auto">
            <a:xfrm>
              <a:off x="1475656" y="2564904"/>
              <a:ext cx="1902277" cy="1248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defTabSz="914400">
                <a:lnSpc>
                  <a:spcPct val="110000"/>
                </a:lnSpc>
              </a:pPr>
              <a:r>
                <a:rPr lang="de-AT" altLang="de-DE" sz="2000" dirty="0" err="1">
                  <a:solidFill>
                    <a:prstClr val="black"/>
                  </a:solidFill>
                  <a:latin typeface="Aharoni" pitchFamily="2" charset="-79"/>
                  <a:cs typeface="Aharoni" pitchFamily="2" charset="-79"/>
                </a:rPr>
                <a:t>Safety</a:t>
              </a:r>
              <a:r>
                <a:rPr lang="de-AT" altLang="de-DE" sz="2000" dirty="0">
                  <a:solidFill>
                    <a:prstClr val="black"/>
                  </a:solidFill>
                  <a:latin typeface="Aharoni" pitchFamily="2" charset="-79"/>
                  <a:cs typeface="Aharoni" pitchFamily="2" charset="-79"/>
                </a:rPr>
                <a:t> </a:t>
              </a:r>
              <a:r>
                <a:rPr lang="de-AT" altLang="de-DE" sz="2000" dirty="0" err="1">
                  <a:solidFill>
                    <a:prstClr val="black"/>
                  </a:solidFill>
                  <a:latin typeface="Aharoni" pitchFamily="2" charset="-79"/>
                  <a:cs typeface="Aharoni" pitchFamily="2" charset="-79"/>
                </a:rPr>
                <a:t>channel</a:t>
              </a:r>
              <a:r>
                <a:rPr lang="de-AT" altLang="de-DE" sz="2000" dirty="0">
                  <a:solidFill>
                    <a:prstClr val="black"/>
                  </a:solidFill>
                  <a:latin typeface="Aharoni" pitchFamily="2" charset="-79"/>
                  <a:cs typeface="Aharoni" pitchFamily="2" charset="-79"/>
                </a:rPr>
                <a:t> </a:t>
              </a:r>
              <a:r>
                <a:rPr lang="de-AT" altLang="de-DE" sz="2000" dirty="0" err="1">
                  <a:solidFill>
                    <a:prstClr val="black"/>
                  </a:solidFill>
                  <a:latin typeface="Aharoni" pitchFamily="2" charset="-79"/>
                  <a:cs typeface="Aharoni" pitchFamily="2" charset="-79"/>
                </a:rPr>
                <a:t>unchanged</a:t>
              </a:r>
              <a:endParaRPr lang="de-CH" altLang="de-DE" sz="20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pic>
          <p:nvPicPr>
            <p:cNvPr id="24616" name="Picture 40" descr="C:\Users\thomsen\Documents\VIMOS 2013\17Nov_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5788" y="2159000"/>
              <a:ext cx="3049587" cy="218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Imaging Solution </a:t>
            </a:r>
            <a:r>
              <a:rPr lang="en-US" sz="3600" dirty="0"/>
              <a:t>at PSI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6" name="Rectangle 45"/>
          <p:cNvSpPr/>
          <p:nvPr/>
        </p:nvSpPr>
        <p:spPr>
          <a:xfrm>
            <a:off x="7812360" y="188640"/>
            <a:ext cx="1050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AT" dirty="0" smtClean="0">
                <a:solidFill>
                  <a:prstClr val="black"/>
                </a:solidFill>
                <a:latin typeface="Calibri"/>
              </a:rPr>
              <a:t>Thomsen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692696"/>
            <a:ext cx="6702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Issue transporting short wavelengths in fiber bundle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61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0999" y="1731899"/>
            <a:ext cx="8546110" cy="4407408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Technology progression with beam power –&gt; </a:t>
            </a:r>
            <a:r>
              <a:rPr lang="en-US" sz="2400" dirty="0" smtClean="0"/>
              <a:t>fluidized </a:t>
            </a:r>
            <a:r>
              <a:rPr lang="en-US" sz="2400" dirty="0" smtClean="0"/>
              <a:t>tungsten powder development (Otto Caretta)</a:t>
            </a:r>
          </a:p>
          <a:p>
            <a:r>
              <a:rPr lang="en-US" sz="2400" dirty="0" smtClean="0"/>
              <a:t>Rotating beam dump for FRIB – </a:t>
            </a:r>
            <a:r>
              <a:rPr lang="en-US" sz="2400" i="1" dirty="0" smtClean="0"/>
              <a:t>very high power density</a:t>
            </a:r>
            <a:r>
              <a:rPr lang="en-US" sz="2400" dirty="0" smtClean="0"/>
              <a:t> (Mikhail </a:t>
            </a:r>
            <a:r>
              <a:rPr lang="en-US" sz="2400" dirty="0" err="1" smtClean="0"/>
              <a:t>Avilov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CERN fixed target playground – </a:t>
            </a:r>
            <a:r>
              <a:rPr lang="en-US" sz="2400" i="1" dirty="0" smtClean="0"/>
              <a:t>high power density</a:t>
            </a:r>
            <a:r>
              <a:rPr lang="en-US" sz="2400" dirty="0" smtClean="0"/>
              <a:t> of anti-proton target (Marco </a:t>
            </a:r>
            <a:r>
              <a:rPr lang="en-US" sz="2400" dirty="0" err="1" smtClean="0"/>
              <a:t>Calviani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ISIS TS-2 target engineering (Dan Wilcox)</a:t>
            </a:r>
            <a:endParaRPr lang="en-US" sz="2400" dirty="0"/>
          </a:p>
          <a:p>
            <a:r>
              <a:rPr lang="en-US" sz="2400" dirty="0" smtClean="0"/>
              <a:t>Development </a:t>
            </a:r>
            <a:r>
              <a:rPr lang="en-US" sz="2400" dirty="0"/>
              <a:t>of granular target for CADS </a:t>
            </a:r>
            <a:r>
              <a:rPr lang="en-US" sz="2400" dirty="0" smtClean="0"/>
              <a:t>– rapid progress (Lei Yang)</a:t>
            </a:r>
          </a:p>
          <a:p>
            <a:r>
              <a:rPr lang="en-US" sz="2400" dirty="0" smtClean="0"/>
              <a:t>ESS rotating target – reserve/backup (</a:t>
            </a:r>
            <a:r>
              <a:rPr lang="en-US" sz="2400" dirty="0" err="1" smtClean="0"/>
              <a:t>Yongjoong</a:t>
            </a:r>
            <a:r>
              <a:rPr lang="en-US" sz="2400" dirty="0" smtClean="0"/>
              <a:t> Lee)</a:t>
            </a:r>
          </a:p>
          <a:p>
            <a:r>
              <a:rPr lang="en-US" sz="2400" dirty="0" smtClean="0"/>
              <a:t>The (outrageous?) cost of a neutron! (Franz </a:t>
            </a:r>
            <a:r>
              <a:rPr lang="en-US" sz="2400" dirty="0" err="1" smtClean="0"/>
              <a:t>Gallmeier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design challenges session</a:t>
            </a:r>
            <a:br>
              <a:rPr lang="en-US" dirty="0" smtClean="0"/>
            </a:br>
            <a:r>
              <a:rPr lang="en-US" dirty="0" smtClean="0"/>
              <a:t>- summary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01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700" y="106362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pic>
        <p:nvPicPr>
          <p:cNvPr id="14338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8008937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755650" y="0"/>
            <a:ext cx="7570788" cy="777875"/>
          </a:xfrm>
        </p:spPr>
        <p:txBody>
          <a:bodyPr/>
          <a:lstStyle/>
          <a:p>
            <a:pPr eaLnBrk="1" hangingPunct="1"/>
            <a:r>
              <a:rPr lang="en-GB" altLang="en-US" sz="2800" dirty="0" smtClean="0"/>
              <a:t>Heat Removal and Thermal Stress Summary 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468438" y="4365625"/>
            <a:ext cx="1374775" cy="1300163"/>
            <a:chOff x="1468582" y="4365104"/>
            <a:chExt cx="1375226" cy="1301405"/>
          </a:xfrm>
        </p:grpSpPr>
        <p:sp>
          <p:nvSpPr>
            <p:cNvPr id="10" name="Freeform 9"/>
            <p:cNvSpPr/>
            <p:nvPr/>
          </p:nvSpPr>
          <p:spPr>
            <a:xfrm>
              <a:off x="1468582" y="4365104"/>
              <a:ext cx="1375226" cy="1301405"/>
            </a:xfrm>
            <a:custGeom>
              <a:avLst/>
              <a:gdLst>
                <a:gd name="connsiteX0" fmla="*/ 0 w 1343891"/>
                <a:gd name="connsiteY0" fmla="*/ 1149927 h 1149927"/>
                <a:gd name="connsiteX1" fmla="*/ 1343891 w 1343891"/>
                <a:gd name="connsiteY1" fmla="*/ 1149927 h 1149927"/>
                <a:gd name="connsiteX2" fmla="*/ 1343891 w 1343891"/>
                <a:gd name="connsiteY2" fmla="*/ 568036 h 1149927"/>
                <a:gd name="connsiteX3" fmla="*/ 0 w 1343891"/>
                <a:gd name="connsiteY3" fmla="*/ 0 h 1149927"/>
                <a:gd name="connsiteX4" fmla="*/ 0 w 1343891"/>
                <a:gd name="connsiteY4" fmla="*/ 1149927 h 114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891" h="1149927">
                  <a:moveTo>
                    <a:pt x="0" y="1149927"/>
                  </a:moveTo>
                  <a:lnTo>
                    <a:pt x="1343891" y="1149927"/>
                  </a:lnTo>
                  <a:lnTo>
                    <a:pt x="1343891" y="568036"/>
                  </a:lnTo>
                  <a:lnTo>
                    <a:pt x="0" y="0"/>
                  </a:lnTo>
                  <a:lnTo>
                    <a:pt x="0" y="1149927"/>
                  </a:lnTo>
                  <a:close/>
                </a:path>
              </a:pathLst>
            </a:custGeom>
            <a:solidFill>
              <a:srgbClr val="66FF33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Franklin Gothic Medium"/>
              </a:endParaRPr>
            </a:p>
          </p:txBody>
        </p:sp>
        <p:sp>
          <p:nvSpPr>
            <p:cNvPr id="14350" name="TextBox 12"/>
            <p:cNvSpPr txBox="1">
              <a:spLocks noChangeArrowheads="1"/>
            </p:cNvSpPr>
            <p:nvPr/>
          </p:nvSpPr>
          <p:spPr bwMode="auto">
            <a:xfrm>
              <a:off x="1547664" y="4941168"/>
              <a:ext cx="115212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sz="1200">
                  <a:solidFill>
                    <a:srgbClr val="00B050"/>
                  </a:solidFill>
                  <a:latin typeface="Franklin Gothic Medium"/>
                </a:rPr>
                <a:t>Peripherally cooled monolith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468438" y="996950"/>
            <a:ext cx="4143375" cy="4683125"/>
            <a:chOff x="1468582" y="997527"/>
            <a:chExt cx="4142509" cy="4682837"/>
          </a:xfrm>
        </p:grpSpPr>
        <p:sp>
          <p:nvSpPr>
            <p:cNvPr id="12" name="Freeform 11"/>
            <p:cNvSpPr/>
            <p:nvPr/>
          </p:nvSpPr>
          <p:spPr>
            <a:xfrm>
              <a:off x="1468582" y="997527"/>
              <a:ext cx="4142509" cy="4682837"/>
            </a:xfrm>
            <a:custGeom>
              <a:avLst/>
              <a:gdLst>
                <a:gd name="connsiteX0" fmla="*/ 3311236 w 4142509"/>
                <a:gd name="connsiteY0" fmla="*/ 4682837 h 4682837"/>
                <a:gd name="connsiteX1" fmla="*/ 0 w 4142509"/>
                <a:gd name="connsiteY1" fmla="*/ 1773382 h 4682837"/>
                <a:gd name="connsiteX2" fmla="*/ 13854 w 4142509"/>
                <a:gd name="connsiteY2" fmla="*/ 0 h 4682837"/>
                <a:gd name="connsiteX3" fmla="*/ 4142509 w 4142509"/>
                <a:gd name="connsiteY3" fmla="*/ 0 h 4682837"/>
                <a:gd name="connsiteX4" fmla="*/ 4142509 w 4142509"/>
                <a:gd name="connsiteY4" fmla="*/ 4682837 h 4682837"/>
                <a:gd name="connsiteX5" fmla="*/ 3311236 w 4142509"/>
                <a:gd name="connsiteY5" fmla="*/ 4682837 h 468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509" h="4682837">
                  <a:moveTo>
                    <a:pt x="3311236" y="4682837"/>
                  </a:moveTo>
                  <a:lnTo>
                    <a:pt x="0" y="1773382"/>
                  </a:lnTo>
                  <a:lnTo>
                    <a:pt x="13854" y="0"/>
                  </a:lnTo>
                  <a:lnTo>
                    <a:pt x="4142509" y="0"/>
                  </a:lnTo>
                  <a:lnTo>
                    <a:pt x="4142509" y="4682837"/>
                  </a:lnTo>
                  <a:lnTo>
                    <a:pt x="3311236" y="4682837"/>
                  </a:lnTo>
                  <a:close/>
                </a:path>
              </a:pathLst>
            </a:custGeom>
            <a:solidFill>
              <a:srgbClr val="F84514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Franklin Gothic Medium"/>
              </a:endParaRPr>
            </a:p>
          </p:txBody>
        </p:sp>
        <p:sp>
          <p:nvSpPr>
            <p:cNvPr id="14348" name="TextBox 14"/>
            <p:cNvSpPr txBox="1">
              <a:spLocks noChangeArrowheads="1"/>
            </p:cNvSpPr>
            <p:nvPr/>
          </p:nvSpPr>
          <p:spPr bwMode="auto">
            <a:xfrm>
              <a:off x="3203848" y="2566645"/>
              <a:ext cx="115212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sz="1200">
                  <a:solidFill>
                    <a:srgbClr val="FF0000"/>
                  </a:solidFill>
                  <a:latin typeface="Franklin Gothic Medium"/>
                </a:rPr>
                <a:t>Flowing or rotating targets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468438" y="2349500"/>
            <a:ext cx="3463925" cy="3344863"/>
            <a:chOff x="1468582" y="2348880"/>
            <a:chExt cx="3463458" cy="3345338"/>
          </a:xfrm>
        </p:grpSpPr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1468582" y="2348880"/>
              <a:ext cx="3463458" cy="3345338"/>
              <a:chOff x="1468582" y="2348880"/>
              <a:chExt cx="3463458" cy="3345338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1468582" y="2348880"/>
                <a:ext cx="3463458" cy="3345338"/>
              </a:xfrm>
              <a:custGeom>
                <a:avLst/>
                <a:gdLst>
                  <a:gd name="connsiteX0" fmla="*/ 1343891 w 3311236"/>
                  <a:gd name="connsiteY0" fmla="*/ 2881745 h 2881745"/>
                  <a:gd name="connsiteX1" fmla="*/ 1330036 w 3311236"/>
                  <a:gd name="connsiteY1" fmla="*/ 2272145 h 2881745"/>
                  <a:gd name="connsiteX2" fmla="*/ 0 w 3311236"/>
                  <a:gd name="connsiteY2" fmla="*/ 1717963 h 2881745"/>
                  <a:gd name="connsiteX3" fmla="*/ 13854 w 3311236"/>
                  <a:gd name="connsiteY3" fmla="*/ 0 h 2881745"/>
                  <a:gd name="connsiteX4" fmla="*/ 3311236 w 3311236"/>
                  <a:gd name="connsiteY4" fmla="*/ 2854036 h 2881745"/>
                  <a:gd name="connsiteX5" fmla="*/ 1343891 w 3311236"/>
                  <a:gd name="connsiteY5" fmla="*/ 2881745 h 288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1236" h="2881745">
                    <a:moveTo>
                      <a:pt x="1343891" y="2881745"/>
                    </a:moveTo>
                    <a:lnTo>
                      <a:pt x="1330036" y="2272145"/>
                    </a:lnTo>
                    <a:lnTo>
                      <a:pt x="0" y="1717963"/>
                    </a:lnTo>
                    <a:lnTo>
                      <a:pt x="13854" y="0"/>
                    </a:lnTo>
                    <a:lnTo>
                      <a:pt x="3311236" y="2854036"/>
                    </a:lnTo>
                    <a:lnTo>
                      <a:pt x="1343891" y="2881745"/>
                    </a:lnTo>
                    <a:close/>
                  </a:path>
                </a:pathLst>
              </a:custGeom>
              <a:solidFill>
                <a:srgbClr val="F3F814">
                  <a:alpha val="3215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Franklin Gothic Medium"/>
                </a:endParaRPr>
              </a:p>
            </p:txBody>
          </p:sp>
          <p:sp>
            <p:nvSpPr>
              <p:cNvPr id="14346" name="TextBox 13"/>
              <p:cNvSpPr txBox="1">
                <a:spLocks noChangeArrowheads="1"/>
              </p:cNvSpPr>
              <p:nvPr/>
            </p:nvSpPr>
            <p:spPr bwMode="auto">
              <a:xfrm>
                <a:off x="1475656" y="3573016"/>
                <a:ext cx="115212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altLang="en-US" sz="1200">
                    <a:solidFill>
                      <a:srgbClr val="FFC000"/>
                    </a:solidFill>
                    <a:latin typeface="Franklin Gothic Medium"/>
                  </a:rPr>
                  <a:t>Segmented</a:t>
                </a:r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>
              <a:off x="3708242" y="5660875"/>
              <a:ext cx="50317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7164288" y="630932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prstClr val="black"/>
                </a:solidFill>
                <a:latin typeface="Franklin Gothic Medium"/>
              </a:rPr>
              <a:t>T.Davenne</a:t>
            </a:r>
            <a:endParaRPr lang="en-GB" dirty="0">
              <a:solidFill>
                <a:prstClr val="black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91855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0156"/>
            <a:ext cx="8991600" cy="803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  <a:latin typeface="Franklin Gothic Medium"/>
              </a:rPr>
              <a:t>Fluid Challenges </a:t>
            </a:r>
            <a:br>
              <a:rPr lang="en-US" dirty="0" smtClean="0">
                <a:solidFill>
                  <a:srgbClr val="000000"/>
                </a:solidFill>
                <a:latin typeface="Franklin Gothic Medium"/>
              </a:rPr>
            </a:br>
            <a:r>
              <a:rPr lang="en-US" sz="2400" dirty="0" smtClean="0">
                <a:solidFill>
                  <a:srgbClr val="000000"/>
                </a:solidFill>
                <a:latin typeface="Franklin Gothic Medium"/>
              </a:rPr>
              <a:t>Bubble Formation:  Boiling and Cavitation</a:t>
            </a:r>
            <a:endParaRPr lang="en-US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4398363" y="6176729"/>
            <a:ext cx="3505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rgbClr val="534949"/>
                </a:solidFill>
                <a:latin typeface="Franklin Gothic Medium"/>
              </a:rPr>
              <a:t>M. </a:t>
            </a:r>
            <a:r>
              <a:rPr lang="en-US" dirty="0" err="1" smtClean="0">
                <a:solidFill>
                  <a:srgbClr val="534949"/>
                </a:solidFill>
                <a:latin typeface="Franklin Gothic Medium"/>
              </a:rPr>
              <a:t>Avilov</a:t>
            </a:r>
            <a:r>
              <a:rPr lang="en-US" dirty="0" smtClean="0">
                <a:solidFill>
                  <a:srgbClr val="534949"/>
                </a:solidFill>
                <a:latin typeface="Franklin Gothic Medium"/>
              </a:rPr>
              <a:t>, May 2014 5th HP Targetry Workshop, FNAL </a:t>
            </a:r>
            <a:endParaRPr lang="en-US" dirty="0">
              <a:solidFill>
                <a:srgbClr val="534949"/>
              </a:solidFill>
              <a:latin typeface="Franklin Gothic Medium"/>
            </a:endParaRPr>
          </a:p>
        </p:txBody>
      </p:sp>
      <p:pic>
        <p:nvPicPr>
          <p:cNvPr id="8" name="Picture 3" descr="I:\projects\thermal\Group Meeting\2013-03-27\Acrylic drum pictures 400 rpm\pressure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878" y="3824680"/>
            <a:ext cx="2541322" cy="1905993"/>
          </a:xfrm>
          <a:prstGeom prst="rect">
            <a:avLst/>
          </a:prstGeom>
          <a:noFill/>
          <a:ln w="95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6" y="3267690"/>
            <a:ext cx="3174795" cy="26804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102" y="5814381"/>
            <a:ext cx="213911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Water phase diagram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98984" y="5803911"/>
            <a:ext cx="245291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Pressure drop simulation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508" y="3396766"/>
            <a:ext cx="2634915" cy="19680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5937" y="5591799"/>
            <a:ext cx="252344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Flow test with transparent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(acrylic) beam dump</a:t>
            </a:r>
          </a:p>
        </p:txBody>
      </p:sp>
      <p:pic>
        <p:nvPicPr>
          <p:cNvPr id="15" name="FRIB_2013_03_20_122115-8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0963" y="1100862"/>
            <a:ext cx="2829254" cy="21219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94931" y="3400535"/>
            <a:ext cx="2116157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A movie from the test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349221" y="4826469"/>
            <a:ext cx="457200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353668" y="4819037"/>
            <a:ext cx="0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01142" y="4513720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Franklin Gothic Medium"/>
              </a:rPr>
              <a:t>boiling</a:t>
            </a:r>
            <a:endParaRPr lang="en-US" sz="1000" dirty="0">
              <a:solidFill>
                <a:srgbClr val="FF0000"/>
              </a:solidFill>
              <a:latin typeface="Franklin Gothic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5237" y="5029154"/>
            <a:ext cx="723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Franklin Gothic Medium"/>
              </a:rPr>
              <a:t>cavitation</a:t>
            </a:r>
            <a:endParaRPr lang="en-US" sz="1000" dirty="0">
              <a:solidFill>
                <a:srgbClr val="FF0000"/>
              </a:solidFill>
              <a:latin typeface="Franklin Gothic Medium"/>
            </a:endParaRPr>
          </a:p>
        </p:txBody>
      </p:sp>
      <p:pic>
        <p:nvPicPr>
          <p:cNvPr id="21" name="Picture 20" descr="logo_ORNL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5553" y="2693059"/>
            <a:ext cx="762000" cy="387096"/>
          </a:xfrm>
          <a:prstGeom prst="rect">
            <a:avLst/>
          </a:prstGeom>
        </p:spPr>
      </p:pic>
      <p:sp>
        <p:nvSpPr>
          <p:cNvPr id="22" name="Content Placeholder 1"/>
          <p:cNvSpPr txBox="1">
            <a:spLocks/>
          </p:cNvSpPr>
          <p:nvPr/>
        </p:nvSpPr>
        <p:spPr>
          <a:xfrm>
            <a:off x="-47021" y="926898"/>
            <a:ext cx="5964098" cy="4158839"/>
          </a:xfrm>
          <a:prstGeom prst="rect">
            <a:avLst/>
          </a:prstGeom>
        </p:spPr>
        <p:txBody>
          <a:bodyPr/>
          <a:lstStyle>
            <a:lvl1pPr marL="182563" indent="-182563" algn="l" defTabSz="806450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5125" indent="-153988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3725" indent="-163513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Lucida Grande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30250" indent="-136525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04888" indent="-182563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223889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1050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8209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5368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600" kern="0" dirty="0" smtClean="0"/>
              <a:t>Boiling – bubble formation due to high power deposition in water and in the shell</a:t>
            </a:r>
          </a:p>
          <a:p>
            <a:r>
              <a:rPr lang="en-US" sz="1600" kern="0" dirty="0" smtClean="0"/>
              <a:t>Cavitation – bubble formation due to rapid change of pressure</a:t>
            </a:r>
          </a:p>
          <a:p>
            <a:r>
              <a:rPr lang="en-US" sz="1600" kern="0" dirty="0" smtClean="0"/>
              <a:t>Bubble formation -&gt; bubble collapse -&gt; shockwave -&gt; possible BD shell damage</a:t>
            </a:r>
          </a:p>
          <a:p>
            <a:pPr lvl="1"/>
            <a:r>
              <a:rPr lang="en-US" sz="1600" kern="0" dirty="0" smtClean="0">
                <a:solidFill>
                  <a:prstClr val="black"/>
                </a:solidFill>
              </a:rPr>
              <a:t>Study of bubble formation on the shell is in progress </a:t>
            </a:r>
          </a:p>
          <a:p>
            <a:pPr lvl="1"/>
            <a:r>
              <a:rPr lang="en-US" sz="1600" kern="0" dirty="0" smtClean="0">
                <a:solidFill>
                  <a:prstClr val="black"/>
                </a:solidFill>
              </a:rPr>
              <a:t>Cavitation study – simulation and test</a:t>
            </a:r>
          </a:p>
          <a:p>
            <a:pPr lvl="2"/>
            <a:r>
              <a:rPr lang="en-US" sz="1400" kern="0" dirty="0" smtClean="0">
                <a:solidFill>
                  <a:prstClr val="black"/>
                </a:solidFill>
              </a:rPr>
              <a:t>Simulation showed no critical pressure changes</a:t>
            </a:r>
          </a:p>
          <a:p>
            <a:pPr lvl="2"/>
            <a:r>
              <a:rPr lang="en-US" sz="1400" kern="0" dirty="0" smtClean="0">
                <a:solidFill>
                  <a:prstClr val="black"/>
                </a:solidFill>
              </a:rPr>
              <a:t>BD mockup flow test did not reveal cavitation</a:t>
            </a:r>
          </a:p>
          <a:p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3095980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Antiproton Decelerator (AD)</a:t>
            </a:r>
            <a:endParaRPr lang="en-GB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24176" y="2697684"/>
            <a:ext cx="4290489" cy="365125"/>
          </a:xfrm>
        </p:spPr>
        <p:txBody>
          <a:bodyPr/>
          <a:lstStyle/>
          <a:p>
            <a:r>
              <a:rPr lang="en-GB" dirty="0" smtClean="0">
                <a:latin typeface="Arial"/>
              </a:rPr>
              <a:t>M. </a:t>
            </a:r>
            <a:r>
              <a:rPr lang="en-GB" dirty="0" err="1" smtClean="0">
                <a:latin typeface="Arial"/>
              </a:rPr>
              <a:t>Calviani</a:t>
            </a:r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>
                <a:latin typeface="Arial"/>
              </a:rPr>
              <a:pPr/>
              <a:t>8</a:t>
            </a:fld>
            <a:endParaRPr lang="en-US">
              <a:latin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039528"/>
            <a:ext cx="8226425" cy="1893762"/>
          </a:xfrm>
          <a:ln w="63500">
            <a:noFill/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Antiproton production for CERN’s antimatter physics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ELENA ring under construction (100 </a:t>
            </a:r>
            <a:r>
              <a:rPr lang="en-GB" dirty="0" err="1" smtClean="0"/>
              <a:t>keV</a:t>
            </a:r>
            <a:r>
              <a:rPr lang="en-GB" dirty="0"/>
              <a:t> </a:t>
            </a:r>
            <a:r>
              <a:rPr lang="en-GB" dirty="0" err="1" smtClean="0"/>
              <a:t>pbars</a:t>
            </a:r>
            <a:r>
              <a:rPr lang="en-GB" dirty="0" smtClean="0"/>
              <a:t>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Operation foreseen for the next 20 years</a:t>
            </a:r>
          </a:p>
        </p:txBody>
      </p:sp>
      <p:pic>
        <p:nvPicPr>
          <p:cNvPr id="8" name="Picture 2" descr="E:\AD Target\Schema and exploded view of the AD-target production module\AD_fig2_exploded_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225" y="4472842"/>
            <a:ext cx="3528392" cy="238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37" y="3069814"/>
            <a:ext cx="3607081" cy="217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545078" y="3272589"/>
            <a:ext cx="4025334" cy="268359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>
            <a:normAutofit fontScale="70000" lnSpcReduction="20000"/>
          </a:bodyPr>
          <a:lstStyle>
            <a:lvl1pPr marL="225425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20000"/>
              </a:lnSpc>
              <a:buClr>
                <a:srgbClr val="0C377B"/>
              </a:buClr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/>
              </a:rPr>
              <a:t>26 GeV/c primary beam</a:t>
            </a:r>
          </a:p>
          <a:p>
            <a:pPr defTabSz="914400">
              <a:lnSpc>
                <a:spcPct val="120000"/>
              </a:lnSpc>
              <a:buClr>
                <a:srgbClr val="0C377B"/>
              </a:buClr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/>
              </a:rPr>
              <a:t>0.5x1mm 1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</a:p>
          <a:p>
            <a:pPr defTabSz="914400">
              <a:lnSpc>
                <a:spcPct val="120000"/>
              </a:lnSpc>
              <a:buClr>
                <a:srgbClr val="0C377B"/>
              </a:buClr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/>
              </a:rPr>
              <a:t>1.5*10</a:t>
            </a:r>
            <a:r>
              <a:rPr lang="en-GB" baseline="30000" dirty="0" smtClean="0">
                <a:latin typeface="Arial"/>
              </a:rPr>
              <a:t>13</a:t>
            </a:r>
            <a:r>
              <a:rPr lang="en-GB" dirty="0" smtClean="0">
                <a:latin typeface="Arial"/>
              </a:rPr>
              <a:t> p/pulse</a:t>
            </a:r>
          </a:p>
          <a:p>
            <a:pPr defTabSz="914400">
              <a:lnSpc>
                <a:spcPct val="120000"/>
              </a:lnSpc>
              <a:buClr>
                <a:srgbClr val="0C377B"/>
              </a:buClr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/>
              </a:rPr>
              <a:t>430 ns pulse length</a:t>
            </a:r>
          </a:p>
          <a:p>
            <a:pPr defTabSz="914400">
              <a:lnSpc>
                <a:spcPct val="120000"/>
              </a:lnSpc>
              <a:buClr>
                <a:srgbClr val="0C377B"/>
              </a:buClr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/>
              </a:rPr>
              <a:t>Rep rate ~60 s</a:t>
            </a:r>
          </a:p>
          <a:p>
            <a:pPr defTabSz="914400">
              <a:lnSpc>
                <a:spcPct val="120000"/>
              </a:lnSpc>
              <a:buClr>
                <a:srgbClr val="0C377B"/>
              </a:buClr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/>
              </a:rPr>
              <a:t>Iridium core </a:t>
            </a:r>
            <a:endParaRPr lang="en-GB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784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pic>
        <p:nvPicPr>
          <p:cNvPr id="8" name="Picture 7" descr="Screen Shot 2014-05-22 at 3.32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92" y="533400"/>
            <a:ext cx="8256107" cy="63246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000" y="-38101"/>
            <a:ext cx="8381260" cy="800641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ISIS TS-2 Engineering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57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24089</TotalTime>
  <Words>2991</Words>
  <Application>Microsoft Office PowerPoint</Application>
  <PresentationFormat>On-screen Show (4:3)</PresentationFormat>
  <Paragraphs>369</Paragraphs>
  <Slides>46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Default Design</vt:lpstr>
      <vt:lpstr>1_Default Design</vt:lpstr>
      <vt:lpstr>Perspective</vt:lpstr>
      <vt:lpstr>Report from the 5th High Power Targetry Workshop HPT14  Robert Zwaska Fermilab  for Pat Hurh, Conference Chair, and Conveners</vt:lpstr>
      <vt:lpstr>PowerPoint Presentation</vt:lpstr>
      <vt:lpstr>Broad Participation</vt:lpstr>
      <vt:lpstr>Focus Sessions / Conveners</vt:lpstr>
      <vt:lpstr>Target design challenges session - summary -</vt:lpstr>
      <vt:lpstr>Heat Removal and Thermal Stress Summary </vt:lpstr>
      <vt:lpstr>PowerPoint Presentation</vt:lpstr>
      <vt:lpstr>Antiproton Decelerator (AD)</vt:lpstr>
      <vt:lpstr>ISIS TS-2 Engineering </vt:lpstr>
      <vt:lpstr> ESS Target Designs (Yongjoong Lee):  Convergence?</vt:lpstr>
      <vt:lpstr>PowerPoint Presentation</vt:lpstr>
      <vt:lpstr>Target design challenges session - collaboration opportunities -</vt:lpstr>
      <vt:lpstr>RaDIATE</vt:lpstr>
      <vt:lpstr>Collaboration Meeting</vt:lpstr>
      <vt:lpstr>Collaboration Meeting</vt:lpstr>
      <vt:lpstr>Radiation Damage and Materials Limits: Highlights</vt:lpstr>
      <vt:lpstr>Radiation Damage and Materials Limits: Challenges and Solutions </vt:lpstr>
      <vt:lpstr>Radiation Damage and Materials Limits: Challenges and Solutions</vt:lpstr>
      <vt:lpstr>Radiation Damage and Materials Limits</vt:lpstr>
      <vt:lpstr>Target Facility Simulation Challenges Summary</vt:lpstr>
      <vt:lpstr>Nikolai Mokhov (Fermilab): Beam-Induced Effects in Targets and Uncertainties in Modeling</vt:lpstr>
      <vt:lpstr>Sergei Striganov (Fermilab): Modified Moliere’s Screening Parameter and its Impact on Calculation of Radiation Damage</vt:lpstr>
      <vt:lpstr>Melanie Delonca (CERN): Design and modeling of a Pb-Bi target for ISOLDE</vt:lpstr>
      <vt:lpstr>Lei Yang (IPM, CAS): High power target studies for ADS including proposal for a gravity fed granular target</vt:lpstr>
      <vt:lpstr>Simulation Challenges Summary</vt:lpstr>
      <vt:lpstr>Simulation Challenges Summary</vt:lpstr>
      <vt:lpstr>Comment from Otto:</vt:lpstr>
      <vt:lpstr>Instrumentation –  Conveners' Observations</vt:lpstr>
      <vt:lpstr>Thermocouple Device at NuMI</vt:lpstr>
      <vt:lpstr>PowerPoint Presentation</vt:lpstr>
      <vt:lpstr>Target Imaging at SNS</vt:lpstr>
      <vt:lpstr>Target Facility challenges</vt:lpstr>
      <vt:lpstr>PowerPoint Presentation</vt:lpstr>
      <vt:lpstr>Challenges and Solution</vt:lpstr>
      <vt:lpstr>Challenges and solutions</vt:lpstr>
      <vt:lpstr>Summary</vt:lpstr>
      <vt:lpstr>HPT14</vt:lpstr>
      <vt:lpstr>Radiation Damage and Materials Limits: Highlights</vt:lpstr>
      <vt:lpstr>Radiation Damage and Materials Limits: Highlights 2/3</vt:lpstr>
      <vt:lpstr>Radiation Damage and Materials Limits: Highlight 3/3</vt:lpstr>
      <vt:lpstr>Ao Liu (Fermilab, Indiana University): Horn Optimization for nuSTORM</vt:lpstr>
      <vt:lpstr>Vitaly Pronskikh (Fermilab) MARS Optimization of High-Z Solid Targets for ADS</vt:lpstr>
      <vt:lpstr>Jana Fetzer (KIT): Developing an MPV method in OpenFoam to model a liquid metal backup target for ESS</vt:lpstr>
      <vt:lpstr>PowerPoint Presentation</vt:lpstr>
      <vt:lpstr>Secondary instrumentation in neutrino beams</vt:lpstr>
      <vt:lpstr>Imaging Solution at PSI </vt:lpstr>
    </vt:vector>
  </TitlesOfParts>
  <Company>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Booster</dc:title>
  <dc:creator>Robert Zwaska</dc:creator>
  <cp:lastModifiedBy>Bob Zwaska x6842 14373N</cp:lastModifiedBy>
  <cp:revision>247</cp:revision>
  <dcterms:created xsi:type="dcterms:W3CDTF">2003-10-22T19:48:10Z</dcterms:created>
  <dcterms:modified xsi:type="dcterms:W3CDTF">2014-06-03T12:00:24Z</dcterms:modified>
</cp:coreProperties>
</file>