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  <p:sldMasterId id="2147483674" r:id="rId3"/>
    <p:sldMasterId id="2147483688" r:id="rId4"/>
  </p:sldMasterIdLst>
  <p:notesMasterIdLst>
    <p:notesMasterId r:id="rId37"/>
  </p:notesMasterIdLst>
  <p:handoutMasterIdLst>
    <p:handoutMasterId r:id="rId38"/>
  </p:handoutMasterIdLst>
  <p:sldIdLst>
    <p:sldId id="446" r:id="rId5"/>
    <p:sldId id="447" r:id="rId6"/>
    <p:sldId id="462" r:id="rId7"/>
    <p:sldId id="466" r:id="rId8"/>
    <p:sldId id="437" r:id="rId9"/>
    <p:sldId id="436" r:id="rId10"/>
    <p:sldId id="419" r:id="rId11"/>
    <p:sldId id="469" r:id="rId12"/>
    <p:sldId id="448" r:id="rId13"/>
    <p:sldId id="449" r:id="rId14"/>
    <p:sldId id="451" r:id="rId15"/>
    <p:sldId id="453" r:id="rId16"/>
    <p:sldId id="452" r:id="rId17"/>
    <p:sldId id="454" r:id="rId18"/>
    <p:sldId id="455" r:id="rId19"/>
    <p:sldId id="459" r:id="rId20"/>
    <p:sldId id="456" r:id="rId21"/>
    <p:sldId id="468" r:id="rId22"/>
    <p:sldId id="450" r:id="rId23"/>
    <p:sldId id="416" r:id="rId24"/>
    <p:sldId id="415" r:id="rId25"/>
    <p:sldId id="460" r:id="rId26"/>
    <p:sldId id="414" r:id="rId27"/>
    <p:sldId id="403" r:id="rId28"/>
    <p:sldId id="464" r:id="rId29"/>
    <p:sldId id="463" r:id="rId30"/>
    <p:sldId id="405" r:id="rId31"/>
    <p:sldId id="418" r:id="rId32"/>
    <p:sldId id="470" r:id="rId33"/>
    <p:sldId id="422" r:id="rId34"/>
    <p:sldId id="471" r:id="rId35"/>
    <p:sldId id="465" r:id="rId36"/>
  </p:sldIdLst>
  <p:sldSz cx="9144000" cy="6858000" type="screen4x3"/>
  <p:notesSz cx="69469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CCFFCC"/>
    <a:srgbClr val="009900"/>
    <a:srgbClr val="FF0000"/>
    <a:srgbClr val="FF0066"/>
    <a:srgbClr val="3333FF"/>
    <a:srgbClr val="99FF99"/>
    <a:srgbClr val="00FF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96" d="100"/>
          <a:sy n="96" d="100"/>
        </p:scale>
        <p:origin x="-677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659" y="-96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2"/>
            <a:ext cx="3010219" cy="460696"/>
          </a:xfrm>
          <a:prstGeom prst="rect">
            <a:avLst/>
          </a:prstGeom>
        </p:spPr>
        <p:txBody>
          <a:bodyPr vert="horz" lIns="90402" tIns="45203" rIns="90402" bIns="4520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119" y="2"/>
            <a:ext cx="3010219" cy="460696"/>
          </a:xfrm>
          <a:prstGeom prst="rect">
            <a:avLst/>
          </a:prstGeom>
        </p:spPr>
        <p:txBody>
          <a:bodyPr vert="horz" lIns="90402" tIns="45203" rIns="90402" bIns="45203" rtlCol="0"/>
          <a:lstStyle>
            <a:lvl1pPr algn="r">
              <a:defRPr sz="1200"/>
            </a:lvl1pPr>
          </a:lstStyle>
          <a:p>
            <a:fld id="{27A787E4-605E-471D-BD9F-653B836509D9}" type="datetimeFigureOut">
              <a:rPr lang="en-US" smtClean="0"/>
              <a:pPr/>
              <a:t>5/30/2014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757935"/>
            <a:ext cx="3010219" cy="460696"/>
          </a:xfrm>
          <a:prstGeom prst="rect">
            <a:avLst/>
          </a:prstGeom>
        </p:spPr>
        <p:txBody>
          <a:bodyPr vert="horz" lIns="90402" tIns="45203" rIns="90402" bIns="4520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119" y="8757935"/>
            <a:ext cx="3010219" cy="460696"/>
          </a:xfrm>
          <a:prstGeom prst="rect">
            <a:avLst/>
          </a:prstGeom>
        </p:spPr>
        <p:txBody>
          <a:bodyPr vert="horz" lIns="90402" tIns="45203" rIns="90402" bIns="45203" rtlCol="0" anchor="b"/>
          <a:lstStyle>
            <a:lvl1pPr algn="r">
              <a:defRPr sz="1200"/>
            </a:lvl1pPr>
          </a:lstStyle>
          <a:p>
            <a:fld id="{F87F226C-5FCD-4B31-B15A-467C3586BA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93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2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6" tIns="46126" rIns="92256" bIns="4612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4976" y="2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6" tIns="46126" rIns="92256" bIns="4612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0563"/>
            <a:ext cx="4606925" cy="3455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690" y="4379599"/>
            <a:ext cx="5557520" cy="41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6" tIns="46126" rIns="92256" bIns="461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8757593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6" tIns="46126" rIns="92256" bIns="4612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4976" y="8757593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6" tIns="46126" rIns="92256" bIns="4612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6B457E-A292-4E15-8AA9-061E97AA13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28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457E-A292-4E15-8AA9-061E97AA13D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60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457E-A292-4E15-8AA9-061E97AA13D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84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457E-A292-4E15-8AA9-061E97AA13D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7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D9FC39-CECA-4517-AD56-27A65A314CA7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help me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592637" cy="3444875"/>
          </a:xfrm>
          <a:ln/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254" y="4379912"/>
            <a:ext cx="5090401" cy="4149722"/>
          </a:xfrm>
        </p:spPr>
        <p:txBody>
          <a:bodyPr lIns="92214" tIns="46109" rIns="92214" bIns="4610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598988" cy="3449638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775" y="4377907"/>
            <a:ext cx="5095351" cy="4149934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Don’t dwell on this too long, they can read it quickly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457E-A292-4E15-8AA9-061E97AA13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76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457E-A292-4E15-8AA9-061E97AA13D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71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73" tIns="45388" rIns="90773" bIns="45388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8320017" indent="-378581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54700" indent="-230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16581" indent="-230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78461" indent="-230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0341" indent="-230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02221" indent="-230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64101" indent="-230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25982" indent="-230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fld id="{3887DEEE-7A28-4CD2-AAE4-D0788DC453D6}" type="slidenum">
              <a:rPr lang="en-US" altLang="en-US" smtClean="0"/>
              <a:pPr algn="ctr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457E-A292-4E15-8AA9-061E97AA13D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98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457E-A292-4E15-8AA9-061E97AA13D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7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63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50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18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61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4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2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71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436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657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6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74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48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27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2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25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157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73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72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522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936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007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45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5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6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1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1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w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wm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1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1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2906481" y="6400802"/>
            <a:ext cx="3552371" cy="1723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400" dirty="0">
                <a:solidFill>
                  <a:srgbClr val="009900"/>
                </a:solidFill>
                <a:latin typeface="+mn-lt"/>
              </a:rPr>
              <a:t>   </a:t>
            </a:r>
            <a:r>
              <a:rPr lang="en-US" sz="1200" dirty="0">
                <a:solidFill>
                  <a:srgbClr val="009900"/>
                </a:solidFill>
                <a:latin typeface="+mn-lt"/>
              </a:rPr>
              <a:t>Thomas Jefferson National Accelerator Facility</a:t>
            </a:r>
          </a:p>
        </p:txBody>
      </p:sp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9014" y="6249989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2557341" y="6521674"/>
            <a:ext cx="7929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000" b="1" dirty="0" smtClean="0">
                <a:solidFill>
                  <a:schemeClr val="tx1"/>
                </a:solidFill>
                <a:latin typeface="Arial" charset="0"/>
              </a:rPr>
              <a:t>Page </a:t>
            </a:r>
            <a:fld id="{BFF26728-E5DD-43F7-A26A-D5BFC0C3B38C}" type="slidenum">
              <a:rPr lang="en-US" altLang="en-US" sz="1000" b="1">
                <a:solidFill>
                  <a:schemeClr val="tx1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0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106" name="Picture 12" descr="NP-logo-Nl 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6175376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00200" y="6246814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2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3363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919163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262063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16049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0621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4939" y="38100"/>
            <a:ext cx="7586663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1176" y="6602415"/>
            <a:ext cx="668339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6409209B-9AF4-42DE-B00B-56E175A761C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16215" y="6586538"/>
            <a:ext cx="5108575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i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it-IT"/>
              <a:t>Hall D System and Infrastructure Review,     May 2008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08090" y="6604002"/>
            <a:ext cx="1871663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Batang" pitchFamily="18" charset="-127"/>
              </a:defRPr>
            </a:lvl1pPr>
          </a:lstStyle>
          <a:p>
            <a:pPr>
              <a:defRPr/>
            </a:pPr>
            <a:r>
              <a:rPr lang="en-US" dirty="0"/>
              <a:t>E</a:t>
            </a:r>
            <a:r>
              <a:rPr lang="it-IT"/>
              <a:t>.C. Aschenauer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" y="6443665"/>
            <a:ext cx="9177339" cy="36512"/>
          </a:xfrm>
          <a:prstGeom prst="rect">
            <a:avLst/>
          </a:prstGeom>
          <a:gradFill rotWithShape="0">
            <a:gsLst>
              <a:gs pos="0">
                <a:srgbClr val="A603AB">
                  <a:alpha val="50000"/>
                </a:srgbClr>
              </a:gs>
              <a:gs pos="12000">
                <a:srgbClr val="E81766">
                  <a:alpha val="56000"/>
                </a:srgbClr>
              </a:gs>
              <a:gs pos="27000">
                <a:srgbClr val="EE3F17">
                  <a:alpha val="63500"/>
                </a:srgbClr>
              </a:gs>
              <a:gs pos="48000">
                <a:srgbClr val="FFFF00">
                  <a:alpha val="74000"/>
                </a:srgbClr>
              </a:gs>
              <a:gs pos="64999">
                <a:srgbClr val="1A8D48">
                  <a:alpha val="82499"/>
                </a:srgbClr>
              </a:gs>
              <a:gs pos="78999">
                <a:srgbClr val="0819FB">
                  <a:alpha val="89499"/>
                </a:srgbClr>
              </a:gs>
              <a:gs pos="100000">
                <a:srgbClr val="A603AB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1" y="517527"/>
            <a:ext cx="9177339" cy="53975"/>
          </a:xfrm>
          <a:prstGeom prst="rect">
            <a:avLst/>
          </a:prstGeom>
          <a:gradFill rotWithShape="0">
            <a:gsLst>
              <a:gs pos="0">
                <a:srgbClr val="A603AB">
                  <a:alpha val="50000"/>
                </a:srgbClr>
              </a:gs>
              <a:gs pos="12000">
                <a:srgbClr val="E81766">
                  <a:alpha val="56000"/>
                </a:srgbClr>
              </a:gs>
              <a:gs pos="27000">
                <a:srgbClr val="EE3F17">
                  <a:alpha val="63500"/>
                </a:srgbClr>
              </a:gs>
              <a:gs pos="48000">
                <a:srgbClr val="FFFF00">
                  <a:alpha val="74000"/>
                </a:srgbClr>
              </a:gs>
              <a:gs pos="64999">
                <a:srgbClr val="1A8D48">
                  <a:alpha val="82499"/>
                </a:srgbClr>
              </a:gs>
              <a:gs pos="78999">
                <a:srgbClr val="0819FB">
                  <a:alpha val="89499"/>
                </a:srgbClr>
              </a:gs>
              <a:gs pos="100000">
                <a:srgbClr val="A603AB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2" name="Picture 19" descr="JLab_logo_text_whit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6534152"/>
            <a:ext cx="12588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MS Mincho" pitchFamily="49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MS Mincho" pitchFamily="49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MS Mincho" pitchFamily="49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MS Mincho" pitchFamily="49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MS Mincho" pitchFamily="49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MS Mincho" pitchFamily="49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MS Mincho" pitchFamily="49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MS Mincho" pitchFamily="49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500813"/>
            <a:ext cx="9140825" cy="0"/>
          </a:xfrm>
          <a:prstGeom prst="line">
            <a:avLst/>
          </a:prstGeom>
          <a:noFill/>
          <a:ln w="92075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2838450" y="6383338"/>
            <a:ext cx="3871913" cy="169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 dirty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pic>
        <p:nvPicPr>
          <p:cNvPr id="792585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04992" y="6411913"/>
            <a:ext cx="5854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800" b="1" dirty="0">
                <a:solidFill>
                  <a:srgbClr val="FFFFFF"/>
                </a:solidFill>
                <a:latin typeface="Arial" charset="0"/>
              </a:rPr>
              <a:t>Page </a:t>
            </a:r>
            <a:fld id="{144B187F-CCD6-442C-A587-65A4F8B5E438}" type="slidenum">
              <a:rPr lang="en-US" altLang="en-US" sz="800" b="1">
                <a:solidFill>
                  <a:srgbClr val="FFFFFF"/>
                </a:solidFill>
                <a:latin typeface="Arial" charset="0"/>
              </a:rPr>
              <a:pPr algn="ctr"/>
              <a:t>‹#›</a:t>
            </a:fld>
            <a:endParaRPr lang="en-US" sz="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92587" name="Rectangle 11"/>
          <p:cNvSpPr>
            <a:spLocks noChangeArrowheads="1"/>
          </p:cNvSpPr>
          <p:nvPr/>
        </p:nvSpPr>
        <p:spPr bwMode="auto">
          <a:xfrm>
            <a:off x="5153439" y="6659217"/>
            <a:ext cx="1781175" cy="1477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October 16-18, 2011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2588" name="Picture 12" descr="NP-logo-Nl copy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8600" y="6172200"/>
            <a:ext cx="1219200" cy="636588"/>
          </a:xfrm>
          <a:prstGeom prst="rect">
            <a:avLst/>
          </a:prstGeom>
          <a:noFill/>
        </p:spPr>
      </p:pic>
      <p:pic>
        <p:nvPicPr>
          <p:cNvPr id="792589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14488" y="6205538"/>
            <a:ext cx="9763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90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3363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919163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262063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16049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500813"/>
            <a:ext cx="9140825" cy="0"/>
          </a:xfrm>
          <a:prstGeom prst="line">
            <a:avLst/>
          </a:prstGeom>
          <a:noFill/>
          <a:ln w="92075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2838450" y="6383338"/>
            <a:ext cx="3871913" cy="169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 dirty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pic>
        <p:nvPicPr>
          <p:cNvPr id="792585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04992" y="6397399"/>
            <a:ext cx="5854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800" b="1" dirty="0">
                <a:solidFill>
                  <a:srgbClr val="FFFFFF"/>
                </a:solidFill>
                <a:latin typeface="Arial" charset="0"/>
              </a:rPr>
              <a:t>Page </a:t>
            </a:r>
            <a:fld id="{144B187F-CCD6-442C-A587-65A4F8B5E438}" type="slidenum">
              <a:rPr lang="en-US" altLang="en-US" sz="800" b="1">
                <a:solidFill>
                  <a:srgbClr val="FFFFFF"/>
                </a:solidFill>
                <a:latin typeface="Arial" charset="0"/>
              </a:rPr>
              <a:pPr algn="ctr"/>
              <a:t>‹#›</a:t>
            </a:fld>
            <a:endParaRPr lang="en-US" sz="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92587" name="Rectangle 11"/>
          <p:cNvSpPr>
            <a:spLocks noChangeArrowheads="1"/>
          </p:cNvSpPr>
          <p:nvPr/>
        </p:nvSpPr>
        <p:spPr bwMode="auto">
          <a:xfrm>
            <a:off x="5153439" y="6625772"/>
            <a:ext cx="1537647" cy="1477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October 18-20, 2011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2588" name="Picture 12" descr="NP-logo-Nl copy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8600" y="6172200"/>
            <a:ext cx="1219200" cy="636588"/>
          </a:xfrm>
          <a:prstGeom prst="rect">
            <a:avLst/>
          </a:prstGeom>
          <a:noFill/>
        </p:spPr>
      </p:pic>
      <p:pic>
        <p:nvPicPr>
          <p:cNvPr id="792589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14488" y="6205538"/>
            <a:ext cx="9763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706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3363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919163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262063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16049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875117" y="1426228"/>
            <a:ext cx="7450665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en-US" sz="3200" b="1" dirty="0" smtClean="0"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US" sz="3600" b="1" dirty="0" smtClean="0">
                <a:latin typeface="+mj-lt"/>
              </a:rPr>
              <a:t>12 GeV </a:t>
            </a:r>
            <a:r>
              <a:rPr lang="en-US" sz="3600" b="1" dirty="0" smtClean="0">
                <a:latin typeface="+mj-lt"/>
              </a:rPr>
              <a:t>CEBAF Upgrade</a:t>
            </a:r>
          </a:p>
          <a:p>
            <a:pPr algn="ctr">
              <a:spcAft>
                <a:spcPts val="600"/>
              </a:spcAft>
            </a:pPr>
            <a:r>
              <a:rPr lang="en-US" sz="3600" b="1" dirty="0" smtClean="0">
                <a:latin typeface="+mj-lt"/>
              </a:rPr>
              <a:t>Project </a:t>
            </a:r>
            <a:r>
              <a:rPr lang="en-US" sz="3600" b="1" dirty="0" smtClean="0">
                <a:latin typeface="+mj-lt"/>
              </a:rPr>
              <a:t>Status </a:t>
            </a:r>
          </a:p>
          <a:p>
            <a:pPr algn="ctr">
              <a:spcBef>
                <a:spcPct val="50000"/>
              </a:spcBef>
            </a:pPr>
            <a:endParaRPr lang="en-US" sz="2000" b="1" dirty="0" smtClean="0"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latin typeface="Arial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Arial" charset="0"/>
              </a:rPr>
              <a:t>Claus </a:t>
            </a:r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H. </a:t>
            </a:r>
            <a:r>
              <a:rPr lang="en-US" sz="2800" b="1" dirty="0" smtClean="0">
                <a:solidFill>
                  <a:srgbClr val="0000CC"/>
                </a:solidFill>
                <a:latin typeface="Arial" charset="0"/>
              </a:rPr>
              <a:t>Rode</a:t>
            </a:r>
          </a:p>
          <a:p>
            <a:pPr algn="ctr">
              <a:spcBef>
                <a:spcPts val="60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Arial" charset="0"/>
              </a:rPr>
              <a:t>12 </a:t>
            </a:r>
            <a:r>
              <a:rPr lang="en-US" sz="2800" b="1" dirty="0" err="1" smtClean="0">
                <a:solidFill>
                  <a:srgbClr val="0000CC"/>
                </a:solidFill>
                <a:latin typeface="Arial" charset="0"/>
              </a:rPr>
              <a:t>GeV</a:t>
            </a:r>
            <a:r>
              <a:rPr lang="en-US" sz="2800" b="1" dirty="0" smtClean="0">
                <a:solidFill>
                  <a:srgbClr val="0000CC"/>
                </a:solidFill>
                <a:latin typeface="Arial" charset="0"/>
              </a:rPr>
              <a:t> Project Manager</a:t>
            </a:r>
            <a:endParaRPr lang="en-US" sz="28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5722" y="5690078"/>
            <a:ext cx="4012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</a:rPr>
              <a:t>Fermilab</a:t>
            </a: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algn="r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June 2,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4632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76200" y="749300"/>
            <a:ext cx="8991600" cy="5486400"/>
          </a:xfrm>
        </p:spPr>
        <p:txBody>
          <a:bodyPr/>
          <a:lstStyle/>
          <a:p>
            <a:r>
              <a:rPr lang="en-US" altLang="en-US" sz="1600" u="sng" dirty="0" smtClean="0"/>
              <a:t>Cryomodules</a:t>
            </a:r>
            <a:r>
              <a:rPr lang="en-US" altLang="en-US" sz="1600" dirty="0" smtClean="0"/>
              <a:t>: 10 (of 10) high-gradient CMs complete</a:t>
            </a:r>
          </a:p>
          <a:p>
            <a:r>
              <a:rPr lang="en-US" altLang="en-US" sz="1600" u="sng" dirty="0" smtClean="0"/>
              <a:t>Power</a:t>
            </a:r>
            <a:r>
              <a:rPr lang="en-US" altLang="en-US" sz="1600" dirty="0" smtClean="0"/>
              <a:t>: RF 10 zones complete; Magnet complete this month</a:t>
            </a:r>
          </a:p>
          <a:p>
            <a:r>
              <a:rPr lang="en-US" altLang="en-US" sz="1600" u="sng" dirty="0" smtClean="0"/>
              <a:t>Cryogenics</a:t>
            </a:r>
            <a:r>
              <a:rPr lang="en-US" altLang="en-US" sz="1600" dirty="0" smtClean="0"/>
              <a:t>: Central Helium Liquefier-2 complete</a:t>
            </a:r>
          </a:p>
          <a:p>
            <a:r>
              <a:rPr lang="en-US" altLang="en-US" sz="1600" u="sng" dirty="0" smtClean="0">
                <a:sym typeface="Wingdings" pitchFamily="2" charset="2"/>
              </a:rPr>
              <a:t>Beam Transport</a:t>
            </a:r>
            <a:r>
              <a:rPr lang="en-US" altLang="en-US" sz="1600" dirty="0" smtClean="0">
                <a:sym typeface="Wingdings" pitchFamily="2" charset="2"/>
              </a:rPr>
              <a:t>: 10 ARC &amp; 4 beam lines complete</a:t>
            </a:r>
          </a:p>
          <a:p>
            <a:r>
              <a:rPr lang="en-US" altLang="en-US" sz="1600" u="sng" dirty="0" smtClean="0">
                <a:sym typeface="Wingdings" pitchFamily="2" charset="2"/>
              </a:rPr>
              <a:t>Extraction</a:t>
            </a:r>
            <a:r>
              <a:rPr lang="en-US" altLang="en-US" sz="1600" dirty="0" smtClean="0">
                <a:sym typeface="Wingdings" pitchFamily="2" charset="2"/>
              </a:rPr>
              <a:t>: RF components complete</a:t>
            </a:r>
          </a:p>
          <a:p>
            <a:r>
              <a:rPr lang="en-US" altLang="en-US" sz="1600" u="sng" dirty="0" smtClean="0">
                <a:sym typeface="Wingdings" pitchFamily="2" charset="2"/>
              </a:rPr>
              <a:t>I&amp;C / Safety Systems 93%)</a:t>
            </a:r>
            <a:r>
              <a:rPr lang="en-US" altLang="en-US" sz="1600" dirty="0" smtClean="0">
                <a:sym typeface="Wingdings" pitchFamily="2" charset="2"/>
              </a:rPr>
              <a:t>:</a:t>
            </a:r>
          </a:p>
          <a:p>
            <a:pPr lvl="1"/>
            <a:r>
              <a:rPr lang="en-US" altLang="en-US" sz="1600" dirty="0" smtClean="0">
                <a:sym typeface="Wingdings" pitchFamily="2" charset="2"/>
              </a:rPr>
              <a:t>Complete: beam diagnostics; control system; safety system</a:t>
            </a:r>
          </a:p>
          <a:p>
            <a:pPr lvl="1"/>
            <a:r>
              <a:rPr lang="en-US" altLang="en-US" sz="1600" dirty="0" smtClean="0">
                <a:sym typeface="Wingdings" pitchFamily="2" charset="2"/>
              </a:rPr>
              <a:t>In progress: Hall D </a:t>
            </a:r>
            <a:r>
              <a:rPr lang="en-US" altLang="en-US" sz="1600" dirty="0" err="1" smtClean="0">
                <a:sym typeface="Wingdings" pitchFamily="2" charset="2"/>
              </a:rPr>
              <a:t>nA</a:t>
            </a:r>
            <a:r>
              <a:rPr lang="en-US" altLang="en-US" sz="1600" dirty="0" smtClean="0">
                <a:sym typeface="Wingdings" pitchFamily="2" charset="2"/>
              </a:rPr>
              <a:t> BPMs; fast feedback</a:t>
            </a:r>
          </a:p>
        </p:txBody>
      </p:sp>
      <p:pic>
        <p:nvPicPr>
          <p:cNvPr id="28675" name="Picture 9" descr="M:\12GeVUpgrade\Posters\Pictures\Accelerator\C100-10 Final Assembly_Jan2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4"/>
          <a:stretch/>
        </p:blipFill>
        <p:spPr bwMode="auto">
          <a:xfrm>
            <a:off x="42891" y="3510755"/>
            <a:ext cx="2586158" cy="226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en-US" sz="2900" dirty="0" smtClean="0"/>
              <a:t>ACCELERATOR CONSTRUCTION: </a:t>
            </a:r>
            <a:r>
              <a:rPr lang="en-US" altLang="en-US" sz="2900" dirty="0" smtClean="0">
                <a:solidFill>
                  <a:srgbClr val="009900"/>
                </a:solidFill>
              </a:rPr>
              <a:t>99.3%</a:t>
            </a:r>
            <a:r>
              <a:rPr lang="en-US" altLang="en-US" sz="2900" dirty="0" smtClean="0"/>
              <a:t> Complete</a:t>
            </a: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51" y="3137505"/>
            <a:ext cx="3265032" cy="192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3" descr="M:\12GeVUpgrade\Posters\Pictures\Accelerator\March2012_Coldbox\IMG_1485 (LCBX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2714515"/>
            <a:ext cx="23034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98" y="4508390"/>
            <a:ext cx="2808148" cy="173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39" descr="DSC0094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7483" y="4830383"/>
            <a:ext cx="1958975" cy="146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796170"/>
            <a:ext cx="2380905" cy="178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2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PERFORMANCE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47875" y="4686300"/>
            <a:ext cx="7048251" cy="146801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 smtClean="0"/>
              <a:t>Check-out voltages met the goal of 108 MV average</a:t>
            </a:r>
          </a:p>
          <a:p>
            <a:pPr>
              <a:spcAft>
                <a:spcPts val="400"/>
              </a:spcAft>
            </a:pPr>
            <a:r>
              <a:rPr lang="en-US" sz="2000" dirty="0" smtClean="0"/>
              <a:t>Initial running with beam was close to 98MV target: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0000FF"/>
                </a:solidFill>
              </a:rPr>
              <a:t>Still learning how to optimize the fully integrated (cm + </a:t>
            </a:r>
            <a:r>
              <a:rPr lang="en-US" sz="2000" dirty="0" err="1" smtClean="0">
                <a:solidFill>
                  <a:srgbClr val="0000FF"/>
                </a:solidFill>
              </a:rPr>
              <a:t>cryo</a:t>
            </a:r>
            <a:r>
              <a:rPr lang="en-US" sz="2000" dirty="0" smtClean="0">
                <a:solidFill>
                  <a:srgbClr val="0000FF"/>
                </a:solidFill>
              </a:rPr>
              <a:t> + </a:t>
            </a:r>
            <a:r>
              <a:rPr lang="en-US" sz="2000" dirty="0" err="1" smtClean="0">
                <a:solidFill>
                  <a:srgbClr val="0000FF"/>
                </a:solidFill>
              </a:rPr>
              <a:t>rf</a:t>
            </a:r>
            <a:r>
              <a:rPr lang="en-US" sz="2000" dirty="0" smtClean="0">
                <a:solidFill>
                  <a:srgbClr val="0000FF"/>
                </a:solidFill>
              </a:rPr>
              <a:t> + interlocks) system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127502"/>
              </p:ext>
            </p:extLst>
          </p:nvPr>
        </p:nvGraphicFramePr>
        <p:xfrm>
          <a:off x="1666875" y="809625"/>
          <a:ext cx="5810251" cy="3762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360"/>
                <a:gridCol w="1848715"/>
                <a:gridCol w="1584613"/>
                <a:gridCol w="1452563"/>
              </a:tblGrid>
              <a:tr h="283331">
                <a:tc row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Checked out in tunnel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beam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Low current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High current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33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104 MV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98MV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90MV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33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122 MV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108MV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108MV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33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#3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108 MV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77 MV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33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93 MV</a:t>
                      </a:r>
                      <a:endParaRPr lang="en-US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100 MV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33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121 MV</a:t>
                      </a:r>
                      <a:endParaRPr lang="en-US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79 MV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33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111 MV</a:t>
                      </a:r>
                      <a:endParaRPr lang="en-US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102 MV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33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103 MV</a:t>
                      </a:r>
                      <a:endParaRPr lang="en-US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104 MV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47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110 MV</a:t>
                      </a:r>
                      <a:endParaRPr lang="en-US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100 MV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47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105 MV</a:t>
                      </a:r>
                      <a:endParaRPr lang="en-US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101 MV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47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#10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104 MV</a:t>
                      </a:r>
                      <a:endParaRPr lang="en-US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88 MV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47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Avg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108 MV</a:t>
                      </a:r>
                      <a:endParaRPr lang="en-US" sz="16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95 MV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5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CRYOGENICS:  COMPLETE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" y="794592"/>
            <a:ext cx="7996978" cy="5331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2284" y="4767994"/>
            <a:ext cx="2170706" cy="8802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Warm 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Compressors</a:t>
            </a:r>
          </a:p>
        </p:txBody>
      </p:sp>
    </p:spTree>
    <p:extLst>
      <p:ext uri="{BB962C8B-B14F-4D97-AF65-F5344CB8AC3E}">
        <p14:creationId xmlns:p14="http://schemas.microsoft.com/office/powerpoint/2010/main" val="14978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CRYOGENICS:  COMPLETE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775415"/>
            <a:ext cx="5129017" cy="34193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2"/>
          <a:stretch/>
        </p:blipFill>
        <p:spPr>
          <a:xfrm>
            <a:off x="4274638" y="3686483"/>
            <a:ext cx="4770764" cy="25603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60112" y="1860605"/>
            <a:ext cx="1367624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80K-5K</a:t>
            </a:r>
          </a:p>
          <a:p>
            <a:r>
              <a:rPr lang="en-US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Coldbox</a:t>
            </a:r>
            <a:endParaRPr lang="en-US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1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CRYOGENICS:  COMPLETE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737557"/>
            <a:ext cx="5298776" cy="3532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40" y="3407082"/>
            <a:ext cx="4287820" cy="2858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783" y="925893"/>
            <a:ext cx="1447137" cy="7200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300K-80K</a:t>
            </a:r>
          </a:p>
          <a:p>
            <a:pPr>
              <a:lnSpc>
                <a:spcPct val="85000"/>
              </a:lnSpc>
            </a:pP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Coldbox</a:t>
            </a: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4340" y="2503815"/>
            <a:ext cx="914400" cy="6401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Interconnects</a:t>
            </a:r>
          </a:p>
          <a:p>
            <a:pPr>
              <a:lnSpc>
                <a:spcPct val="85000"/>
              </a:lnSpc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linacs</a:t>
            </a: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9763"/>
          </a:xfrm>
        </p:spPr>
        <p:txBody>
          <a:bodyPr/>
          <a:lstStyle/>
          <a:p>
            <a:r>
              <a:rPr lang="en-US" dirty="0"/>
              <a:t>POWER:  RF COMPLETE – 10 ZONES ONLINE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63" y="3962943"/>
            <a:ext cx="2965838" cy="191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76" y="3963309"/>
            <a:ext cx="2907323" cy="1916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3"/>
          <a:stretch/>
        </p:blipFill>
        <p:spPr>
          <a:xfrm>
            <a:off x="106174" y="3126906"/>
            <a:ext cx="3026639" cy="3043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3" y="871917"/>
            <a:ext cx="3456432" cy="2210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7" y="871917"/>
            <a:ext cx="4319663" cy="2879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4137" y="3294492"/>
            <a:ext cx="1343770" cy="4572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l"/>
            <a:r>
              <a:rPr lang="en-US" sz="2000" dirty="0" smtClean="0">
                <a:latin typeface="Arial" pitchFamily="34" charset="0"/>
                <a:cs typeface="Arial" pitchFamily="34" charset="0"/>
              </a:rPr>
              <a:t>Klystrons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8784" y="5879502"/>
            <a:ext cx="1758758" cy="4572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l"/>
            <a:r>
              <a:rPr lang="en-US" sz="2000" dirty="0" smtClean="0">
                <a:latin typeface="Arial" pitchFamily="34" charset="0"/>
                <a:cs typeface="Arial" pitchFamily="34" charset="0"/>
              </a:rPr>
              <a:t>Waveguides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9044" y="5605067"/>
            <a:ext cx="1343770" cy="58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Low-level controls</a:t>
            </a:r>
          </a:p>
        </p:txBody>
      </p:sp>
    </p:spTree>
    <p:extLst>
      <p:ext uri="{BB962C8B-B14F-4D97-AF65-F5344CB8AC3E}">
        <p14:creationId xmlns:p14="http://schemas.microsoft.com/office/powerpoint/2010/main" val="34035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PC Backup081610\083109\12GeV Beam Transport\2014 Lehman Review\Bevins\2014_03_01_Tunnel_0755_Flick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8" t="6995" r="5432" b="7334"/>
          <a:stretch/>
        </p:blipFill>
        <p:spPr bwMode="auto">
          <a:xfrm>
            <a:off x="157246" y="1460310"/>
            <a:ext cx="4252116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C Backup081610\083109\12GeV Beam Transport\2014 Lehman Review\Bevins\2014_03_01_Tunnel_0840_Flick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r="18512"/>
          <a:stretch/>
        </p:blipFill>
        <p:spPr bwMode="auto">
          <a:xfrm>
            <a:off x="4572000" y="1460310"/>
            <a:ext cx="4343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31"/>
          <p:cNvSpPr txBox="1">
            <a:spLocks noChangeArrowheads="1"/>
          </p:cNvSpPr>
          <p:nvPr/>
        </p:nvSpPr>
        <p:spPr bwMode="auto">
          <a:xfrm>
            <a:off x="2790609" y="5607577"/>
            <a:ext cx="1618753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0033CC"/>
                </a:solidFill>
              </a:rPr>
              <a:t>East Arc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7" name="Text Box 1031"/>
          <p:cNvSpPr txBox="1">
            <a:spLocks noChangeArrowheads="1"/>
          </p:cNvSpPr>
          <p:nvPr/>
        </p:nvSpPr>
        <p:spPr bwMode="auto">
          <a:xfrm>
            <a:off x="7390075" y="5607577"/>
            <a:ext cx="1525325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0033CC"/>
                </a:solidFill>
              </a:rPr>
              <a:t>West Arc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3982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 smtClean="0">
                <a:solidFill>
                  <a:srgbClr val="333399"/>
                </a:solidFill>
                <a:latin typeface="+mn-lt"/>
              </a:rPr>
              <a:t>ARCS </a:t>
            </a:r>
            <a:r>
              <a:rPr lang="en-US" sz="3200" b="1" dirty="0">
                <a:solidFill>
                  <a:srgbClr val="333399"/>
                </a:solidFill>
                <a:latin typeface="+mn-lt"/>
              </a:rPr>
              <a:t>&amp; HALL </a:t>
            </a:r>
            <a:r>
              <a:rPr lang="en-US" sz="3200" b="1" dirty="0" smtClean="0">
                <a:solidFill>
                  <a:srgbClr val="333399"/>
                </a:solidFill>
                <a:latin typeface="+mn-lt"/>
              </a:rPr>
              <a:t>TRANSPORT: </a:t>
            </a:r>
            <a:r>
              <a:rPr lang="en-US" sz="3200" b="1" dirty="0">
                <a:solidFill>
                  <a:srgbClr val="333399"/>
                </a:solidFill>
                <a:latin typeface="+mn-lt"/>
              </a:rPr>
              <a:t>COMPLETE</a:t>
            </a:r>
          </a:p>
        </p:txBody>
      </p:sp>
      <p:sp>
        <p:nvSpPr>
          <p:cNvPr id="9" name="Rectangle 9"/>
          <p:cNvSpPr>
            <a:spLocks noChangeAspect="1" noChangeArrowheads="1"/>
          </p:cNvSpPr>
          <p:nvPr/>
        </p:nvSpPr>
        <p:spPr bwMode="auto">
          <a:xfrm>
            <a:off x="1818562" y="2467466"/>
            <a:ext cx="2590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cs typeface="Times New Roman" pitchFamily="18" charset="0"/>
              </a:rPr>
              <a:t>Arc dipole </a:t>
            </a:r>
            <a:r>
              <a:rPr lang="en-US" sz="1200" b="1" dirty="0">
                <a:cs typeface="Times New Roman" pitchFamily="18" charset="0"/>
              </a:rPr>
              <a:t>with added H-Steel    </a:t>
            </a:r>
            <a:endParaRPr lang="en-US" sz="1200" b="1" dirty="0"/>
          </a:p>
        </p:txBody>
      </p:sp>
      <p:pic>
        <p:nvPicPr>
          <p:cNvPr id="10" name="Picture 2" descr="C:\Documents and Settings\mbevins\Desktop\2ndBBdoc7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1774039" y="763521"/>
            <a:ext cx="2635323" cy="1726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24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4" name="Text Box 1028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333399"/>
                </a:solidFill>
                <a:latin typeface="+mj-lt"/>
                <a:ea typeface="+mj-ea"/>
                <a:cs typeface="+mj-cs"/>
              </a:rPr>
              <a:t>SPREADER </a:t>
            </a:r>
            <a:r>
              <a:rPr lang="en-US" sz="3200" b="1" dirty="0" smtClean="0">
                <a:solidFill>
                  <a:srgbClr val="333399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en-US" sz="3200" b="1" dirty="0">
                <a:solidFill>
                  <a:srgbClr val="333399"/>
                </a:solidFill>
                <a:latin typeface="+mj-lt"/>
                <a:ea typeface="+mj-ea"/>
                <a:cs typeface="+mj-cs"/>
              </a:rPr>
              <a:t>RECOMBINERS: COMPLETE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202" y="4705885"/>
            <a:ext cx="886857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5060" name="Line 1044"/>
          <p:cNvSpPr>
            <a:spLocks noChangeShapeType="1"/>
          </p:cNvSpPr>
          <p:nvPr/>
        </p:nvSpPr>
        <p:spPr bwMode="auto">
          <a:xfrm flipH="1" flipV="1">
            <a:off x="6786390" y="6170670"/>
            <a:ext cx="224010" cy="40211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5045" name="Text Box 1029"/>
          <p:cNvSpPr txBox="1">
            <a:spLocks noChangeArrowheads="1"/>
          </p:cNvSpPr>
          <p:nvPr/>
        </p:nvSpPr>
        <p:spPr bwMode="auto">
          <a:xfrm>
            <a:off x="7010400" y="644525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Hall D</a:t>
            </a: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 Transport</a:t>
            </a:r>
          </a:p>
        </p:txBody>
      </p:sp>
      <p:sp>
        <p:nvSpPr>
          <p:cNvPr id="855047" name="Text Box 1031"/>
          <p:cNvSpPr txBox="1">
            <a:spLocks noChangeArrowheads="1"/>
          </p:cNvSpPr>
          <p:nvPr/>
        </p:nvSpPr>
        <p:spPr bwMode="auto">
          <a:xfrm>
            <a:off x="0" y="6232884"/>
            <a:ext cx="6898395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Arial" charset="0"/>
              </a:rPr>
              <a:t>NE Spreader has additional 6</a:t>
            </a:r>
            <a:r>
              <a:rPr lang="en-US" baseline="30000" dirty="0">
                <a:latin typeface="Arial" charset="0"/>
              </a:rPr>
              <a:t>th</a:t>
            </a:r>
            <a:r>
              <a:rPr lang="en-US" dirty="0">
                <a:latin typeface="Arial" charset="0"/>
              </a:rPr>
              <a:t> pass line to Hall D </a:t>
            </a:r>
            <a:endParaRPr lang="en-US" sz="3200" dirty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2" y="835879"/>
            <a:ext cx="4908926" cy="399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31"/>
          <p:cNvSpPr txBox="1">
            <a:spLocks noChangeArrowheads="1"/>
          </p:cNvSpPr>
          <p:nvPr/>
        </p:nvSpPr>
        <p:spPr bwMode="auto">
          <a:xfrm>
            <a:off x="5486399" y="1793608"/>
            <a:ext cx="3578087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33CC"/>
                </a:solidFill>
                <a:latin typeface="+mn-lt"/>
              </a:rPr>
              <a:t>Five 12 GeV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33CC"/>
                </a:solidFill>
                <a:latin typeface="+mn-lt"/>
              </a:rPr>
              <a:t>Spreaders &amp;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33CC"/>
                </a:solidFill>
                <a:latin typeface="+mn-lt"/>
              </a:rPr>
              <a:t>Recombiners</a:t>
            </a:r>
            <a:r>
              <a:rPr lang="en-US" sz="3200" b="1" dirty="0" smtClean="0">
                <a:solidFill>
                  <a:srgbClr val="0033CC"/>
                </a:solidFill>
                <a:latin typeface="+mn-lt"/>
              </a:rPr>
              <a:t> Installed</a:t>
            </a:r>
            <a:endParaRPr lang="en-US" sz="3200" b="1" dirty="0">
              <a:solidFill>
                <a:srgbClr val="0033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18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5781675"/>
            <a:ext cx="9144000" cy="1419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altLang="en-US" sz="2300" kern="1200" dirty="0" smtClean="0"/>
              <a:t>OVERVIEW OF TECHNICAL PERFORMANCE REQUIREMENTS</a:t>
            </a:r>
            <a:endParaRPr lang="en-US" altLang="en-US" sz="2300" kern="1200" dirty="0"/>
          </a:p>
        </p:txBody>
      </p:sp>
      <p:pic>
        <p:nvPicPr>
          <p:cNvPr id="6148" name="Picture 4" descr="CLAS12_mar_2005_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 t="5469" r="8871" b="8887"/>
          <a:stretch>
            <a:fillRect/>
          </a:stretch>
        </p:blipFill>
        <p:spPr bwMode="auto">
          <a:xfrm>
            <a:off x="2543175" y="1245763"/>
            <a:ext cx="1965215" cy="1629991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allacomb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7" y="1256372"/>
            <a:ext cx="2215231" cy="16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7"/>
          <p:cNvGrpSpPr>
            <a:grpSpLocks/>
          </p:cNvGrpSpPr>
          <p:nvPr/>
        </p:nvGrpSpPr>
        <p:grpSpPr bwMode="auto">
          <a:xfrm>
            <a:off x="161925" y="1114425"/>
            <a:ext cx="2144713" cy="1728787"/>
            <a:chOff x="3712" y="560"/>
            <a:chExt cx="1811" cy="1067"/>
          </a:xfrm>
        </p:grpSpPr>
        <p:pic>
          <p:nvPicPr>
            <p:cNvPr id="6189" name="Picture 8" descr="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55"/>
            <a:stretch>
              <a:fillRect/>
            </a:stretch>
          </p:blipFill>
          <p:spPr bwMode="auto">
            <a:xfrm rot="5400000">
              <a:off x="4125" y="230"/>
              <a:ext cx="1019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0" name="Rectangle 9"/>
            <p:cNvSpPr>
              <a:spLocks noChangeArrowheads="1"/>
            </p:cNvSpPr>
            <p:nvPr/>
          </p:nvSpPr>
          <p:spPr bwMode="auto">
            <a:xfrm>
              <a:off x="3712" y="560"/>
              <a:ext cx="336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91" name="Rectangle 10"/>
            <p:cNvSpPr>
              <a:spLocks noChangeArrowheads="1"/>
            </p:cNvSpPr>
            <p:nvPr/>
          </p:nvSpPr>
          <p:spPr bwMode="auto">
            <a:xfrm>
              <a:off x="3714" y="1362"/>
              <a:ext cx="31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  <p:graphicFrame>
        <p:nvGraphicFramePr>
          <p:cNvPr id="851979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920651"/>
              </p:ext>
            </p:extLst>
          </p:nvPr>
        </p:nvGraphicFramePr>
        <p:xfrm>
          <a:off x="114300" y="2978150"/>
          <a:ext cx="8896350" cy="3781426"/>
        </p:xfrm>
        <a:graphic>
          <a:graphicData uri="http://schemas.openxmlformats.org/drawingml/2006/table">
            <a:tbl>
              <a:tblPr/>
              <a:tblGrid>
                <a:gridCol w="2406650"/>
                <a:gridCol w="2041525"/>
                <a:gridCol w="2307452"/>
                <a:gridCol w="2140723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excellent hermeticity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10 x 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installation space</a:t>
                      </a:r>
                      <a:endParaRPr kumimoji="0" lang="en-US" sz="2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hermeticity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GeV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11 GeV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beamline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target flexibility</a:t>
                      </a:r>
                      <a:endParaRPr kumimoji="0" lang="en-US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96" y="1256372"/>
            <a:ext cx="2143930" cy="160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42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6253085"/>
            <a:ext cx="9144000" cy="5969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-50800"/>
            <a:ext cx="9144000" cy="762000"/>
          </a:xfrm>
        </p:spPr>
        <p:txBody>
          <a:bodyPr/>
          <a:lstStyle/>
          <a:p>
            <a:r>
              <a:rPr lang="en-US" altLang="en-US" sz="2600" dirty="0" smtClean="0"/>
              <a:t>PHYSICS CONSTRUCTION: 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200" dirty="0" smtClean="0">
                <a:solidFill>
                  <a:srgbClr val="009900"/>
                </a:solidFill>
              </a:rPr>
              <a:t>71%</a:t>
            </a:r>
            <a:r>
              <a:rPr lang="en-US" altLang="en-US" sz="2200" dirty="0" smtClean="0"/>
              <a:t> (Halls B&amp;C) and </a:t>
            </a:r>
            <a:r>
              <a:rPr lang="en-US" altLang="en-US" sz="2200" dirty="0" smtClean="0">
                <a:solidFill>
                  <a:srgbClr val="009900"/>
                </a:solidFill>
              </a:rPr>
              <a:t>95%</a:t>
            </a:r>
            <a:r>
              <a:rPr lang="en-US" altLang="en-US" sz="2200" dirty="0" smtClean="0"/>
              <a:t> (Hall D) Complete 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76200" y="822325"/>
            <a:ext cx="8991600" cy="5486400"/>
          </a:xfrm>
        </p:spPr>
        <p:txBody>
          <a:bodyPr/>
          <a:lstStyle/>
          <a:p>
            <a:r>
              <a:rPr lang="en-US" altLang="en-US" sz="1600" dirty="0" smtClean="0"/>
              <a:t>All major detector systems under construction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1400" dirty="0" smtClean="0"/>
              <a:t>8 installed (Halls B &amp; D)</a:t>
            </a:r>
          </a:p>
          <a:p>
            <a:r>
              <a:rPr lang="en-US" altLang="en-US" sz="1600" dirty="0" smtClean="0"/>
              <a:t>7 (of 7) new superconducting magnets making good progress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1400" dirty="0" smtClean="0"/>
              <a:t>US universities, US Labs, US, UK, France</a:t>
            </a:r>
          </a:p>
          <a:p>
            <a:r>
              <a:rPr lang="en-US" altLang="en-US" sz="1600" dirty="0" smtClean="0"/>
              <a:t>Hall D:</a:t>
            </a:r>
          </a:p>
          <a:p>
            <a:pPr lvl="1">
              <a:spcBef>
                <a:spcPct val="0"/>
              </a:spcBef>
            </a:pPr>
            <a:r>
              <a:rPr lang="en-US" altLang="en-US" sz="1400" dirty="0" smtClean="0"/>
              <a:t>Solenoid testing complete </a:t>
            </a:r>
          </a:p>
          <a:p>
            <a:pPr lvl="1">
              <a:spcBef>
                <a:spcPct val="0"/>
              </a:spcBef>
            </a:pPr>
            <a:r>
              <a:rPr lang="en-US" altLang="en-US" sz="1400" dirty="0" smtClean="0"/>
              <a:t>All five major detectors installed and being commissioned</a:t>
            </a:r>
          </a:p>
          <a:p>
            <a:r>
              <a:rPr lang="en-US" altLang="en-US" sz="1600" dirty="0" smtClean="0"/>
              <a:t>Hall C:</a:t>
            </a:r>
          </a:p>
          <a:p>
            <a:pPr lvl="1">
              <a:spcBef>
                <a:spcPct val="0"/>
              </a:spcBef>
            </a:pPr>
            <a:r>
              <a:rPr lang="en-US" altLang="en-US" sz="1400" dirty="0" smtClean="0"/>
              <a:t>Detectors funded thru NSF-MRI / NSERC grants complete</a:t>
            </a:r>
          </a:p>
          <a:p>
            <a:pPr lvl="1"/>
            <a:r>
              <a:rPr lang="en-US" altLang="en-US" sz="1400" dirty="0" smtClean="0"/>
              <a:t>Support carriage installed</a:t>
            </a:r>
          </a:p>
          <a:p>
            <a:r>
              <a:rPr lang="en-US" altLang="en-US" sz="1600" dirty="0" smtClean="0"/>
              <a:t>Hall B:</a:t>
            </a:r>
          </a:p>
          <a:p>
            <a:pPr lvl="1">
              <a:spcBef>
                <a:spcPct val="0"/>
              </a:spcBef>
            </a:pPr>
            <a:r>
              <a:rPr lang="en-US" altLang="en-US" sz="1400" dirty="0" smtClean="0"/>
              <a:t>SVT module production underway (FNAL)</a:t>
            </a:r>
          </a:p>
          <a:p>
            <a:pPr lvl="1"/>
            <a:r>
              <a:rPr lang="en-US" altLang="en-US" sz="1400" dirty="0" smtClean="0"/>
              <a:t>Forward carriage and detectors installed and being commissioned</a:t>
            </a:r>
          </a:p>
          <a:p>
            <a:pPr>
              <a:spcAft>
                <a:spcPts val="1000"/>
              </a:spcAft>
            </a:pPr>
            <a:endParaRPr lang="en-US" altLang="en-US" sz="2000" dirty="0" smtClean="0"/>
          </a:p>
          <a:p>
            <a:pPr>
              <a:spcAft>
                <a:spcPts val="1000"/>
              </a:spcAft>
            </a:pPr>
            <a:endParaRPr lang="en-US" altLang="en-US" sz="1200" dirty="0" smtClean="0"/>
          </a:p>
          <a:p>
            <a:pPr lvl="1">
              <a:spcBef>
                <a:spcPct val="0"/>
              </a:spcBef>
            </a:pPr>
            <a:endParaRPr lang="en-US" altLang="en-US" sz="1600" dirty="0" smtClean="0">
              <a:sym typeface="Wingdings" pitchFamily="2" charset="2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altLang="en-US" sz="1800" dirty="0" smtClean="0">
              <a:sym typeface="Wingdings" pitchFamily="2" charset="2"/>
            </a:endParaRPr>
          </a:p>
        </p:txBody>
      </p:sp>
      <p:pic>
        <p:nvPicPr>
          <p:cNvPr id="29700" name="Picture 16" descr="Hall D BCAL First Modules in Cradle March 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83" y="4354030"/>
            <a:ext cx="4521717" cy="24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9" descr="Hall B CTOF light-guide gluing j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r="6480"/>
          <a:stretch>
            <a:fillRect/>
          </a:stretch>
        </p:blipFill>
        <p:spPr bwMode="auto">
          <a:xfrm>
            <a:off x="120623" y="4543011"/>
            <a:ext cx="2217060" cy="18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0623" y="6423067"/>
            <a:ext cx="2217059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Hall B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CTOF</a:t>
            </a:r>
          </a:p>
        </p:txBody>
      </p:sp>
      <p:pic>
        <p:nvPicPr>
          <p:cNvPr id="29703" name="Picture 20" descr="Hall D FCAL being stacked 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4" r="5038"/>
          <a:stretch>
            <a:fillRect/>
          </a:stretch>
        </p:blipFill>
        <p:spPr bwMode="auto">
          <a:xfrm>
            <a:off x="6415088" y="1157720"/>
            <a:ext cx="269081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 bwMode="auto">
          <a:xfrm>
            <a:off x="6415088" y="880721"/>
            <a:ext cx="269081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Hall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D FCAL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Installation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6415088" y="4088352"/>
            <a:ext cx="269081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Hall D</a:t>
            </a:r>
          </a:p>
        </p:txBody>
      </p:sp>
      <p:pic>
        <p:nvPicPr>
          <p:cNvPr id="2970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68" y="4371182"/>
            <a:ext cx="2074215" cy="205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433768" y="6424654"/>
            <a:ext cx="2074215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Hall C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Pre-Shower</a:t>
            </a:r>
          </a:p>
        </p:txBody>
      </p:sp>
    </p:spTree>
    <p:extLst>
      <p:ext uri="{BB962C8B-B14F-4D97-AF65-F5344CB8AC3E}">
        <p14:creationId xmlns:p14="http://schemas.microsoft.com/office/powerpoint/2010/main" val="38953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OUTLINE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98438" y="762000"/>
            <a:ext cx="8542337" cy="5312797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en-US" dirty="0" smtClean="0"/>
              <a:t>Background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dirty="0" smtClean="0"/>
              <a:t>Construction Status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en-US" dirty="0" smtClean="0"/>
              <a:t>Civil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en-US" dirty="0" smtClean="0"/>
              <a:t>Accelerator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en-US" dirty="0" smtClean="0"/>
              <a:t>Physics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en-US" dirty="0" smtClean="0"/>
              <a:t>Path Forward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en-US" dirty="0" smtClean="0"/>
              <a:t>ETC</a:t>
            </a:r>
          </a:p>
          <a:p>
            <a:pPr lvl="1"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en-US" dirty="0" smtClean="0"/>
              <a:t>CD-4A/CD4B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en-US" dirty="0" err="1"/>
              <a:t>Rebaseline</a:t>
            </a:r>
            <a:endParaRPr lang="en-US" altLang="en-US" dirty="0"/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en-US" dirty="0" smtClean="0"/>
              <a:t>Summary</a:t>
            </a:r>
          </a:p>
        </p:txBody>
      </p:sp>
      <p:pic>
        <p:nvPicPr>
          <p:cNvPr id="24580" name="Content Placeholder 20" descr="JLab-Aerial_Apr-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98" y="761999"/>
            <a:ext cx="4039677" cy="547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6900031" y="5135189"/>
            <a:ext cx="462487" cy="318421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675982" y="5269375"/>
            <a:ext cx="307694" cy="233624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spcAft>
                <a:spcPts val="600"/>
              </a:spcAft>
              <a:defRPr/>
            </a:pPr>
            <a:endParaRPr lang="en-US" sz="1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74877" y="1101066"/>
            <a:ext cx="460599" cy="318421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4207" y="1106387"/>
            <a:ext cx="373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8753" y="5115486"/>
            <a:ext cx="373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69586" y="5210994"/>
            <a:ext cx="3756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8449" y="5216424"/>
            <a:ext cx="373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B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8226170" y="5212978"/>
            <a:ext cx="462486" cy="320152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4589" name="Oval 6"/>
          <p:cNvSpPr>
            <a:spLocks noChangeArrowheads="1"/>
          </p:cNvSpPr>
          <p:nvPr/>
        </p:nvSpPr>
        <p:spPr bwMode="auto">
          <a:xfrm rot="5400000">
            <a:off x="5374821" y="2115306"/>
            <a:ext cx="2924396" cy="198562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1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2" y="755017"/>
            <a:ext cx="7257976" cy="544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9763"/>
          </a:xfrm>
        </p:spPr>
        <p:txBody>
          <a:bodyPr/>
          <a:lstStyle/>
          <a:p>
            <a:r>
              <a:rPr lang="en-US" sz="2500" dirty="0" smtClean="0"/>
              <a:t>HALL D SOLENOID OPERATIONAL,</a:t>
            </a:r>
            <a:br>
              <a:rPr lang="en-US" sz="2500" dirty="0" smtClean="0"/>
            </a:br>
            <a:r>
              <a:rPr lang="en-US" sz="2500" dirty="0" smtClean="0"/>
              <a:t>ALL FIVE DETECTORS BEING COMMISSIONED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79513" y="2196375"/>
            <a:ext cx="104067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latin typeface="+mn-lt"/>
              </a:rPr>
              <a:t>BCAL</a:t>
            </a:r>
          </a:p>
          <a:p>
            <a:r>
              <a:rPr lang="en-US" b="1" dirty="0" smtClean="0">
                <a:solidFill>
                  <a:srgbClr val="009900"/>
                </a:solidFill>
                <a:latin typeface="+mn-lt"/>
              </a:rPr>
              <a:t>FDC</a:t>
            </a:r>
            <a:endParaRPr lang="en-US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7601" y="1896926"/>
            <a:ext cx="853119" cy="461665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latin typeface="+mn-lt"/>
              </a:rPr>
              <a:t>CDC</a:t>
            </a:r>
            <a:endParaRPr lang="en-US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9428" y="3787869"/>
            <a:ext cx="79303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latin typeface="+mn-lt"/>
              </a:rPr>
              <a:t>TOF</a:t>
            </a:r>
            <a:endParaRPr lang="en-US" b="1" dirty="0">
              <a:solidFill>
                <a:srgbClr val="009900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538155" y="2127759"/>
            <a:ext cx="1309446" cy="413140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6" idx="1"/>
          </p:cNvCxnSpPr>
          <p:nvPr/>
        </p:nvCxnSpPr>
        <p:spPr bwMode="auto">
          <a:xfrm flipH="1">
            <a:off x="6740665" y="4018702"/>
            <a:ext cx="1018763" cy="523363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4" idx="3"/>
          </p:cNvCxnSpPr>
          <p:nvPr/>
        </p:nvCxnSpPr>
        <p:spPr bwMode="auto">
          <a:xfrm>
            <a:off x="1120183" y="2611874"/>
            <a:ext cx="1366078" cy="599862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12" y="755017"/>
            <a:ext cx="11826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4660719" y="1001241"/>
            <a:ext cx="1357582" cy="324434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882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3811"/>
          </a:xfrm>
        </p:spPr>
        <p:txBody>
          <a:bodyPr/>
          <a:lstStyle/>
          <a:p>
            <a:r>
              <a:rPr lang="en-US" sz="2500" dirty="0" smtClean="0"/>
              <a:t>HALL C – SHIELD HOUSE COMPLETED, </a:t>
            </a:r>
            <a:br>
              <a:rPr lang="en-US" sz="2500" dirty="0" smtClean="0"/>
            </a:br>
            <a:r>
              <a:rPr lang="en-US" sz="2500" dirty="0" smtClean="0"/>
              <a:t>POWER SUPPLIES ON SHMS CARRIAGE</a:t>
            </a:r>
            <a:endParaRPr lang="en-US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2" y="866692"/>
            <a:ext cx="8979217" cy="504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0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5"/>
          <p:cNvGrpSpPr>
            <a:grpSpLocks/>
          </p:cNvGrpSpPr>
          <p:nvPr/>
        </p:nvGrpSpPr>
        <p:grpSpPr bwMode="auto">
          <a:xfrm>
            <a:off x="2449513" y="762000"/>
            <a:ext cx="6465887" cy="5527675"/>
            <a:chOff x="2450077" y="762000"/>
            <a:chExt cx="6465323" cy="5527215"/>
          </a:xfrm>
        </p:grpSpPr>
        <p:pic>
          <p:nvPicPr>
            <p:cNvPr id="21" name="Picture 20"/>
            <p:cNvPicPr>
              <a:picLocks/>
            </p:cNvPicPr>
            <p:nvPr/>
          </p:nvPicPr>
          <p:blipFill>
            <a:blip r:embed="rId3"/>
            <a:srcRect l="-613" b="1396"/>
            <a:stretch>
              <a:fillRect/>
            </a:stretch>
          </p:blipFill>
          <p:spPr bwMode="auto">
            <a:xfrm>
              <a:off x="2450077" y="762000"/>
              <a:ext cx="6465323" cy="552721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Rectangle 21"/>
            <p:cNvSpPr>
              <a:spLocks noChangeArrowheads="1"/>
            </p:cNvSpPr>
            <p:nvPr/>
          </p:nvSpPr>
          <p:spPr bwMode="auto">
            <a:xfrm>
              <a:off x="2514600" y="5410200"/>
              <a:ext cx="1524000" cy="828000"/>
            </a:xfrm>
            <a:prstGeom prst="rect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919163" indent="-228600" eaLnBrk="0" hangingPunct="0"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262063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1604963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062163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519363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2976563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433763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>
                <a:latin typeface="Times" pitchFamily="-65" charset="0"/>
              </a:endParaRPr>
            </a:p>
          </p:txBody>
        </p:sp>
      </p:grpSp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76200" y="1371600"/>
            <a:ext cx="2438400" cy="4160838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919163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262063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604963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29765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433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15000"/>
              </a:spcBef>
              <a:buFontTx/>
              <a:buNone/>
            </a:pPr>
            <a:r>
              <a:rPr lang="en-US" altLang="en-US" sz="1600" b="0" u="sng">
                <a:solidFill>
                  <a:srgbClr val="FFFF00"/>
                </a:solidFill>
                <a:cs typeface="Arial" pitchFamily="34" charset="0"/>
              </a:rPr>
              <a:t>Forward Detector (FD)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TORUS magnet (6 coils)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 HT Cherenkov Counter 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 Drift chamber system 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 LT Cherenkov Counter 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 Forward ToF System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 Pre-shower calorimeter 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 E.M. calorimeter  </a:t>
            </a:r>
            <a:endParaRPr lang="en-US" altLang="en-US" sz="1400" b="0">
              <a:solidFill>
                <a:srgbClr val="FFFF00"/>
              </a:solidFill>
              <a:cs typeface="Arial" pitchFamily="34" charset="0"/>
            </a:endParaRPr>
          </a:p>
          <a:p>
            <a:pPr>
              <a:spcBef>
                <a:spcPct val="15000"/>
              </a:spcBef>
              <a:buFontTx/>
              <a:buNone/>
            </a:pPr>
            <a:r>
              <a:rPr lang="en-US" altLang="en-US" sz="1600" b="0" u="sng">
                <a:solidFill>
                  <a:srgbClr val="FFFF00"/>
                </a:solidFill>
                <a:cs typeface="Arial" pitchFamily="34" charset="0"/>
              </a:rPr>
              <a:t>Central Detector (CD)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   SOLENOID magnet 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   Barrel Silicon Tracker</a:t>
            </a:r>
          </a:p>
          <a:p>
            <a:pPr>
              <a:spcBef>
                <a:spcPct val="15000"/>
              </a:spcBef>
            </a:pPr>
            <a:r>
              <a:rPr lang="en-US" altLang="en-US" sz="1400" b="0">
                <a:solidFill>
                  <a:srgbClr val="FFFFFF"/>
                </a:solidFill>
                <a:cs typeface="Arial" pitchFamily="34" charset="0"/>
              </a:rPr>
              <a:t>   Central Time-of-Flight </a:t>
            </a:r>
          </a:p>
          <a:p>
            <a:pPr>
              <a:spcBef>
                <a:spcPct val="15000"/>
              </a:spcBef>
              <a:buFontTx/>
              <a:buNone/>
            </a:pPr>
            <a:r>
              <a:rPr lang="en-US" altLang="en-US" sz="1600" b="0" u="sng">
                <a:solidFill>
                  <a:srgbClr val="FFFF00"/>
                </a:solidFill>
                <a:cs typeface="Arial" pitchFamily="34" charset="0"/>
              </a:rPr>
              <a:t>Beamline</a:t>
            </a:r>
          </a:p>
          <a:p>
            <a:pPr>
              <a:spcBef>
                <a:spcPct val="15000"/>
              </a:spcBef>
              <a:buFontTx/>
              <a:buNone/>
            </a:pPr>
            <a:r>
              <a:rPr lang="en-US" altLang="en-US" sz="1600" b="0" u="sng">
                <a:solidFill>
                  <a:srgbClr val="FFFF00"/>
                </a:solidFill>
                <a:cs typeface="Arial" pitchFamily="34" charset="0"/>
              </a:rPr>
              <a:t>Infrastructure</a:t>
            </a:r>
          </a:p>
          <a:p>
            <a:pPr>
              <a:spcBef>
                <a:spcPct val="15000"/>
              </a:spcBef>
              <a:buFontTx/>
              <a:buNone/>
            </a:pPr>
            <a:r>
              <a:rPr lang="en-US" altLang="en-US" sz="1600" b="0" u="sng">
                <a:solidFill>
                  <a:srgbClr val="FFFF00"/>
                </a:solidFill>
                <a:cs typeface="Arial" pitchFamily="34" charset="0"/>
              </a:rPr>
              <a:t>Electronics</a:t>
            </a:r>
          </a:p>
          <a:p>
            <a:pPr lvl="1">
              <a:spcBef>
                <a:spcPct val="15000"/>
              </a:spcBef>
              <a:buFontTx/>
              <a:buNone/>
            </a:pPr>
            <a:endParaRPr lang="en-US" altLang="en-US" sz="1200" b="0" u="sng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172" name="Title 1"/>
          <p:cNvSpPr txBox="1">
            <a:spLocks/>
          </p:cNvSpPr>
          <p:nvPr/>
        </p:nvSpPr>
        <p:spPr bwMode="auto">
          <a:xfrm>
            <a:off x="7620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919163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262063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604963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29765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433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smtClean="0">
                <a:solidFill>
                  <a:srgbClr val="333399"/>
                </a:solidFill>
                <a:cs typeface="Arial" pitchFamily="34" charset="0"/>
              </a:rPr>
              <a:t>HALL B: TECHNICAL SCOPE</a:t>
            </a:r>
            <a:endParaRPr lang="en-US" altLang="en-US" sz="3200" dirty="0">
              <a:solidFill>
                <a:srgbClr val="33339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9763"/>
          </a:xfrm>
        </p:spPr>
        <p:txBody>
          <a:bodyPr/>
          <a:lstStyle/>
          <a:p>
            <a:r>
              <a:rPr lang="en-US" sz="2500" dirty="0" smtClean="0"/>
              <a:t>HALL B – </a:t>
            </a:r>
            <a:r>
              <a:rPr lang="en-US" sz="2500" dirty="0"/>
              <a:t>STEELWORK </a:t>
            </a:r>
            <a:r>
              <a:rPr lang="en-US" sz="2500" dirty="0" smtClean="0"/>
              <a:t>COMPLETED,</a:t>
            </a:r>
            <a:br>
              <a:rPr lang="en-US" sz="2500" dirty="0" smtClean="0"/>
            </a:br>
            <a:r>
              <a:rPr lang="en-US" sz="2500" dirty="0" smtClean="0"/>
              <a:t>FORWARD DETECTORS BEING COMMISSIONED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3011453" y="3239246"/>
            <a:ext cx="104067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PCAL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91" y="816996"/>
            <a:ext cx="7222436" cy="541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57" y="771277"/>
            <a:ext cx="8291286" cy="542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ETC</a:t>
            </a:r>
            <a:r>
              <a:rPr lang="en-US" baseline="-25000" dirty="0" smtClean="0"/>
              <a:t>COST</a:t>
            </a:r>
            <a:r>
              <a:rPr lang="en-US" dirty="0" smtClean="0"/>
              <a:t> </a:t>
            </a:r>
            <a:r>
              <a:rPr lang="en-US" sz="3000" dirty="0" smtClean="0"/>
              <a:t>($K)  </a:t>
            </a:r>
            <a:r>
              <a:rPr lang="en-US" dirty="0" smtClean="0"/>
              <a:t>(</a:t>
            </a:r>
            <a:r>
              <a:rPr lang="en-US" sz="2800" dirty="0" smtClean="0"/>
              <a:t>30-Apr-2014)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556189" y="1248356"/>
            <a:ext cx="2096215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+mn-lt"/>
              </a:rPr>
              <a:t>OPEN OBLIGATION</a:t>
            </a:r>
          </a:p>
          <a:p>
            <a:pPr algn="ctr"/>
            <a:r>
              <a:rPr lang="en-US" sz="1600" b="1" dirty="0" smtClean="0">
                <a:latin typeface="+mn-lt"/>
              </a:rPr>
              <a:t>$9.8M</a:t>
            </a:r>
            <a:endParaRPr 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76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87338" y="0"/>
            <a:ext cx="8640762" cy="6397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CD-4A DELIVERABLES/KEY PARAMETERS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491511"/>
              </p:ext>
            </p:extLst>
          </p:nvPr>
        </p:nvGraphicFramePr>
        <p:xfrm>
          <a:off x="83490" y="826937"/>
          <a:ext cx="8977021" cy="2814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100"/>
                <a:gridCol w="1184744"/>
                <a:gridCol w="5263764"/>
                <a:gridCol w="1144987"/>
                <a:gridCol w="1073426"/>
              </a:tblGrid>
              <a:tr h="40387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Technical Definition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PEP Date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Actual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</a:tr>
              <a:tr h="446715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Accelerator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12 </a:t>
                      </a:r>
                      <a:r>
                        <a:rPr lang="en-US" sz="1500" dirty="0" err="1" smtClean="0"/>
                        <a:t>GeV</a:t>
                      </a:r>
                      <a:r>
                        <a:rPr lang="en-US" sz="1500" dirty="0" smtClean="0"/>
                        <a:t> capable 5.5 pass machine installed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Dec 2014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May 2014</a:t>
                      </a:r>
                      <a:endParaRPr lang="en-US" sz="1500" dirty="0"/>
                    </a:p>
                  </a:txBody>
                  <a:tcPr marT="45732" marB="45732"/>
                </a:tc>
              </a:tr>
              <a:tr h="446007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Accelerator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11 </a:t>
                      </a:r>
                      <a:r>
                        <a:rPr lang="en-US" sz="1500" dirty="0" err="1" smtClean="0"/>
                        <a:t>GeV</a:t>
                      </a:r>
                      <a:r>
                        <a:rPr lang="en-US" sz="1500" dirty="0" smtClean="0"/>
                        <a:t> capable </a:t>
                      </a:r>
                      <a:r>
                        <a:rPr lang="en-US" sz="1500" dirty="0" err="1" smtClean="0"/>
                        <a:t>beamline</a:t>
                      </a:r>
                      <a:r>
                        <a:rPr lang="en-US" sz="1500" dirty="0" smtClean="0"/>
                        <a:t> to Halls A/B/C installed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Dec 2014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T="45732" marB="45732"/>
                </a:tc>
              </a:tr>
              <a:tr h="446715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3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Accelerator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12 </a:t>
                      </a:r>
                      <a:r>
                        <a:rPr lang="en-US" sz="1500" dirty="0" err="1" smtClean="0"/>
                        <a:t>GeV</a:t>
                      </a:r>
                      <a:r>
                        <a:rPr lang="en-US" sz="1500" dirty="0" smtClean="0"/>
                        <a:t> capable </a:t>
                      </a:r>
                      <a:r>
                        <a:rPr lang="en-US" sz="1500" dirty="0" err="1" smtClean="0"/>
                        <a:t>beamline</a:t>
                      </a:r>
                      <a:r>
                        <a:rPr lang="en-US" sz="1500" dirty="0" smtClean="0"/>
                        <a:t> to Hall</a:t>
                      </a:r>
                      <a:r>
                        <a:rPr lang="en-US" sz="1500" baseline="0" dirty="0" smtClean="0"/>
                        <a:t> D tagger area installed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Dec 2014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May 2014</a:t>
                      </a:r>
                      <a:endParaRPr lang="en-US" sz="1500" dirty="0"/>
                    </a:p>
                  </a:txBody>
                  <a:tcPr marT="45732" marB="45732"/>
                </a:tc>
              </a:tr>
              <a:tr h="624177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Accelerator</a:t>
                      </a:r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Accelerator commissioned by transporting a &gt; 2 </a:t>
                      </a:r>
                      <a:r>
                        <a:rPr lang="en-US" sz="1500" dirty="0" err="1" smtClean="0"/>
                        <a:t>nA</a:t>
                      </a:r>
                      <a:r>
                        <a:rPr lang="en-US" sz="1500" dirty="0" smtClean="0"/>
                        <a:t> electron beam at 2.2 </a:t>
                      </a:r>
                      <a:r>
                        <a:rPr lang="en-US" sz="1500" dirty="0" err="1" smtClean="0"/>
                        <a:t>GeV</a:t>
                      </a:r>
                      <a:r>
                        <a:rPr lang="en-US" sz="1500" dirty="0" smtClean="0"/>
                        <a:t> (1 pass)</a:t>
                      </a:r>
                      <a:endParaRPr lang="en-US" sz="1500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Dec 2014</a:t>
                      </a:r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Feb 2014</a:t>
                      </a:r>
                    </a:p>
                  </a:txBody>
                  <a:tcPr marT="45732" marB="45732" anchor="ctr"/>
                </a:tc>
              </a:tr>
              <a:tr h="446715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5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Civil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New experimental Hall and Counting House: &gt; 10,500 sq.</a:t>
                      </a:r>
                      <a:r>
                        <a:rPr lang="en-US" sz="1500" baseline="0" dirty="0" smtClean="0"/>
                        <a:t> ft.</a:t>
                      </a:r>
                      <a:endParaRPr lang="en-US" sz="15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Dec 2014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Jun 2012</a:t>
                      </a:r>
                      <a:endParaRPr lang="en-US" sz="1500" dirty="0"/>
                    </a:p>
                  </a:txBody>
                  <a:tcPr marT="45732" marB="4573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1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87338" y="0"/>
            <a:ext cx="8640762" cy="639763"/>
          </a:xfrm>
        </p:spPr>
        <p:txBody>
          <a:bodyPr/>
          <a:lstStyle/>
          <a:p>
            <a:r>
              <a:rPr lang="en-US" altLang="en-US" dirty="0"/>
              <a:t>CD-4B </a:t>
            </a:r>
            <a:r>
              <a:rPr lang="en-US" altLang="en-US" dirty="0" smtClean="0"/>
              <a:t>DELIVERABLES/KEY PARAMETERS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95451"/>
              </p:ext>
            </p:extLst>
          </p:nvPr>
        </p:nvGraphicFramePr>
        <p:xfrm>
          <a:off x="121753" y="998358"/>
          <a:ext cx="8863221" cy="268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868"/>
                <a:gridCol w="1043122"/>
                <a:gridCol w="4935541"/>
                <a:gridCol w="1229397"/>
                <a:gridCol w="1265293"/>
              </a:tblGrid>
              <a:tr h="47603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5" marR="91455" marT="45743" marB="45743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5" marR="91455" marT="45743" marB="45743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Technical Definition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5" marR="91455" marT="45743" marB="45743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PEP Date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5" marR="91455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Projected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5" marR="91455" marT="45743" marB="45743"/>
                </a:tc>
              </a:tr>
              <a:tr h="735687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6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Hall B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Detector operational: events recorded with a &gt; 2 </a:t>
                      </a:r>
                      <a:r>
                        <a:rPr lang="en-US" sz="1500" dirty="0" err="1" smtClean="0"/>
                        <a:t>nA</a:t>
                      </a:r>
                      <a:r>
                        <a:rPr lang="en-US" sz="1500" dirty="0" smtClean="0"/>
                        <a:t> electron beam at &gt; 6 </a:t>
                      </a:r>
                      <a:r>
                        <a:rPr lang="en-US" sz="1500" dirty="0" err="1" smtClean="0"/>
                        <a:t>GeV</a:t>
                      </a:r>
                      <a:r>
                        <a:rPr lang="en-US" sz="1500" dirty="0" smtClean="0"/>
                        <a:t> beam energy (3 pass)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Sep 2017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Jun 2016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</a:tr>
              <a:tr h="735687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7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Hall C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Detector operational: events recorded with a &gt; 2 </a:t>
                      </a:r>
                      <a:r>
                        <a:rPr lang="en-US" sz="1500" dirty="0" err="1" smtClean="0"/>
                        <a:t>nA</a:t>
                      </a:r>
                      <a:r>
                        <a:rPr lang="en-US" sz="1500" dirty="0" smtClean="0"/>
                        <a:t> electron beam at &gt; 6 </a:t>
                      </a:r>
                      <a:r>
                        <a:rPr lang="en-US" sz="1500" dirty="0" err="1" smtClean="0"/>
                        <a:t>GeV</a:t>
                      </a:r>
                      <a:r>
                        <a:rPr lang="en-US" sz="1500" dirty="0" smtClean="0"/>
                        <a:t> beam energy (3 pass)</a:t>
                      </a:r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Sep 2017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May</a:t>
                      </a:r>
                      <a:r>
                        <a:rPr lang="en-US" sz="1500" baseline="0" dirty="0" smtClean="0"/>
                        <a:t> 2016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</a:tr>
              <a:tr h="735687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8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Hall D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Detector operational: events recorded with a &gt; 2 </a:t>
                      </a:r>
                      <a:r>
                        <a:rPr lang="en-US" sz="1500" dirty="0" err="1" smtClean="0"/>
                        <a:t>nA</a:t>
                      </a:r>
                      <a:r>
                        <a:rPr lang="en-US" sz="1500" dirty="0" smtClean="0"/>
                        <a:t> electron beam at &gt; 10 </a:t>
                      </a:r>
                      <a:r>
                        <a:rPr lang="en-US" sz="1500" dirty="0" err="1" smtClean="0"/>
                        <a:t>GeV</a:t>
                      </a:r>
                      <a:r>
                        <a:rPr lang="en-US" sz="1500" dirty="0" smtClean="0"/>
                        <a:t> beam energy (3 pass)</a:t>
                      </a:r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Sep 2017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Nov 2014</a:t>
                      </a:r>
                      <a:endParaRPr lang="en-US" sz="1500" dirty="0"/>
                    </a:p>
                  </a:txBody>
                  <a:tcPr marL="91455" marR="91455" marT="45743" marB="45743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367" y="3824576"/>
            <a:ext cx="7766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NOTE:	&gt;6 GeV beam was delivered to Hall A in April.</a:t>
            </a:r>
          </a:p>
          <a:p>
            <a:r>
              <a:rPr lang="en-US" sz="2000" dirty="0">
                <a:latin typeface="+mn-lt"/>
              </a:rPr>
              <a:t>	</a:t>
            </a:r>
            <a:r>
              <a:rPr lang="en-US" sz="2000" dirty="0" smtClean="0">
                <a:latin typeface="+mn-lt"/>
              </a:rPr>
              <a:t>&gt;10 GeV beam was delivered to Hall D tagger vault in May.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41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REBASELINE SCHEDULE: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18" y="898497"/>
            <a:ext cx="8765144" cy="5271715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 smtClean="0"/>
              <a:t>CD-4A was retained at Dec 2014 with &gt;6 months of schedule contingency.  </a:t>
            </a:r>
            <a:r>
              <a:rPr lang="en-US" dirty="0" smtClean="0">
                <a:solidFill>
                  <a:srgbClr val="008000"/>
                </a:solidFill>
              </a:rPr>
              <a:t>APPROVAL REQUESTED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/>
              <a:t>CD-4B was shifted 21 months to Sep-2017.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/>
              <a:t>Hall </a:t>
            </a:r>
            <a:r>
              <a:rPr lang="en-US" dirty="0" smtClean="0"/>
              <a:t>A Beam Commissioning – </a:t>
            </a:r>
            <a:r>
              <a:rPr lang="en-US" dirty="0" smtClean="0">
                <a:solidFill>
                  <a:srgbClr val="009900"/>
                </a:solidFill>
              </a:rPr>
              <a:t>Apr 2014</a:t>
            </a:r>
            <a:endParaRPr lang="en-US" dirty="0">
              <a:solidFill>
                <a:srgbClr val="009900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/>
              <a:t>Hall </a:t>
            </a:r>
            <a:r>
              <a:rPr lang="en-US" dirty="0" smtClean="0"/>
              <a:t>D Beam Commissioning – </a:t>
            </a:r>
            <a:r>
              <a:rPr lang="en-US" dirty="0" smtClean="0">
                <a:solidFill>
                  <a:srgbClr val="009900"/>
                </a:solidFill>
              </a:rPr>
              <a:t>1QFY15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 smtClean="0"/>
              <a:t>Halls B &amp; C Beam Commissioning was shifted to 2QFY16 with ~18 months of schedule contingency; being driven by the SC magnets</a:t>
            </a:r>
            <a:endParaRPr lang="en-US" dirty="0" smtClean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7686" y="964096"/>
            <a:ext cx="8441361" cy="4937940"/>
          </a:xfrm>
        </p:spPr>
        <p:txBody>
          <a:bodyPr>
            <a:normAutofit/>
          </a:bodyPr>
          <a:lstStyle/>
          <a:p>
            <a:pPr marL="341313" indent="-341313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 smtClean="0"/>
              <a:t>May-2014: Summer shutdown, finish installing Hall D for 1QFY15 &gt;10 GeV beam run.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/>
              <a:t> Halls B &amp; C: </a:t>
            </a:r>
            <a:r>
              <a:rPr lang="en-US" dirty="0"/>
              <a:t>G</a:t>
            </a:r>
            <a:r>
              <a:rPr lang="en-US" dirty="0" smtClean="0"/>
              <a:t>et Halls ready for SC Magnet delivery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Hall B: Forward Detector Carriage is complete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Hall C: SHMS Carriage is being readied for magnets;</a:t>
            </a:r>
            <a:endParaRPr lang="en-US" dirty="0"/>
          </a:p>
          <a:p>
            <a:pPr marL="342900" lvl="1" indent="0">
              <a:buNone/>
            </a:pPr>
            <a:r>
              <a:rPr lang="en-US" dirty="0" smtClean="0"/>
              <a:t>                Two magnets arrive this summer  </a:t>
            </a:r>
            <a:endParaRPr lang="en-US" dirty="0"/>
          </a:p>
          <a:p>
            <a:pPr marL="344488" lvl="1" indent="-344488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Push on the last five magnets</a:t>
            </a:r>
          </a:p>
        </p:txBody>
      </p:sp>
    </p:spTree>
    <p:extLst>
      <p:ext uri="{BB962C8B-B14F-4D97-AF65-F5344CB8AC3E}">
        <p14:creationId xmlns:p14="http://schemas.microsoft.com/office/powerpoint/2010/main" val="23001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3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CRITICAL DECISION SCHEDULE</a:t>
            </a:r>
          </a:p>
        </p:txBody>
      </p:sp>
      <p:graphicFrame>
        <p:nvGraphicFramePr>
          <p:cNvPr id="827590" name="Group 19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353324"/>
              </p:ext>
            </p:extLst>
          </p:nvPr>
        </p:nvGraphicFramePr>
        <p:xfrm>
          <a:off x="236653" y="1358977"/>
          <a:ext cx="8569596" cy="3527425"/>
        </p:xfrm>
        <a:graphic>
          <a:graphicData uri="http://schemas.openxmlformats.org/drawingml/2006/table">
            <a:tbl>
              <a:tblPr/>
              <a:tblGrid>
                <a:gridCol w="4425963"/>
                <a:gridCol w="4143633"/>
              </a:tblGrid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CD-0 Mission Need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MAR-2004 (A)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CD-1 Preliminary Baseline Range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FEB-2006 (A)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CD-2 Performance Baseline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NOV-2007 (A)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CD-3 Start of Construction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SEP-2008 (A)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CD-4A Accelerator Project Completion and Start of Operations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DEC-2014 - REQUESTED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CD-4B Experimental Equipment Project Completion and Start of Operations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JUN-2015      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Re-baseline SEP-2017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7440" name="Text Box 48"/>
          <p:cNvSpPr txBox="1">
            <a:spLocks noChangeArrowheads="1"/>
          </p:cNvSpPr>
          <p:nvPr/>
        </p:nvSpPr>
        <p:spPr bwMode="auto">
          <a:xfrm>
            <a:off x="0" y="5206520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200"/>
                </a:solidFill>
                <a:latin typeface="Arial" charset="0"/>
              </a:rPr>
              <a:t>CD-4 split to ease transition into Operations Phase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174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LEVEL 1 MILESTONES</a:t>
            </a:r>
            <a:endParaRPr lang="en-US" sz="2800" b="1" dirty="0">
              <a:latin typeface="+mn-lt"/>
            </a:endParaRPr>
          </a:p>
        </p:txBody>
      </p:sp>
      <p:sp>
        <p:nvSpPr>
          <p:cNvPr id="6" name="Right Arrow 5"/>
          <p:cNvSpPr/>
          <p:nvPr/>
        </p:nvSpPr>
        <p:spPr bwMode="auto">
          <a:xfrm flipV="1">
            <a:off x="6013622" y="4526280"/>
            <a:ext cx="197708" cy="119860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6174154"/>
            <a:ext cx="9144000" cy="6838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78" y="723570"/>
            <a:ext cx="7571446" cy="611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dirty="0" smtClean="0"/>
              <a:t>12 GeV UPGRADE REBASELINE SCHEDULE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24298" y="1655805"/>
            <a:ext cx="1319702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  <a:cs typeface="Arial" pitchFamily="34" charset="0"/>
              </a:rPr>
              <a:t>CD-4A</a:t>
            </a:r>
          </a:p>
          <a:p>
            <a:r>
              <a:rPr lang="en-US" sz="1400" b="1" dirty="0" smtClean="0">
                <a:latin typeface="+mn-lt"/>
                <a:cs typeface="Arial" pitchFamily="34" charset="0"/>
              </a:rPr>
              <a:t>Unchanged,</a:t>
            </a:r>
          </a:p>
          <a:p>
            <a:r>
              <a:rPr lang="en-US" sz="1400" b="1" dirty="0" smtClean="0">
                <a:latin typeface="+mn-lt"/>
                <a:cs typeface="Arial" pitchFamily="34" charset="0"/>
              </a:rPr>
              <a:t>6-Months Schedule</a:t>
            </a:r>
          </a:p>
          <a:p>
            <a:r>
              <a:rPr lang="en-US" sz="1400" b="1" dirty="0" smtClean="0">
                <a:latin typeface="+mn-lt"/>
                <a:cs typeface="Arial" pitchFamily="34" charset="0"/>
              </a:rPr>
              <a:t>Contingency</a:t>
            </a:r>
            <a:endParaRPr lang="en-US" sz="1400" b="1" dirty="0">
              <a:latin typeface="+mn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4298" y="4454862"/>
            <a:ext cx="1319703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  <a:cs typeface="Arial" pitchFamily="34" charset="0"/>
              </a:rPr>
              <a:t>18-Months</a:t>
            </a:r>
          </a:p>
          <a:p>
            <a:r>
              <a:rPr lang="en-US" sz="1400" b="1" dirty="0" smtClean="0">
                <a:latin typeface="+mn-lt"/>
                <a:cs typeface="Arial" pitchFamily="34" charset="0"/>
              </a:rPr>
              <a:t>Schedule</a:t>
            </a:r>
          </a:p>
          <a:p>
            <a:r>
              <a:rPr lang="en-US" sz="1400" b="1" dirty="0" smtClean="0">
                <a:latin typeface="+mn-lt"/>
                <a:cs typeface="Arial" pitchFamily="34" charset="0"/>
              </a:rPr>
              <a:t>Contingency</a:t>
            </a:r>
            <a:endParaRPr lang="en-US" sz="1400" b="1" dirty="0">
              <a:latin typeface="+mn-lt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7095891" y="4524291"/>
            <a:ext cx="0" cy="199178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7106154" y="4858028"/>
            <a:ext cx="556591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7376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 OF DELAYS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502" y="760928"/>
            <a:ext cx="8931498" cy="5446689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Wingdings"/>
              <a:buChar char=""/>
            </a:pPr>
            <a:r>
              <a:rPr lang="en-US" sz="2200" dirty="0">
                <a:ea typeface="Calibri"/>
                <a:cs typeface="Times New Roman"/>
              </a:rPr>
              <a:t>While all 7 </a:t>
            </a:r>
            <a:r>
              <a:rPr lang="en-US" sz="2200" dirty="0" smtClean="0">
                <a:ea typeface="Calibri"/>
                <a:cs typeface="Times New Roman"/>
              </a:rPr>
              <a:t>Hall B &amp; C SC </a:t>
            </a:r>
            <a:r>
              <a:rPr lang="en-US" sz="2200" dirty="0">
                <a:ea typeface="Calibri"/>
                <a:cs typeface="Times New Roman"/>
              </a:rPr>
              <a:t>magnets were allocated FY09 funding, </a:t>
            </a:r>
            <a:r>
              <a:rPr lang="en-US" sz="2200" dirty="0" smtClean="0">
                <a:ea typeface="Calibri"/>
                <a:cs typeface="Times New Roman"/>
              </a:rPr>
              <a:t>all have had major schedule slips </a:t>
            </a:r>
            <a:r>
              <a:rPr lang="en-US" sz="2200" dirty="0">
                <a:ea typeface="Calibri"/>
                <a:cs typeface="Times New Roman"/>
              </a:rPr>
              <a:t>since CD-3.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"/>
            </a:pPr>
            <a:r>
              <a:rPr lang="en-US" sz="2200" dirty="0" smtClean="0">
                <a:ea typeface="Calibri"/>
                <a:cs typeface="Times New Roman"/>
              </a:rPr>
              <a:t>Cause of delays (# of magnets effected):</a:t>
            </a:r>
            <a:endParaRPr lang="en-US" sz="2200" dirty="0"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100" dirty="0">
                <a:ea typeface="Calibri"/>
                <a:cs typeface="Times New Roman"/>
              </a:rPr>
              <a:t>Procurement process (7)</a:t>
            </a:r>
          </a:p>
          <a:p>
            <a:pPr marL="1143000"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en-US" sz="2100" dirty="0">
                <a:ea typeface="Calibri"/>
                <a:cs typeface="Times New Roman"/>
              </a:rPr>
              <a:t>University contract approval (1)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100" dirty="0" smtClean="0">
                <a:ea typeface="Calibri"/>
                <a:cs typeface="Times New Roman"/>
              </a:rPr>
              <a:t>Shortage of JLab SC magnet engineers (6+)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100" dirty="0" smtClean="0">
                <a:ea typeface="Calibri"/>
                <a:cs typeface="Times New Roman"/>
              </a:rPr>
              <a:t>Stabilizer </a:t>
            </a:r>
            <a:r>
              <a:rPr lang="en-US" sz="2100" dirty="0">
                <a:ea typeface="Calibri"/>
                <a:cs typeface="Times New Roman"/>
              </a:rPr>
              <a:t>Cu and soldering (5)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100" dirty="0">
                <a:ea typeface="Calibri"/>
                <a:cs typeface="Times New Roman"/>
              </a:rPr>
              <a:t>Conflicts with other projects (3+)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100" dirty="0">
                <a:ea typeface="Calibri"/>
                <a:cs typeface="Times New Roman"/>
              </a:rPr>
              <a:t>Loss of Key Staff (2</a:t>
            </a:r>
            <a:r>
              <a:rPr lang="en-US" sz="2100" dirty="0" smtClean="0">
                <a:ea typeface="Calibri"/>
                <a:cs typeface="Times New Roman"/>
              </a:rPr>
              <a:t>)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100" dirty="0" smtClean="0">
                <a:ea typeface="Calibri"/>
                <a:cs typeface="Times New Roman"/>
              </a:rPr>
              <a:t>Bankruptcy (1+)</a:t>
            </a:r>
            <a:endParaRPr lang="en-US" sz="2100" dirty="0"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Wingdings"/>
              <a:buChar char=""/>
            </a:pPr>
            <a:r>
              <a:rPr lang="en-US" sz="2100" dirty="0">
                <a:ea typeface="Calibri"/>
                <a:cs typeface="Times New Roman"/>
              </a:rPr>
              <a:t>Factory relocation (1)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Wingdings"/>
              <a:buChar char=""/>
            </a:pPr>
            <a:r>
              <a:rPr lang="en-US" sz="2200" dirty="0" smtClean="0">
                <a:ea typeface="Calibri"/>
                <a:cs typeface="Times New Roman"/>
              </a:rPr>
              <a:t>Two </a:t>
            </a:r>
            <a:r>
              <a:rPr lang="en-US" sz="2200" dirty="0">
                <a:ea typeface="Calibri"/>
                <a:cs typeface="Times New Roman"/>
              </a:rPr>
              <a:t>magnet contracts have </a:t>
            </a:r>
            <a:r>
              <a:rPr lang="en-US" sz="2200" dirty="0" smtClean="0">
                <a:ea typeface="Calibri"/>
                <a:cs typeface="Times New Roman"/>
              </a:rPr>
              <a:t>been canceled.</a:t>
            </a:r>
            <a:endParaRPr lang="en-US" sz="2200" dirty="0"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smtClean="0">
                <a:solidFill>
                  <a:srgbClr val="0000FF"/>
                </a:solidFill>
                <a:ea typeface="Calibri"/>
                <a:cs typeface="Times New Roman"/>
              </a:rPr>
              <a:t>The </a:t>
            </a:r>
            <a:r>
              <a:rPr lang="en-US" sz="2300" dirty="0">
                <a:solidFill>
                  <a:srgbClr val="0000FF"/>
                </a:solidFill>
                <a:ea typeface="Calibri"/>
                <a:cs typeface="Times New Roman"/>
              </a:rPr>
              <a:t>SC magnets are </a:t>
            </a:r>
            <a:r>
              <a:rPr lang="en-US" sz="2300" dirty="0" smtClean="0">
                <a:solidFill>
                  <a:srgbClr val="0000FF"/>
                </a:solidFill>
                <a:ea typeface="Calibri"/>
                <a:cs typeface="Times New Roman"/>
              </a:rPr>
              <a:t>the </a:t>
            </a:r>
            <a:r>
              <a:rPr lang="en-US" sz="2300" dirty="0">
                <a:solidFill>
                  <a:srgbClr val="0000FF"/>
                </a:solidFill>
                <a:ea typeface="Calibri"/>
                <a:cs typeface="Times New Roman"/>
              </a:rPr>
              <a:t>critical path for both Halls B </a:t>
            </a:r>
            <a:r>
              <a:rPr lang="en-US" sz="2300" dirty="0" smtClean="0">
                <a:solidFill>
                  <a:srgbClr val="0000FF"/>
                </a:solidFill>
                <a:ea typeface="Calibri"/>
                <a:cs typeface="Times New Roman"/>
              </a:rPr>
              <a:t>&amp; C</a:t>
            </a:r>
            <a:r>
              <a:rPr lang="en-US" sz="2300" dirty="0">
                <a:solidFill>
                  <a:srgbClr val="0000FF"/>
                </a:solidFill>
                <a:ea typeface="Calibri"/>
                <a:cs typeface="Times New Roman"/>
              </a:rPr>
              <a:t>.</a:t>
            </a:r>
            <a:endParaRPr lang="en-US" sz="23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2733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9763"/>
          </a:xfrm>
        </p:spPr>
        <p:txBody>
          <a:bodyPr/>
          <a:lstStyle/>
          <a:p>
            <a:r>
              <a:rPr lang="en-US" sz="2500" dirty="0" smtClean="0"/>
              <a:t>12 GeV FY08-FY14 FTEs BY AWP SKILL PER PAY PERIOD</a:t>
            </a:r>
            <a:endParaRPr lang="en-US" sz="25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1" y="739470"/>
            <a:ext cx="8803399" cy="611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837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12 </a:t>
            </a:r>
            <a:r>
              <a:rPr lang="en-US" dirty="0" err="1"/>
              <a:t>GeV</a:t>
            </a:r>
            <a:r>
              <a:rPr lang="en-US" dirty="0"/>
              <a:t> FUNDING PROFILE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3866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90" y="691763"/>
            <a:ext cx="7988935" cy="568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110823" y="1129084"/>
            <a:ext cx="139147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+mn-lt"/>
              </a:rPr>
              <a:t>FY11 Funding</a:t>
            </a:r>
          </a:p>
          <a:p>
            <a:r>
              <a:rPr lang="en-US" sz="1300" b="1" dirty="0" smtClean="0">
                <a:latin typeface="+mn-lt"/>
              </a:rPr>
              <a:t>Limited</a:t>
            </a:r>
            <a:endParaRPr lang="en-US" sz="1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52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OVERVIEW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245603" y="891100"/>
            <a:ext cx="8739699" cy="5287963"/>
          </a:xfrm>
        </p:spPr>
        <p:txBody>
          <a:bodyPr>
            <a:normAutofit/>
          </a:bodyPr>
          <a:lstStyle/>
          <a:p>
            <a:pPr marL="341313" indent="-34131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Since CD-2</a:t>
            </a:r>
            <a:r>
              <a:rPr lang="en-US" dirty="0"/>
              <a:t>, the project was funding limited in </a:t>
            </a:r>
            <a:r>
              <a:rPr lang="en-US" dirty="0" smtClean="0"/>
              <a:t>3Q and 4Q FY11</a:t>
            </a:r>
            <a:r>
              <a:rPr lang="en-US" dirty="0"/>
              <a:t>.</a:t>
            </a:r>
            <a:r>
              <a:rPr lang="en-US" dirty="0" smtClean="0"/>
              <a:t>  This </a:t>
            </a:r>
            <a:r>
              <a:rPr lang="en-US" dirty="0"/>
              <a:t>was the reason </a:t>
            </a:r>
            <a:r>
              <a:rPr lang="en-US" dirty="0" smtClean="0"/>
              <a:t>the original baseline only </a:t>
            </a:r>
            <a:r>
              <a:rPr lang="en-US" dirty="0"/>
              <a:t>had 6 months of schedule contingency for </a:t>
            </a:r>
            <a:r>
              <a:rPr lang="en-US" dirty="0" smtClean="0"/>
              <a:t>Halls </a:t>
            </a:r>
            <a:r>
              <a:rPr lang="en-US" dirty="0"/>
              <a:t>B &amp; </a:t>
            </a:r>
            <a:r>
              <a:rPr lang="en-US" dirty="0" smtClean="0"/>
              <a:t>C.</a:t>
            </a:r>
            <a:endParaRPr lang="en-US" dirty="0"/>
          </a:p>
          <a:p>
            <a:pPr marL="341313" indent="-34131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ARRA funds moved forward FY10 &amp; FY11 funding, but did not change the integral thru FY11.</a:t>
            </a:r>
          </a:p>
          <a:p>
            <a:pPr marL="341313" indent="-34131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The $16M funding cut in FY12 made it impossible for Halls B &amp; C to achieve CD-4B on time.</a:t>
            </a:r>
          </a:p>
          <a:p>
            <a:pPr marL="341313" indent="-34131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Balance of the FY12 funding cut arrives in 1QFY15.</a:t>
            </a:r>
          </a:p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dirty="0" smtClean="0"/>
              <a:t>Initial installment of the $28M TPC increase (</a:t>
            </a:r>
            <a:r>
              <a:rPr lang="en-US" dirty="0" err="1" smtClean="0"/>
              <a:t>rebaseline</a:t>
            </a:r>
            <a:r>
              <a:rPr lang="en-US" dirty="0" smtClean="0"/>
              <a:t>) arrives in late 1QFY15.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6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225871"/>
            <a:ext cx="9144000" cy="6321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9763"/>
          </a:xfrm>
        </p:spPr>
        <p:txBody>
          <a:bodyPr/>
          <a:lstStyle/>
          <a:p>
            <a:r>
              <a:rPr lang="en-US" dirty="0" smtClean="0"/>
              <a:t>FUNDING PROFILE COMPARISON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2" y="766659"/>
            <a:ext cx="8571506" cy="60913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816044" y="785172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$310M TPC (Apr 2013) and $338M TPC (Sep 2013)</a:t>
            </a:r>
            <a:endParaRPr 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390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6162261"/>
            <a:ext cx="9144000" cy="6957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9763"/>
          </a:xfrm>
        </p:spPr>
        <p:txBody>
          <a:bodyPr/>
          <a:lstStyle/>
          <a:p>
            <a:r>
              <a:rPr lang="en-US" dirty="0" smtClean="0"/>
              <a:t>NP LEVEL 2 - % COMPLETE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5" y="720024"/>
            <a:ext cx="8454251" cy="613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1430" y="5128591"/>
            <a:ext cx="2675348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88% COMPLETE</a:t>
            </a:r>
          </a:p>
          <a:p>
            <a:r>
              <a:rPr lang="en-US" b="1" dirty="0" smtClean="0">
                <a:latin typeface="+mn-lt"/>
              </a:rPr>
              <a:t>91% OBLIGATED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870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" name="Line 48"/>
          <p:cNvSpPr>
            <a:spLocks noChangeShapeType="1"/>
          </p:cNvSpPr>
          <p:nvPr/>
        </p:nvSpPr>
        <p:spPr bwMode="auto">
          <a:xfrm>
            <a:off x="1246188" y="990600"/>
            <a:ext cx="2009775" cy="342900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25" name="Rectangle 53"/>
          <p:cNvSpPr>
            <a:spLocks noChangeArrowheads="1"/>
          </p:cNvSpPr>
          <p:nvPr/>
        </p:nvSpPr>
        <p:spPr bwMode="auto">
          <a:xfrm>
            <a:off x="1031875" y="990600"/>
            <a:ext cx="2563813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auto">
          <a:xfrm>
            <a:off x="1385888" y="1066800"/>
            <a:ext cx="3186112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26" name="Rectangle 54"/>
          <p:cNvSpPr>
            <a:spLocks noChangeArrowheads="1"/>
          </p:cNvSpPr>
          <p:nvPr/>
        </p:nvSpPr>
        <p:spPr bwMode="auto">
          <a:xfrm>
            <a:off x="1219200" y="1047750"/>
            <a:ext cx="3414713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143000" y="304800"/>
            <a:ext cx="29718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6 GeV CEBAF</a:t>
            </a:r>
          </a:p>
        </p:txBody>
      </p:sp>
      <p:pic>
        <p:nvPicPr>
          <p:cNvPr id="3090" name="Picture 18" descr="12_GeV_mods_Arc-10_over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2798763"/>
            <a:ext cx="3079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2_GeV_mods_HallD-beamline_over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863600"/>
            <a:ext cx="879475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06" name="Group 34"/>
          <p:cNvGrpSpPr>
            <a:grpSpLocks/>
          </p:cNvGrpSpPr>
          <p:nvPr/>
        </p:nvGrpSpPr>
        <p:grpSpPr bwMode="auto">
          <a:xfrm>
            <a:off x="1246188" y="1295400"/>
            <a:ext cx="6096000" cy="4691063"/>
            <a:chOff x="864" y="820"/>
            <a:chExt cx="4224" cy="2955"/>
          </a:xfrm>
        </p:grpSpPr>
        <p:pic>
          <p:nvPicPr>
            <p:cNvPr id="3087" name="Picture 15" descr="6_GeV_Racetra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820"/>
              <a:ext cx="4224" cy="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5" name="AutoShape 33"/>
            <p:cNvSpPr>
              <a:spLocks noChangeArrowheads="1"/>
            </p:cNvSpPr>
            <p:nvPr/>
          </p:nvSpPr>
          <p:spPr bwMode="auto">
            <a:xfrm rot="5400000">
              <a:off x="3120" y="1746"/>
              <a:ext cx="336" cy="240"/>
            </a:xfrm>
            <a:prstGeom prst="parallelogram">
              <a:avLst>
                <a:gd name="adj" fmla="val 47911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094" name="Picture 22" descr="12_GeV_mods_SL-cryomodules_overl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3300413"/>
            <a:ext cx="1695450" cy="13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900113" y="350838"/>
            <a:ext cx="547687" cy="487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u="sng">
                <a:solidFill>
                  <a:srgbClr val="CC0099"/>
                </a:solidFill>
              </a:rPr>
              <a:t>11</a:t>
            </a:r>
          </a:p>
        </p:txBody>
      </p: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4546600" y="2281238"/>
            <a:ext cx="911225" cy="847725"/>
            <a:chOff x="3146" y="1440"/>
            <a:chExt cx="632" cy="534"/>
          </a:xfrm>
        </p:grpSpPr>
        <p:sp>
          <p:nvSpPr>
            <p:cNvPr id="3098" name="Text Box 26"/>
            <p:cNvSpPr txBox="1">
              <a:spLocks noChangeArrowheads="1"/>
            </p:cNvSpPr>
            <p:nvPr/>
          </p:nvSpPr>
          <p:spPr bwMode="auto">
            <a:xfrm>
              <a:off x="3360" y="1440"/>
              <a:ext cx="4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CHL-2</a:t>
              </a:r>
            </a:p>
          </p:txBody>
        </p:sp>
        <p:grpSp>
          <p:nvGrpSpPr>
            <p:cNvPr id="3101" name="Group 29"/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3095" name="Picture 23" descr="12_GeV_mods_CHL_overla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0" name="Picture 28" descr="12_GeV_mods_arrow_overlay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113" name="Group 41"/>
          <p:cNvGrpSpPr>
            <a:grpSpLocks/>
          </p:cNvGrpSpPr>
          <p:nvPr/>
        </p:nvGrpSpPr>
        <p:grpSpPr bwMode="auto">
          <a:xfrm>
            <a:off x="5475288" y="128588"/>
            <a:ext cx="1363662" cy="962025"/>
            <a:chOff x="3792" y="74"/>
            <a:chExt cx="945" cy="606"/>
          </a:xfrm>
        </p:grpSpPr>
        <p:pic>
          <p:nvPicPr>
            <p:cNvPr id="3091" name="Picture 19" descr="12_GeV_mods_Hall-D_overl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74"/>
              <a:ext cx="945" cy="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12" name="AutoShape 40"/>
            <p:cNvSpPr>
              <a:spLocks noChangeArrowheads="1"/>
            </p:cNvSpPr>
            <p:nvPr/>
          </p:nvSpPr>
          <p:spPr bwMode="auto">
            <a:xfrm rot="5400000" flipV="1">
              <a:off x="4084" y="324"/>
              <a:ext cx="192" cy="240"/>
            </a:xfrm>
            <a:prstGeom prst="parallelogram">
              <a:avLst>
                <a:gd name="adj" fmla="val 5902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10" name="Freeform 38"/>
          <p:cNvSpPr>
            <a:spLocks/>
          </p:cNvSpPr>
          <p:nvPr/>
        </p:nvSpPr>
        <p:spPr bwMode="auto">
          <a:xfrm>
            <a:off x="5864225" y="573088"/>
            <a:ext cx="438150" cy="206375"/>
          </a:xfrm>
          <a:custGeom>
            <a:avLst/>
            <a:gdLst>
              <a:gd name="T0" fmla="*/ 0 w 304"/>
              <a:gd name="T1" fmla="*/ 130 h 130"/>
              <a:gd name="T2" fmla="*/ 14 w 304"/>
              <a:gd name="T3" fmla="*/ 108 h 130"/>
              <a:gd name="T4" fmla="*/ 28 w 304"/>
              <a:gd name="T5" fmla="*/ 122 h 130"/>
              <a:gd name="T6" fmla="*/ 44 w 304"/>
              <a:gd name="T7" fmla="*/ 128 h 130"/>
              <a:gd name="T8" fmla="*/ 53 w 304"/>
              <a:gd name="T9" fmla="*/ 107 h 130"/>
              <a:gd name="T10" fmla="*/ 72 w 304"/>
              <a:gd name="T11" fmla="*/ 99 h 130"/>
              <a:gd name="T12" fmla="*/ 88 w 304"/>
              <a:gd name="T13" fmla="*/ 106 h 130"/>
              <a:gd name="T14" fmla="*/ 94 w 304"/>
              <a:gd name="T15" fmla="*/ 88 h 130"/>
              <a:gd name="T16" fmla="*/ 96 w 304"/>
              <a:gd name="T17" fmla="*/ 82 h 130"/>
              <a:gd name="T18" fmla="*/ 112 w 304"/>
              <a:gd name="T19" fmla="*/ 84 h 130"/>
              <a:gd name="T20" fmla="*/ 128 w 304"/>
              <a:gd name="T21" fmla="*/ 88 h 130"/>
              <a:gd name="T22" fmla="*/ 146 w 304"/>
              <a:gd name="T23" fmla="*/ 60 h 130"/>
              <a:gd name="T24" fmla="*/ 152 w 304"/>
              <a:gd name="T25" fmla="*/ 62 h 130"/>
              <a:gd name="T26" fmla="*/ 158 w 304"/>
              <a:gd name="T27" fmla="*/ 66 h 130"/>
              <a:gd name="T28" fmla="*/ 170 w 304"/>
              <a:gd name="T29" fmla="*/ 70 h 130"/>
              <a:gd name="T30" fmla="*/ 192 w 304"/>
              <a:gd name="T31" fmla="*/ 38 h 130"/>
              <a:gd name="T32" fmla="*/ 214 w 304"/>
              <a:gd name="T33" fmla="*/ 54 h 130"/>
              <a:gd name="T34" fmla="*/ 236 w 304"/>
              <a:gd name="T35" fmla="*/ 24 h 130"/>
              <a:gd name="T36" fmla="*/ 254 w 304"/>
              <a:gd name="T37" fmla="*/ 34 h 130"/>
              <a:gd name="T38" fmla="*/ 266 w 304"/>
              <a:gd name="T39" fmla="*/ 38 h 130"/>
              <a:gd name="T40" fmla="*/ 286 w 304"/>
              <a:gd name="T41" fmla="*/ 10 h 130"/>
              <a:gd name="T42" fmla="*/ 304 w 304"/>
              <a:gd name="T43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4" h="130">
                <a:moveTo>
                  <a:pt x="0" y="130"/>
                </a:moveTo>
                <a:cubicBezTo>
                  <a:pt x="16" y="119"/>
                  <a:pt x="11" y="127"/>
                  <a:pt x="14" y="108"/>
                </a:cubicBezTo>
                <a:cubicBezTo>
                  <a:pt x="25" y="112"/>
                  <a:pt x="19" y="108"/>
                  <a:pt x="28" y="122"/>
                </a:cubicBezTo>
                <a:cubicBezTo>
                  <a:pt x="29" y="124"/>
                  <a:pt x="44" y="128"/>
                  <a:pt x="44" y="128"/>
                </a:cubicBezTo>
                <a:cubicBezTo>
                  <a:pt x="53" y="119"/>
                  <a:pt x="40" y="111"/>
                  <a:pt x="53" y="107"/>
                </a:cubicBezTo>
                <a:cubicBezTo>
                  <a:pt x="64" y="92"/>
                  <a:pt x="61" y="88"/>
                  <a:pt x="72" y="99"/>
                </a:cubicBezTo>
                <a:cubicBezTo>
                  <a:pt x="73" y="103"/>
                  <a:pt x="82" y="116"/>
                  <a:pt x="88" y="106"/>
                </a:cubicBezTo>
                <a:cubicBezTo>
                  <a:pt x="88" y="106"/>
                  <a:pt x="93" y="91"/>
                  <a:pt x="94" y="88"/>
                </a:cubicBezTo>
                <a:cubicBezTo>
                  <a:pt x="95" y="86"/>
                  <a:pt x="96" y="82"/>
                  <a:pt x="96" y="82"/>
                </a:cubicBezTo>
                <a:cubicBezTo>
                  <a:pt x="101" y="83"/>
                  <a:pt x="107" y="83"/>
                  <a:pt x="112" y="84"/>
                </a:cubicBezTo>
                <a:cubicBezTo>
                  <a:pt x="117" y="85"/>
                  <a:pt x="128" y="88"/>
                  <a:pt x="128" y="88"/>
                </a:cubicBezTo>
                <a:cubicBezTo>
                  <a:pt x="141" y="85"/>
                  <a:pt x="139" y="71"/>
                  <a:pt x="146" y="60"/>
                </a:cubicBezTo>
                <a:cubicBezTo>
                  <a:pt x="148" y="61"/>
                  <a:pt x="150" y="61"/>
                  <a:pt x="152" y="62"/>
                </a:cubicBezTo>
                <a:cubicBezTo>
                  <a:pt x="154" y="63"/>
                  <a:pt x="156" y="65"/>
                  <a:pt x="158" y="66"/>
                </a:cubicBezTo>
                <a:cubicBezTo>
                  <a:pt x="162" y="68"/>
                  <a:pt x="170" y="70"/>
                  <a:pt x="170" y="70"/>
                </a:cubicBezTo>
                <a:cubicBezTo>
                  <a:pt x="177" y="60"/>
                  <a:pt x="180" y="42"/>
                  <a:pt x="192" y="38"/>
                </a:cubicBezTo>
                <a:cubicBezTo>
                  <a:pt x="201" y="44"/>
                  <a:pt x="204" y="51"/>
                  <a:pt x="214" y="54"/>
                </a:cubicBezTo>
                <a:cubicBezTo>
                  <a:pt x="227" y="50"/>
                  <a:pt x="232" y="36"/>
                  <a:pt x="236" y="24"/>
                </a:cubicBezTo>
                <a:cubicBezTo>
                  <a:pt x="242" y="26"/>
                  <a:pt x="249" y="32"/>
                  <a:pt x="254" y="34"/>
                </a:cubicBezTo>
                <a:cubicBezTo>
                  <a:pt x="258" y="35"/>
                  <a:pt x="266" y="38"/>
                  <a:pt x="266" y="38"/>
                </a:cubicBezTo>
                <a:cubicBezTo>
                  <a:pt x="276" y="20"/>
                  <a:pt x="280" y="19"/>
                  <a:pt x="286" y="10"/>
                </a:cubicBezTo>
                <a:cubicBezTo>
                  <a:pt x="286" y="8"/>
                  <a:pt x="300" y="2"/>
                  <a:pt x="304" y="0"/>
                </a:cubicBezTo>
              </a:path>
            </a:pathLst>
          </a:custGeom>
          <a:noFill/>
          <a:ln w="19050" cap="flat" cmpd="sng">
            <a:solidFill>
              <a:srgbClr val="FFB62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900113" y="304800"/>
            <a:ext cx="623887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u="sng" dirty="0">
                <a:solidFill>
                  <a:srgbClr val="FF0000"/>
                </a:solidFill>
              </a:rPr>
              <a:t>12</a:t>
            </a:r>
          </a:p>
        </p:txBody>
      </p:sp>
      <p:grpSp>
        <p:nvGrpSpPr>
          <p:cNvPr id="3119" name="Group 47"/>
          <p:cNvGrpSpPr>
            <a:grpSpLocks/>
          </p:cNvGrpSpPr>
          <p:nvPr/>
        </p:nvGrpSpPr>
        <p:grpSpPr bwMode="auto">
          <a:xfrm>
            <a:off x="6580188" y="838200"/>
            <a:ext cx="2079625" cy="1162050"/>
            <a:chOff x="4560" y="528"/>
            <a:chExt cx="1440" cy="732"/>
          </a:xfrm>
        </p:grpSpPr>
        <p:sp>
          <p:nvSpPr>
            <p:cNvPr id="3116" name="Text Box 44"/>
            <p:cNvSpPr txBox="1">
              <a:spLocks noChangeArrowheads="1"/>
            </p:cNvSpPr>
            <p:nvPr/>
          </p:nvSpPr>
          <p:spPr bwMode="auto">
            <a:xfrm>
              <a:off x="4704" y="528"/>
              <a:ext cx="1296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Upgrade magnets and power supplies</a:t>
              </a:r>
            </a:p>
          </p:txBody>
        </p:sp>
        <p:pic>
          <p:nvPicPr>
            <p:cNvPr id="3118" name="Picture 46" descr="12_GeV_mods_arrow_overl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864"/>
              <a:ext cx="306" cy="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6511925" y="4343400"/>
            <a:ext cx="2503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chemeClr val="accent2"/>
                </a:solidFill>
                <a:latin typeface="Times New Roman" pitchFamily="18" charset="0"/>
              </a:rPr>
              <a:t>Two 0.6 GV linacs</a:t>
            </a:r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7135813" y="4343400"/>
            <a:ext cx="469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wrap="none" lIns="4572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rgbClr val="FF0000"/>
                </a:solidFill>
              </a:rPr>
              <a:t>1.1</a:t>
            </a:r>
          </a:p>
        </p:txBody>
      </p:sp>
      <p:pic>
        <p:nvPicPr>
          <p:cNvPr id="3093" name="Picture 21" descr="12_GeV_mods_NL-cryomodules_overl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1295400"/>
            <a:ext cx="124777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0" name="Text Box 58"/>
          <p:cNvSpPr txBox="1">
            <a:spLocks noChangeArrowheads="1"/>
          </p:cNvSpPr>
          <p:nvPr/>
        </p:nvSpPr>
        <p:spPr bwMode="auto">
          <a:xfrm>
            <a:off x="4038600" y="5081588"/>
            <a:ext cx="342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800" i="1">
                <a:latin typeface="Times New Roman" pitchFamily="18" charset="0"/>
              </a:rPr>
              <a:t>New cryomodules get new rf zones</a:t>
            </a:r>
          </a:p>
        </p:txBody>
      </p:sp>
    </p:spTree>
    <p:extLst>
      <p:ext uri="{BB962C8B-B14F-4D97-AF65-F5344CB8AC3E}">
        <p14:creationId xmlns:p14="http://schemas.microsoft.com/office/powerpoint/2010/main" val="3792566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0" grpId="0" animBg="1"/>
      <p:bldP spid="3120" grpId="1" animBg="1"/>
      <p:bldP spid="3125" grpId="0" animBg="1"/>
      <p:bldP spid="3121" grpId="0" animBg="1"/>
      <p:bldP spid="3126" grpId="0" animBg="1"/>
      <p:bldP spid="3110" grpId="0" animBg="1"/>
      <p:bldP spid="3097" grpId="0" animBg="1" autoUpdateAnimBg="0"/>
      <p:bldP spid="3123" grpId="0" animBg="1" autoUpdateAnimBg="0"/>
      <p:bldP spid="31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altLang="en-US" kern="1200" dirty="0" smtClean="0"/>
              <a:t>CIVIL CONSTRUCTION: 93</a:t>
            </a:r>
            <a:r>
              <a:rPr lang="en-US" altLang="en-US" kern="1200" dirty="0"/>
              <a:t>% Complete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26471" r="28432" b="20589"/>
          <a:stretch>
            <a:fillRect/>
          </a:stretch>
        </p:blipFill>
        <p:spPr>
          <a:xfrm>
            <a:off x="190500" y="1176338"/>
            <a:ext cx="3397250" cy="2146300"/>
          </a:xfrm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4087813" y="3702050"/>
            <a:ext cx="4797425" cy="23463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cs typeface="Arial" charset="0"/>
              </a:rPr>
              <a:t>SCOPE: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  <a:cs typeface="Arial" charset="0"/>
              </a:rPr>
              <a:t>New Construction ~10,080 sq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  <a:cs typeface="Arial" charset="0"/>
              </a:rPr>
              <a:t>Add to Existing Buildings ~8,400 sq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Expansion of existing utilities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  <a:cs typeface="Arial" charset="0"/>
              </a:rPr>
              <a:t>FY13 task complete: N&amp;S Access Bldg AC</a:t>
            </a:r>
          </a:p>
          <a:p>
            <a:pPr eaLnBrk="1" hangingPunct="1">
              <a:spcBef>
                <a:spcPct val="0"/>
              </a:spcBef>
              <a:spcAft>
                <a:spcPts val="313"/>
              </a:spcAft>
              <a:buFontTx/>
              <a:buNone/>
            </a:pPr>
            <a:r>
              <a:rPr lang="en-US" altLang="en-US" sz="1800">
                <a:cs typeface="Arial" charset="0"/>
              </a:rPr>
              <a:t>Two FY15 tasks remain: Tunnel AC; </a:t>
            </a:r>
          </a:p>
          <a:p>
            <a:pPr eaLnBrk="1" hangingPunct="1">
              <a:spcBef>
                <a:spcPct val="0"/>
              </a:spcBef>
              <a:spcAft>
                <a:spcPts val="313"/>
              </a:spcAft>
              <a:buFontTx/>
              <a:buNone/>
            </a:pPr>
            <a:r>
              <a:rPr lang="en-US" altLang="en-US" sz="1800">
                <a:cs typeface="Arial" charset="0"/>
              </a:rPr>
              <a:t>Back-up cooling towers</a:t>
            </a: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392113" y="858838"/>
            <a:ext cx="3200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charset="0"/>
              </a:rPr>
              <a:t>CHL Building Addition</a:t>
            </a: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5449888" y="825500"/>
            <a:ext cx="1895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Hall D Complex</a:t>
            </a:r>
          </a:p>
        </p:txBody>
      </p:sp>
      <p:pic>
        <p:nvPicPr>
          <p:cNvPr id="27655" name="Content Placeholder 9" descr="N&amp;SAB-Add_08-20-10_002_NAB-Asphalt-Pavement&amp;Transform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6" b="25789"/>
          <a:stretch>
            <a:fillRect/>
          </a:stretch>
        </p:blipFill>
        <p:spPr bwMode="auto">
          <a:xfrm>
            <a:off x="190500" y="3811588"/>
            <a:ext cx="375443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8150" y="3524250"/>
            <a:ext cx="32591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j-lt"/>
              </a:rPr>
              <a:t>North Access Building Addition</a:t>
            </a:r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1158875"/>
            <a:ext cx="5099050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MS Mincho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rgbClr val="B2B2B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rgbClr val="B2B2B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SC2-3_3. Beam Transport_Funk_IPR09</Template>
  <TotalTime>8399</TotalTime>
  <Words>1288</Words>
  <Application>Microsoft Office PowerPoint</Application>
  <PresentationFormat>On-screen Show (4:3)</PresentationFormat>
  <Paragraphs>319</Paragraphs>
  <Slides>32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Custom Design</vt:lpstr>
      <vt:lpstr>Default Design</vt:lpstr>
      <vt:lpstr>1_Custom Design</vt:lpstr>
      <vt:lpstr>2_Custom Design</vt:lpstr>
      <vt:lpstr>PowerPoint Presentation</vt:lpstr>
      <vt:lpstr>OUTLINE</vt:lpstr>
      <vt:lpstr>DOE CRITICAL DECISION SCHEDULE</vt:lpstr>
      <vt:lpstr>12 GeV FUNDING PROFILE</vt:lpstr>
      <vt:lpstr>FUNDING OVERVIEW</vt:lpstr>
      <vt:lpstr>FUNDING PROFILE COMPARISON</vt:lpstr>
      <vt:lpstr>NP LEVEL 2 - % COMPLETE</vt:lpstr>
      <vt:lpstr>PowerPoint Presentation</vt:lpstr>
      <vt:lpstr>CIVIL CONSTRUCTION: 93% Complete</vt:lpstr>
      <vt:lpstr>ACCELERATOR CONSTRUCTION: 99.3% Complete</vt:lpstr>
      <vt:lpstr>CRYOMODULE PERFORMANCE</vt:lpstr>
      <vt:lpstr>CRYOGENICS:  COMPLETE</vt:lpstr>
      <vt:lpstr>CRYOGENICS:  COMPLETE</vt:lpstr>
      <vt:lpstr>CRYOGENICS:  COMPLETE</vt:lpstr>
      <vt:lpstr>POWER:  RF COMPLETE – 10 ZONES ONLINE</vt:lpstr>
      <vt:lpstr>PowerPoint Presentation</vt:lpstr>
      <vt:lpstr>PowerPoint Presentation</vt:lpstr>
      <vt:lpstr>OVERVIEW OF TECHNICAL PERFORMANCE REQUIREMENTS</vt:lpstr>
      <vt:lpstr>PHYSICS CONSTRUCTION:  71% (Halls B&amp;C) and 95% (Hall D) Complete  </vt:lpstr>
      <vt:lpstr>HALL D SOLENOID OPERATIONAL, ALL FIVE DETECTORS BEING COMMISSIONED</vt:lpstr>
      <vt:lpstr>HALL C – SHIELD HOUSE COMPLETED,  POWER SUPPLIES ON SHMS CARRIAGE</vt:lpstr>
      <vt:lpstr>PowerPoint Presentation</vt:lpstr>
      <vt:lpstr>HALL B – STEELWORK COMPLETED, FORWARD DETECTORS BEING COMMISSIONED</vt:lpstr>
      <vt:lpstr>ETCCOST ($K)  (30-Apr-2014)</vt:lpstr>
      <vt:lpstr>CD-4A DELIVERABLES/KEY PARAMETERS</vt:lpstr>
      <vt:lpstr>CD-4B DELIVERABLES/KEY PARAMETERS</vt:lpstr>
      <vt:lpstr>REBASELINE SCHEDULE: STATUS</vt:lpstr>
      <vt:lpstr>SUMMARY</vt:lpstr>
      <vt:lpstr>BACK-UP</vt:lpstr>
      <vt:lpstr>12 GeV UPGRADE REBASELINE SCHEDULE</vt:lpstr>
      <vt:lpstr>CAUSE OF DELAYS</vt:lpstr>
      <vt:lpstr>12 GeV FY08-FY14 FTEs BY AWP SKILL PER PAY PERIOD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Christine Hummel</dc:creator>
  <cp:lastModifiedBy>Christine Fragapane</cp:lastModifiedBy>
  <cp:revision>613</cp:revision>
  <cp:lastPrinted>2014-05-30T12:43:40Z</cp:lastPrinted>
  <dcterms:created xsi:type="dcterms:W3CDTF">2010-06-25T12:58:07Z</dcterms:created>
  <dcterms:modified xsi:type="dcterms:W3CDTF">2014-05-30T12:44:38Z</dcterms:modified>
</cp:coreProperties>
</file>