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773" r:id="rId2"/>
    <p:sldId id="774" r:id="rId3"/>
    <p:sldId id="798" r:id="rId4"/>
    <p:sldId id="799" r:id="rId5"/>
    <p:sldId id="801" r:id="rId6"/>
    <p:sldId id="776" r:id="rId7"/>
    <p:sldId id="802" r:id="rId8"/>
    <p:sldId id="807" r:id="rId9"/>
    <p:sldId id="805" r:id="rId10"/>
    <p:sldId id="804" r:id="rId11"/>
    <p:sldId id="777" r:id="rId12"/>
    <p:sldId id="778" r:id="rId13"/>
    <p:sldId id="815" r:id="rId14"/>
    <p:sldId id="816" r:id="rId15"/>
    <p:sldId id="817" r:id="rId16"/>
    <p:sldId id="780" r:id="rId17"/>
    <p:sldId id="808" r:id="rId18"/>
    <p:sldId id="818" r:id="rId19"/>
    <p:sldId id="791" r:id="rId20"/>
    <p:sldId id="786" r:id="rId21"/>
    <p:sldId id="783" r:id="rId22"/>
    <p:sldId id="826" r:id="rId23"/>
    <p:sldId id="827" r:id="rId24"/>
    <p:sldId id="828" r:id="rId25"/>
    <p:sldId id="829" r:id="rId26"/>
    <p:sldId id="785" r:id="rId27"/>
    <p:sldId id="824" r:id="rId28"/>
    <p:sldId id="825" r:id="rId29"/>
    <p:sldId id="788" r:id="rId30"/>
    <p:sldId id="819" r:id="rId31"/>
    <p:sldId id="823" r:id="rId32"/>
    <p:sldId id="821" r:id="rId33"/>
    <p:sldId id="820" r:id="rId34"/>
    <p:sldId id="822" r:id="rId35"/>
    <p:sldId id="793" r:id="rId36"/>
    <p:sldId id="809" r:id="rId37"/>
    <p:sldId id="790" r:id="rId38"/>
    <p:sldId id="794" r:id="rId39"/>
    <p:sldId id="814" r:id="rId40"/>
  </p:sldIdLst>
  <p:sldSz cx="9144000" cy="6858000" type="screen4x3"/>
  <p:notesSz cx="6670675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5EB"/>
    <a:srgbClr val="FFFFCC"/>
    <a:srgbClr val="008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51" autoAdjust="0"/>
    <p:restoredTop sz="94750" autoAdjust="0"/>
  </p:normalViewPr>
  <p:slideViewPr>
    <p:cSldViewPr>
      <p:cViewPr varScale="1">
        <p:scale>
          <a:sx n="88" d="100"/>
          <a:sy n="88" d="100"/>
        </p:scale>
        <p:origin x="-6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505" y="0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B0502-117B-4022-AB14-7F082157D180}" type="datetimeFigureOut">
              <a:rPr lang="en-US" smtClean="0"/>
              <a:pPr/>
              <a:t>6/3/2014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7068" y="4716661"/>
            <a:ext cx="533654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505" y="9431599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942D4-0676-4064-9798-E247B5FDFAA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0104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914400" lvl="2" indent="0">
              <a:spcBef>
                <a:spcPct val="20000"/>
              </a:spcBef>
              <a:buFont typeface="Arial" charset="0"/>
              <a:buNone/>
            </a:pP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901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Lets start from a </a:t>
            </a:r>
            <a:r>
              <a:rPr lang="en-GB" b="1" smtClean="0"/>
              <a:t>typical</a:t>
            </a:r>
            <a:r>
              <a:rPr lang="en-GB" b="1" baseline="0" smtClean="0"/>
              <a:t> temp distribution </a:t>
            </a:r>
            <a:r>
              <a:rPr lang="en-GB" baseline="0" smtClean="0"/>
              <a:t>obtained last month during the test:</a:t>
            </a:r>
          </a:p>
          <a:p>
            <a:r>
              <a:rPr lang="en-GB" baseline="0" smtClean="0"/>
              <a:t>Cavities were kept cold, whereas dwt were not actively cooled</a:t>
            </a:r>
          </a:p>
          <a:p>
            <a:r>
              <a:rPr lang="en-GB" baseline="0" smtClean="0"/>
              <a:t>For example, we can highlight the t distrib </a:t>
            </a:r>
            <a:r>
              <a:rPr lang="en-GB" b="1" baseline="0" smtClean="0"/>
              <a:t>obtained for the ics and for the dwt </a:t>
            </a:r>
            <a:r>
              <a:rPr lang="en-GB" b="0" baseline="0" smtClean="0"/>
              <a:t>=&gt; ..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247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B5824C2-AEAF-4A7C-82A0-577D69FA685E}" type="slidenum">
              <a:rPr lang="en-US" altLang="en-US" sz="1100" smtClean="0"/>
              <a:pPr/>
              <a:t>3</a:t>
            </a:fld>
            <a:endParaRPr lang="en-US" altLang="en-US" sz="11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501580C-DEC1-4CB1-925C-85F8582FB4C4}" type="slidenum">
              <a:rPr lang="en-US" altLang="en-US" sz="1100" smtClean="0"/>
              <a:pPr/>
              <a:t>4</a:t>
            </a:fld>
            <a:endParaRPr lang="en-US" altLang="en-US" sz="11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3C41FB5-8DD9-48B2-96A6-66E0E68D7632}" type="slidenum">
              <a:rPr lang="en-US" altLang="en-US" sz="1100" smtClean="0"/>
              <a:pPr/>
              <a:t>5</a:t>
            </a:fld>
            <a:endParaRPr lang="en-US" altLang="en-US" sz="11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294E30A-E59B-4C28-AFA3-33CD0B3B6EAA}" type="slidenum">
              <a:rPr lang="en-US" altLang="en-US" sz="1100" smtClean="0"/>
              <a:pPr/>
              <a:t>7</a:t>
            </a:fld>
            <a:endParaRPr lang="en-US" altLang="en-US" sz="11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space</a:t>
            </a:r>
            <a:r>
              <a:rPr lang="en-US" baseline="0" dirty="0" smtClean="0"/>
              <a:t> for energy upgrade – parallel to the present Linac2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B6B913-EDB6-49CB-A6D9-A41AA22AF8C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D87FC-1CE7-47D8-A25E-E8A3FBE035E7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160211" y="76200"/>
            <a:ext cx="6764589" cy="838200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6"/>
            <a:ext cx="8229600" cy="5059363"/>
          </a:xfrm>
        </p:spPr>
        <p:txBody>
          <a:bodyPr/>
          <a:lstStyle>
            <a:lvl1pPr>
              <a:buClr>
                <a:srgbClr val="0070C0"/>
              </a:buClr>
              <a:buSzPct val="100000"/>
              <a:buFont typeface="Arial" pitchFamily="34" charset="0"/>
              <a:buChar char="•"/>
              <a:defRPr/>
            </a:lvl1pPr>
            <a:lvl2pPr>
              <a:defRPr>
                <a:solidFill>
                  <a:srgbClr val="0070C0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8" name="TextBox 4"/>
          <p:cNvSpPr txBox="1"/>
          <p:nvPr userDrawn="1"/>
        </p:nvSpPr>
        <p:spPr>
          <a:xfrm>
            <a:off x="0" y="6547239"/>
            <a:ext cx="1727650" cy="3079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kern="0" dirty="0" smtClean="0">
                <a:solidFill>
                  <a:srgbClr val="000000"/>
                </a:solidFill>
                <a:latin typeface="Arial" pitchFamily="34"/>
                <a:ea typeface="ＭＳ Ｐゴシック"/>
                <a:cs typeface="+mn-cs"/>
              </a:rPr>
              <a:t>R.G.</a:t>
            </a:r>
            <a:endParaRPr lang="en-US" sz="1400" b="1" kern="0" dirty="0">
              <a:solidFill>
                <a:srgbClr val="000000"/>
              </a:solidFill>
              <a:latin typeface="Arial" pitchFamily="34"/>
              <a:ea typeface="ＭＳ Ｐゴシック"/>
              <a:cs typeface="+mn-cs"/>
            </a:endParaRPr>
          </a:p>
        </p:txBody>
      </p:sp>
      <p:sp>
        <p:nvSpPr>
          <p:cNvPr id="9" name="TextBox 5"/>
          <p:cNvSpPr txBox="1"/>
          <p:nvPr userDrawn="1"/>
        </p:nvSpPr>
        <p:spPr>
          <a:xfrm>
            <a:off x="4092575" y="6553200"/>
            <a:ext cx="403225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A8C299-C7D2-4AF7-9BF8-A064B3FD0D2C}" type="slidenum">
              <a:rPr lang="en-US" sz="1400" b="1" kern="0">
                <a:solidFill>
                  <a:srgbClr val="000000"/>
                </a:solidFill>
                <a:latin typeface="Arial" pitchFamily="34"/>
                <a:ea typeface="ＭＳ Ｐゴシック"/>
                <a:cs typeface="+mn-cs"/>
              </a:rPr>
              <a:pPr fontAlgn="auto" hangingPunct="0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400" b="1" kern="0" dirty="0">
              <a:solidFill>
                <a:srgbClr val="000000"/>
              </a:solidFill>
              <a:latin typeface="Arial" pitchFamily="34"/>
              <a:ea typeface="ＭＳ Ｐゴシック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066801" y="0"/>
            <a:ext cx="7086600" cy="976200"/>
          </a:xfrm>
        </p:spPr>
        <p:txBody>
          <a:bodyPr anchor="ctr" anchorCtr="0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7" name="TextBox 4"/>
          <p:cNvSpPr txBox="1"/>
          <p:nvPr userDrawn="1"/>
        </p:nvSpPr>
        <p:spPr>
          <a:xfrm>
            <a:off x="7543800" y="6547239"/>
            <a:ext cx="160020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kern="0" dirty="0" smtClean="0">
                <a:solidFill>
                  <a:srgbClr val="000000"/>
                </a:solidFill>
                <a:latin typeface="Arial" pitchFamily="34"/>
                <a:ea typeface="ＭＳ Ｐゴシック"/>
                <a:cs typeface="+mn-cs"/>
              </a:rPr>
              <a:t>SPL R&amp;D</a:t>
            </a:r>
            <a:r>
              <a:rPr lang="en-US" sz="1400" b="1" kern="0" baseline="0" dirty="0" smtClean="0">
                <a:solidFill>
                  <a:srgbClr val="000000"/>
                </a:solidFill>
                <a:latin typeface="Arial" pitchFamily="34"/>
                <a:ea typeface="ＭＳ Ｐゴシック"/>
                <a:cs typeface="+mn-cs"/>
              </a:rPr>
              <a:t> 2014</a:t>
            </a:r>
            <a:endParaRPr lang="en-US" sz="1400" b="1" kern="0" dirty="0">
              <a:solidFill>
                <a:srgbClr val="000000"/>
              </a:solidFill>
              <a:latin typeface="Arial" pitchFamily="34"/>
              <a:ea typeface="ＭＳ Ｐゴシック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76200"/>
            <a:ext cx="900000" cy="900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30719" y="-8930"/>
            <a:ext cx="1173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SPL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861FC-BC12-4F92-B25E-C01DEF47C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57A4D-0D97-4522-9E61-F51D4801D510}" type="datetimeFigureOut">
              <a:rPr lang="en-GB" smtClean="0"/>
              <a:t>03/06/2014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B1D17-BC8B-4F23-A83A-A71DE7B8EA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68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1385-0FBA-42BB-BC51-9F928AAD8ADD}" type="datetimeFigureOut">
              <a:rPr lang="en-US" smtClean="0"/>
              <a:t>6/3/2014</a:t>
            </a:fld>
            <a:endParaRPr lang="en-US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7DA743-A6A6-445F-96EE-5DEE36E539F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8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0082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 anchor="ctr"/>
          <a:lstStyle>
            <a:lvl1pPr marL="0" indent="0">
              <a:buNone/>
              <a:defRPr sz="2800"/>
            </a:lvl1pPr>
            <a:lvl2pPr marL="179388" indent="0">
              <a:buNone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 anchor="ctr"/>
          <a:lstStyle>
            <a:lvl1pPr marL="0" indent="0">
              <a:buNone/>
              <a:defRPr sz="2800"/>
            </a:lvl1pPr>
            <a:lvl2pPr marL="179388" indent="0">
              <a:buNone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SLHiPP-4, 15-16 May, CERN, Geneva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Eric Montesinos, CERN-RF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879FB-60C1-4C6B-8014-5A75A2C8ED9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964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6962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6"/>
            <a:ext cx="8229600" cy="505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24606"/>
            <a:ext cx="2133600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F0BE-B8FD-4DD9-99E8-E2E1499D6B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6/3/2014</a:t>
            </a:fld>
            <a:endParaRPr lang="it-IT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3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40B5D-7733-4E2E-933B-281BB92778B7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Gill Sans M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indico.fnal.gov/conferenceDisplay.py?confId=8365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57201" y="4267200"/>
            <a:ext cx="8229600" cy="21336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CH" dirty="0" smtClean="0">
                <a:latin typeface="Arial" panose="020B0604020202020204" pitchFamily="34" charset="0"/>
                <a:cs typeface="Arial" panose="020B0604020202020204" pitchFamily="34" charset="0"/>
              </a:rPr>
              <a:t>R. Garoby for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fr-CH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Atieh, I. Aviles Santillana, G. Arnau Izquierdo, R. Bonomi, O. Brunner,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Calatroni, O. Capatina,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Chambrillon, F. Gerigk,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Guinchard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T. Junginger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P. Maesen, 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Malabaila, L. Marques Antunes Ferreira,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A. McPherson,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Mikulas,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Montesinos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Parma, F. Pillon,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Plouin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Renaglia, K. Schirm,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T. Tardy, M. Therasse, A. Vacca, N. Valverde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Alonso,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Vande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Craen,  M. Vretenar etc.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3964" y="2334161"/>
            <a:ext cx="76418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CH" sz="8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SPL R&amp;D </a:t>
            </a:r>
            <a:r>
              <a:rPr lang="fr-CH" sz="8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at</a:t>
            </a:r>
            <a:r>
              <a:rPr lang="fr-CH" sz="8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CERN</a:t>
            </a:r>
            <a:endParaRPr lang="en-GB" sz="8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917188" y="1383506"/>
            <a:ext cx="43888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400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GB" altLang="en-US" sz="1400" dirty="0" smtClean="0">
                <a:latin typeface="Times New Roman" pitchFamily="18" charset="0"/>
                <a:cs typeface="Times New Roman" pitchFamily="18" charset="0"/>
                <a:hlinkClick r:id="rId2"/>
              </a:rPr>
              <a:t>indico.fnal.gov/conferenceDisplay.py?confId=8365</a:t>
            </a:r>
            <a:endParaRPr lang="en-GB" alt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" t="10218" r="17647" b="5413"/>
          <a:stretch/>
        </p:blipFill>
        <p:spPr>
          <a:xfrm>
            <a:off x="0" y="0"/>
            <a:ext cx="2010508" cy="12340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882" y="152400"/>
            <a:ext cx="5571718" cy="769441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Collaboration Meeting</a:t>
            </a:r>
            <a:endParaRPr lang="en-US" sz="4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3880" y="921841"/>
            <a:ext cx="3313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err="1" smtClean="0">
                <a:solidFill>
                  <a:schemeClr val="tx2"/>
                </a:solidFill>
                <a:latin typeface="Calisto MT" panose="02040603050505030304" pitchFamily="18" charset="0"/>
              </a:rPr>
              <a:t>Fermilab</a:t>
            </a:r>
            <a:r>
              <a:rPr lang="fr-CH" sz="2400" b="1" dirty="0" smtClean="0">
                <a:solidFill>
                  <a:schemeClr val="tx2"/>
                </a:solidFill>
                <a:latin typeface="Calisto MT" panose="02040603050505030304" pitchFamily="18" charset="0"/>
              </a:rPr>
              <a:t> 3-4 </a:t>
            </a:r>
            <a:r>
              <a:rPr lang="fr-CH" sz="2400" b="1" dirty="0" err="1" smtClean="0">
                <a:solidFill>
                  <a:schemeClr val="tx2"/>
                </a:solidFill>
                <a:latin typeface="Calisto MT" panose="02040603050505030304" pitchFamily="18" charset="0"/>
              </a:rPr>
              <a:t>June</a:t>
            </a:r>
            <a:r>
              <a:rPr lang="fr-CH" sz="2400" b="1" dirty="0" smtClean="0">
                <a:solidFill>
                  <a:schemeClr val="tx2"/>
                </a:solidFill>
                <a:latin typeface="Calisto MT" panose="02040603050505030304" pitchFamily="18" charset="0"/>
              </a:rPr>
              <a:t> 2014</a:t>
            </a:r>
            <a:endParaRPr lang="en-GB" sz="2400" b="1" dirty="0">
              <a:solidFill>
                <a:schemeClr val="tx2"/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1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6" b="5106"/>
          <a:stretch/>
        </p:blipFill>
        <p:spPr bwMode="auto">
          <a:xfrm>
            <a:off x="2133600" y="4343400"/>
            <a:ext cx="3401264" cy="188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mediastream.cern.ch/MediaArchive/Photo/Public/2013/1303051/1303051_01/1303051_01-A4-at-144-dp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1" b="16256"/>
          <a:stretch/>
        </p:blipFill>
        <p:spPr bwMode="auto">
          <a:xfrm>
            <a:off x="4359493" y="2209800"/>
            <a:ext cx="4379985" cy="20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99992" y="1196752"/>
            <a:ext cx="2099914" cy="5770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Celebration of the first beam acceleration b</a:t>
            </a:r>
            <a:r>
              <a:rPr lang="fr-CH" sz="1050" dirty="0" smtClean="0"/>
              <a:t>y the RFQ in the Test Stand (13.3.13)</a:t>
            </a:r>
            <a:r>
              <a:rPr lang="en-US" sz="1050" dirty="0" smtClean="0"/>
              <a:t> </a:t>
            </a:r>
            <a:endParaRPr lang="en-GB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2133600" y="4347904"/>
            <a:ext cx="1219200" cy="2539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CCDTL structures</a:t>
            </a:r>
            <a:endParaRPr lang="en-GB" sz="105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72170"/>
            <a:ext cx="2096781" cy="142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LINAC4_civil_engineering\building_progress\07.11.13\SL7001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82" y="1146146"/>
            <a:ext cx="4289194" cy="233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610" y="1144276"/>
            <a:ext cx="2533586" cy="2539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Klystrons and modulators in the Linac4 Hall</a:t>
            </a:r>
            <a:endParaRPr lang="en-GB" sz="105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H" dirty="0" smtClean="0"/>
              <a:t>Linac4 </a:t>
            </a:r>
            <a:r>
              <a:rPr lang="fr-CH" dirty="0" err="1" smtClean="0"/>
              <a:t>status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82" y="3670150"/>
            <a:ext cx="2063635" cy="28013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2402" y="3676141"/>
            <a:ext cx="798015" cy="2539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DTL tank 1</a:t>
            </a:r>
            <a:endParaRPr lang="en-GB" sz="1050" dirty="0"/>
          </a:p>
        </p:txBody>
      </p:sp>
      <p:pic>
        <p:nvPicPr>
          <p:cNvPr id="15" name="Picture 14" descr="mebt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/>
          <a:stretch/>
        </p:blipFill>
        <p:spPr>
          <a:xfrm>
            <a:off x="5523046" y="3886200"/>
            <a:ext cx="3544754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523046" y="5588042"/>
            <a:ext cx="1016162" cy="57708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RFQ &amp; MEBT section in the Linac4 tunnel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92794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190046" y="1227406"/>
            <a:ext cx="8839200" cy="502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SC-</a:t>
            </a:r>
            <a:r>
              <a:rPr lang="en-US" sz="20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[160 MeV ® 5 GeV] with ejection at intermediate energy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b="1" dirty="0">
              <a:solidFill>
                <a:srgbClr val="15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beta cavities: </a:t>
            </a:r>
            <a:r>
              <a:rPr lang="en-US" sz="2000" b="1" dirty="0">
                <a:solidFill>
                  <a:srgbClr val="1505EB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0.65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beta cavities: </a:t>
            </a:r>
            <a:r>
              <a:rPr lang="en-US" sz="2000" b="1" dirty="0">
                <a:solidFill>
                  <a:srgbClr val="1505EB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algn="ctr">
              <a:spcBef>
                <a:spcPct val="200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“Up-to-date” CDR to be published in 2014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108"/>
          <p:cNvSpPr txBox="1">
            <a:spLocks noChangeArrowheads="1"/>
          </p:cNvSpPr>
          <p:nvPr/>
        </p:nvSpPr>
        <p:spPr bwMode="auto">
          <a:xfrm>
            <a:off x="6346825" y="4583113"/>
            <a:ext cx="1911350" cy="369887"/>
          </a:xfrm>
          <a:prstGeom prst="rect">
            <a:avLst/>
          </a:prstGeom>
          <a:solidFill>
            <a:srgbClr val="FFFF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 dirty="0">
                <a:solidFill>
                  <a:srgbClr val="0000FF"/>
                </a:solidFill>
              </a:rPr>
              <a:t>Length: ~500 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543050" y="2762250"/>
            <a:ext cx="987425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Medium </a:t>
            </a:r>
            <a:r>
              <a:rPr lang="en-US" sz="1200" dirty="0">
                <a:latin typeface="Symbol" pitchFamily="18" charset="2"/>
              </a:rPr>
              <a:t>b</a:t>
            </a:r>
            <a:r>
              <a:rPr lang="en-US" sz="1200" dirty="0"/>
              <a:t> cryomodule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559425" y="2762250"/>
            <a:ext cx="1077912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High </a:t>
            </a:r>
            <a:r>
              <a:rPr lang="en-US" sz="1200" dirty="0">
                <a:latin typeface="Symbol" pitchFamily="18" charset="2"/>
              </a:rPr>
              <a:t>b</a:t>
            </a:r>
            <a:r>
              <a:rPr lang="en-US" sz="1200" dirty="0"/>
              <a:t> cryomodules</a:t>
            </a:r>
          </a:p>
        </p:txBody>
      </p:sp>
      <p:cxnSp>
        <p:nvCxnSpPr>
          <p:cNvPr id="17" name="Straight Arrow Connector 16"/>
          <p:cNvCxnSpPr>
            <a:endCxn id="26" idx="1"/>
          </p:cNvCxnSpPr>
          <p:nvPr/>
        </p:nvCxnSpPr>
        <p:spPr>
          <a:xfrm>
            <a:off x="6637337" y="2998788"/>
            <a:ext cx="395288" cy="1587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032750" y="2998788"/>
            <a:ext cx="231775" cy="15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 rot="16200000">
            <a:off x="4497388" y="2841625"/>
            <a:ext cx="792162" cy="3127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schemeClr val="tx1"/>
                </a:solidFill>
              </a:rPr>
              <a:t>Ejection</a:t>
            </a:r>
          </a:p>
        </p:txBody>
      </p:sp>
      <p:grpSp>
        <p:nvGrpSpPr>
          <p:cNvPr id="20" name="Group 106"/>
          <p:cNvGrpSpPr>
            <a:grpSpLocks/>
          </p:cNvGrpSpPr>
          <p:nvPr/>
        </p:nvGrpSpPr>
        <p:grpSpPr bwMode="auto">
          <a:xfrm>
            <a:off x="1209675" y="3289300"/>
            <a:ext cx="1639887" cy="914400"/>
            <a:chOff x="1398588" y="3043698"/>
            <a:chExt cx="1639889" cy="913388"/>
          </a:xfrm>
        </p:grpSpPr>
        <p:sp>
          <p:nvSpPr>
            <p:cNvPr id="42" name="Left Brace 41"/>
            <p:cNvSpPr/>
            <p:nvPr/>
          </p:nvSpPr>
          <p:spPr>
            <a:xfrm rot="16200000">
              <a:off x="2062337" y="2379949"/>
              <a:ext cx="312392" cy="1639889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14475" y="3371947"/>
              <a:ext cx="1427165" cy="58513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dirty="0" smtClean="0"/>
                <a:t>20 </a:t>
              </a:r>
              <a:r>
                <a:rPr lang="en-US" sz="1600" dirty="0"/>
                <a:t>x </a:t>
              </a:r>
              <a:r>
                <a:rPr lang="en-US" sz="1600" dirty="0" smtClean="0"/>
                <a:t>3</a:t>
              </a:r>
              <a:endParaRPr lang="en-US" sz="1600" dirty="0"/>
            </a:p>
            <a:p>
              <a:pPr algn="ctr">
                <a:defRPr/>
              </a:pPr>
              <a:r>
                <a:rPr lang="en-US" sz="1600" dirty="0">
                  <a:latin typeface="Symbol" pitchFamily="18" charset="2"/>
                </a:rPr>
                <a:t>b</a:t>
              </a:r>
              <a:r>
                <a:rPr lang="en-US" sz="1600" dirty="0"/>
                <a:t>=0.65 cavities</a:t>
              </a:r>
            </a:p>
          </p:txBody>
        </p:sp>
      </p:grpSp>
      <p:grpSp>
        <p:nvGrpSpPr>
          <p:cNvPr id="21" name="Group 107"/>
          <p:cNvGrpSpPr>
            <a:grpSpLocks/>
          </p:cNvGrpSpPr>
          <p:nvPr/>
        </p:nvGrpSpPr>
        <p:grpSpPr bwMode="auto">
          <a:xfrm>
            <a:off x="2957512" y="3298825"/>
            <a:ext cx="1539875" cy="904875"/>
            <a:chOff x="3279294" y="3091325"/>
            <a:chExt cx="1540355" cy="903861"/>
          </a:xfrm>
        </p:grpSpPr>
        <p:sp>
          <p:nvSpPr>
            <p:cNvPr id="40" name="Left Brace 39"/>
            <p:cNvSpPr/>
            <p:nvPr/>
          </p:nvSpPr>
          <p:spPr>
            <a:xfrm rot="16200000">
              <a:off x="3893278" y="2477341"/>
              <a:ext cx="312388" cy="1540355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457149" y="3410055"/>
              <a:ext cx="1190996" cy="58513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 smtClean="0"/>
                <a:t>10 </a:t>
              </a:r>
              <a:r>
                <a:rPr lang="en-US" sz="1600" dirty="0"/>
                <a:t>x 8</a:t>
              </a:r>
            </a:p>
            <a:p>
              <a:pPr algn="ctr">
                <a:defRPr/>
              </a:pPr>
              <a:r>
                <a:rPr lang="en-US" sz="1600" dirty="0">
                  <a:latin typeface="Symbol" pitchFamily="18" charset="2"/>
                </a:rPr>
                <a:t>b</a:t>
              </a:r>
              <a:r>
                <a:rPr lang="en-US" sz="1600" dirty="0"/>
                <a:t>=1 cavities</a:t>
              </a:r>
            </a:p>
          </p:txBody>
        </p:sp>
      </p:grpSp>
      <p:grpSp>
        <p:nvGrpSpPr>
          <p:cNvPr id="22" name="Group 108"/>
          <p:cNvGrpSpPr>
            <a:grpSpLocks/>
          </p:cNvGrpSpPr>
          <p:nvPr/>
        </p:nvGrpSpPr>
        <p:grpSpPr bwMode="auto">
          <a:xfrm>
            <a:off x="5375275" y="3287713"/>
            <a:ext cx="1425575" cy="915987"/>
            <a:chOff x="5564463" y="3051635"/>
            <a:chExt cx="1424166" cy="914976"/>
          </a:xfrm>
        </p:grpSpPr>
        <p:sp>
          <p:nvSpPr>
            <p:cNvPr id="38" name="Left Brace 37"/>
            <p:cNvSpPr/>
            <p:nvPr/>
          </p:nvSpPr>
          <p:spPr>
            <a:xfrm rot="16200000">
              <a:off x="6124315" y="2491783"/>
              <a:ext cx="304464" cy="1424166"/>
            </a:xfrm>
            <a:prstGeom prst="leftBrace">
              <a:avLst>
                <a:gd name="adj1" fmla="val 20516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692923" y="3381471"/>
              <a:ext cx="1165660" cy="58514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/>
                <a:t> 13 x 8</a:t>
              </a:r>
            </a:p>
            <a:p>
              <a:pPr algn="ctr">
                <a:defRPr/>
              </a:pPr>
              <a:r>
                <a:rPr lang="en-US" sz="1600" dirty="0">
                  <a:latin typeface="Symbol" pitchFamily="18" charset="2"/>
                </a:rPr>
                <a:t>b</a:t>
              </a:r>
              <a:r>
                <a:rPr lang="en-US" sz="1600" dirty="0"/>
                <a:t>=1 cavities</a:t>
              </a:r>
            </a:p>
          </p:txBody>
        </p:sp>
      </p:grpSp>
      <p:cxnSp>
        <p:nvCxnSpPr>
          <p:cNvPr id="23" name="Straight Arrow Connector 22"/>
          <p:cNvCxnSpPr>
            <a:stCxn id="19" idx="1"/>
            <a:endCxn id="24" idx="3"/>
          </p:cNvCxnSpPr>
          <p:nvPr/>
        </p:nvCxnSpPr>
        <p:spPr>
          <a:xfrm flipH="1">
            <a:off x="4892675" y="3394075"/>
            <a:ext cx="795" cy="16033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4437856" y="3839955"/>
            <a:ext cx="909637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2.5 GeV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>
            <a:stCxn id="19" idx="2"/>
          </p:cNvCxnSpPr>
          <p:nvPr/>
        </p:nvCxnSpPr>
        <p:spPr>
          <a:xfrm>
            <a:off x="5049837" y="2998788"/>
            <a:ext cx="509588" cy="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032625" y="2762250"/>
            <a:ext cx="989012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 err="1"/>
              <a:t>Debunchers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7716243" y="2834274"/>
            <a:ext cx="1402948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FF0000"/>
                </a:solidFill>
              </a:rPr>
              <a:t>5 GeV – 4 MW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159125" y="2762250"/>
            <a:ext cx="1077912" cy="4714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High </a:t>
            </a:r>
            <a:r>
              <a:rPr lang="en-US" sz="1200" dirty="0">
                <a:latin typeface="Symbol" pitchFamily="18" charset="2"/>
              </a:rPr>
              <a:t>b</a:t>
            </a:r>
            <a:r>
              <a:rPr lang="en-US" sz="1200" dirty="0"/>
              <a:t> cryomodules</a:t>
            </a:r>
          </a:p>
        </p:txBody>
      </p:sp>
      <p:cxnSp>
        <p:nvCxnSpPr>
          <p:cNvPr id="29" name="Straight Arrow Connector 28"/>
          <p:cNvCxnSpPr>
            <a:stCxn id="28" idx="3"/>
            <a:endCxn id="19" idx="0"/>
          </p:cNvCxnSpPr>
          <p:nvPr/>
        </p:nvCxnSpPr>
        <p:spPr>
          <a:xfrm flipV="1">
            <a:off x="4237037" y="2998788"/>
            <a:ext cx="500063" cy="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8" idx="1"/>
          </p:cNvCxnSpPr>
          <p:nvPr/>
        </p:nvCxnSpPr>
        <p:spPr>
          <a:xfrm flipV="1">
            <a:off x="2544762" y="2998788"/>
            <a:ext cx="614363" cy="0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49312" y="3008313"/>
            <a:ext cx="687388" cy="1587"/>
          </a:xfrm>
          <a:prstGeom prst="straightConnector1">
            <a:avLst/>
          </a:prstGeom>
          <a:ln w="190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6200000">
            <a:off x="96044" y="2844006"/>
            <a:ext cx="1212850" cy="33813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</a:rPr>
              <a:t>From Linac4</a:t>
            </a:r>
          </a:p>
        </p:txBody>
      </p:sp>
      <p:sp>
        <p:nvSpPr>
          <p:cNvPr id="33" name="Line Callout 1 (Accent Bar) 32"/>
          <p:cNvSpPr/>
          <p:nvPr/>
        </p:nvSpPr>
        <p:spPr>
          <a:xfrm rot="16200000">
            <a:off x="1216025" y="1831975"/>
            <a:ext cx="419100" cy="790575"/>
          </a:xfrm>
          <a:prstGeom prst="accentCallout1">
            <a:avLst>
              <a:gd name="adj1" fmla="val 18750"/>
              <a:gd name="adj2" fmla="val -8333"/>
              <a:gd name="adj3" fmla="val 16755"/>
              <a:gd name="adj4" fmla="val -13378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</a:rPr>
              <a:t>0 m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</a:rPr>
              <a:t>0.16 GeV</a:t>
            </a:r>
          </a:p>
        </p:txBody>
      </p:sp>
      <p:sp>
        <p:nvSpPr>
          <p:cNvPr id="34" name="Line Callout 1 (Accent Bar) 33"/>
          <p:cNvSpPr/>
          <p:nvPr/>
        </p:nvSpPr>
        <p:spPr>
          <a:xfrm rot="16200000">
            <a:off x="2749550" y="1812925"/>
            <a:ext cx="419100" cy="828675"/>
          </a:xfrm>
          <a:prstGeom prst="accentCallout1">
            <a:avLst>
              <a:gd name="adj1" fmla="val 18750"/>
              <a:gd name="adj2" fmla="val -8333"/>
              <a:gd name="adj3" fmla="val 16755"/>
              <a:gd name="adj4" fmla="val -13378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129 </a:t>
            </a:r>
            <a:r>
              <a:rPr lang="en-US" sz="1400" b="1" dirty="0">
                <a:solidFill>
                  <a:schemeClr val="tx1"/>
                </a:solidFill>
              </a:rPr>
              <a:t>m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</a:rPr>
              <a:t>0.73 GeV</a:t>
            </a:r>
          </a:p>
        </p:txBody>
      </p:sp>
      <p:sp>
        <p:nvSpPr>
          <p:cNvPr id="35" name="Line Callout 1 (Accent Bar) 34"/>
          <p:cNvSpPr/>
          <p:nvPr/>
        </p:nvSpPr>
        <p:spPr>
          <a:xfrm rot="16200000">
            <a:off x="4392612" y="1836738"/>
            <a:ext cx="419100" cy="781050"/>
          </a:xfrm>
          <a:prstGeom prst="accentCallout1">
            <a:avLst>
              <a:gd name="adj1" fmla="val 18750"/>
              <a:gd name="adj2" fmla="val -8333"/>
              <a:gd name="adj3" fmla="val 16755"/>
              <a:gd name="adj4" fmla="val -13378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280 </a:t>
            </a:r>
            <a:r>
              <a:rPr lang="en-US" sz="1400" b="1" dirty="0">
                <a:solidFill>
                  <a:schemeClr val="tx1"/>
                </a:solidFill>
              </a:rPr>
              <a:t>m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</a:rPr>
              <a:t>2.5 GeV</a:t>
            </a:r>
          </a:p>
        </p:txBody>
      </p:sp>
      <p:sp>
        <p:nvSpPr>
          <p:cNvPr id="36" name="Line Callout 1 (Accent Bar) 35"/>
          <p:cNvSpPr/>
          <p:nvPr/>
        </p:nvSpPr>
        <p:spPr>
          <a:xfrm rot="16200000">
            <a:off x="6783387" y="1912938"/>
            <a:ext cx="419100" cy="628650"/>
          </a:xfrm>
          <a:prstGeom prst="accentCallout1">
            <a:avLst>
              <a:gd name="adj1" fmla="val 18750"/>
              <a:gd name="adj2" fmla="val -8333"/>
              <a:gd name="adj3" fmla="val 16755"/>
              <a:gd name="adj4" fmla="val -13378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</a:rPr>
              <a:t>505 </a:t>
            </a:r>
            <a:r>
              <a:rPr lang="en-US" sz="1400" b="1" dirty="0">
                <a:solidFill>
                  <a:schemeClr val="tx1"/>
                </a:solidFill>
              </a:rPr>
              <a:t>m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</a:rPr>
              <a:t>5 GeV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2">
                    <a:satMod val="130000"/>
                  </a:schemeClr>
                </a:solidFill>
              </a:rPr>
              <a:t>SPL block diagram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184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228600" y="2133600"/>
            <a:ext cx="8458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beta cavities </a:t>
            </a:r>
            <a:r>
              <a:rPr lang="en-US" sz="2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0.65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designed and ordered from industry by IPN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Orsay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(Guillaume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Olry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al.) to be tested in 2014 at CEA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vertical cryostat and later in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Cryho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-lab (Horizontal test cryostat)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beta cavities 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</a:t>
            </a:r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designed and ordered from industry by CEA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(Guillaume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Devanz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al.) to be tested in 2014 at CEA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vertical cryostat and later in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Cryho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-lab (Horizontal test cryostat)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 smtClean="0"/>
          </a:p>
          <a:p>
            <a:pPr marL="800100" lvl="1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designed and ordered (4 from industry, 1 from CERN workshop) by CERN for tests at CERN (SM18) in Short </a:t>
            </a:r>
            <a:r>
              <a:rPr lang="en-US" sz="1600" b="1" dirty="0" err="1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sz="16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-module of 4 cavities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2">
                    <a:satMod val="130000"/>
                  </a:schemeClr>
                </a:solidFill>
              </a:rPr>
              <a:t>SPL </a:t>
            </a:r>
            <a:r>
              <a:rPr lang="en-US" sz="3200" dirty="0" smtClean="0">
                <a:solidFill>
                  <a:schemeClr val="tx2">
                    <a:satMod val="130000"/>
                  </a:schemeClr>
                </a:solidFill>
              </a:rPr>
              <a:t>cavities development</a:t>
            </a:r>
            <a:endParaRPr lang="en-GB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1295400"/>
            <a:ext cx="6187968" cy="526014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>
            <a:noAutofit/>
          </a:bodyPr>
          <a:lstStyle>
            <a:lvl1pPr marL="182563" indent="-182563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1400" b="1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70C0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latin typeface="Gill Sans MT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fr-CH" dirty="0"/>
              <a:t>Collaboration </a:t>
            </a:r>
            <a:r>
              <a:rPr lang="fr-CH" dirty="0" err="1"/>
              <a:t>with</a:t>
            </a:r>
            <a:r>
              <a:rPr lang="fr-CH" dirty="0"/>
              <a:t> ESS (Lund</a:t>
            </a:r>
            <a:r>
              <a:rPr lang="fr-CH" dirty="0" smtClean="0"/>
              <a:t>) </a:t>
            </a:r>
            <a:r>
              <a:rPr lang="fr-CH" dirty="0" err="1" smtClean="0"/>
              <a:t>with</a:t>
            </a:r>
            <a:r>
              <a:rPr lang="fr-CH" dirty="0" smtClean="0"/>
              <a:t> contributions </a:t>
            </a:r>
            <a:r>
              <a:rPr lang="fr-CH" dirty="0" err="1" smtClean="0"/>
              <a:t>from</a:t>
            </a:r>
            <a:r>
              <a:rPr lang="fr-CH" dirty="0" smtClean="0"/>
              <a:t> IN2P3 and CEA and support </a:t>
            </a:r>
            <a:r>
              <a:rPr lang="fr-CH" dirty="0" err="1" smtClean="0"/>
              <a:t>from</a:t>
            </a:r>
            <a:r>
              <a:rPr lang="fr-CH" dirty="0" smtClean="0"/>
              <a:t> the E.U.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224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3042193"/>
              </p:ext>
            </p:extLst>
          </p:nvPr>
        </p:nvGraphicFramePr>
        <p:xfrm>
          <a:off x="212168" y="1092696"/>
          <a:ext cx="4526063" cy="2773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6984"/>
                <a:gridCol w="881297"/>
                <a:gridCol w="1157782"/>
              </a:tblGrid>
              <a:tr h="184477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Parameters</a:t>
                      </a:r>
                      <a:endParaRPr lang="fr-FR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Value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Units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</a:tr>
              <a:tr h="205828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Frequency</a:t>
                      </a:r>
                      <a:endParaRPr lang="fr-FR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704.42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MHz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</a:tr>
              <a:tr h="191310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Number of gaps (</a:t>
                      </a:r>
                      <a:r>
                        <a:rPr lang="en-US" sz="1400" dirty="0" err="1">
                          <a:effectLst/>
                        </a:rPr>
                        <a:t>Ngaps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fr-FR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5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-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</a:tr>
              <a:tr h="184477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>
                          <a:effectLst/>
                        </a:rPr>
                        <a:t>Beta</a:t>
                      </a:r>
                      <a:endParaRPr lang="fr-FR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1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-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</a:tr>
              <a:tr h="184477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Eacc</a:t>
                      </a:r>
                      <a:endParaRPr lang="fr-FR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25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MV/m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</a:tr>
              <a:tr h="184477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err="1">
                          <a:effectLst/>
                        </a:rPr>
                        <a:t>Epeak</a:t>
                      </a:r>
                      <a:r>
                        <a:rPr lang="en-US" sz="1400" dirty="0">
                          <a:effectLst/>
                        </a:rPr>
                        <a:t>/</a:t>
                      </a:r>
                      <a:r>
                        <a:rPr lang="en-US" sz="1400" dirty="0" err="1">
                          <a:effectLst/>
                        </a:rPr>
                        <a:t>Eacc</a:t>
                      </a:r>
                      <a:endParaRPr lang="fr-FR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1.99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-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</a:tr>
              <a:tr h="184477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Bpeak/Eacc</a:t>
                      </a:r>
                      <a:endParaRPr lang="fr-FR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4.20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mT/(MV/m)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</a:tr>
              <a:tr h="184477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dirty="0" err="1">
                          <a:effectLst/>
                        </a:rPr>
                        <a:t>Lacc</a:t>
                      </a:r>
                      <a:r>
                        <a:rPr lang="en-US" sz="1400" dirty="0">
                          <a:effectLst/>
                        </a:rPr>
                        <a:t> (</a:t>
                      </a:r>
                      <a:r>
                        <a:rPr lang="en-US" sz="1400" dirty="0" err="1">
                          <a:effectLst/>
                        </a:rPr>
                        <a:t>Ngaps.</a:t>
                      </a:r>
                      <a:r>
                        <a:rPr lang="en-US" sz="1400" dirty="0" err="1">
                          <a:effectLst/>
                          <a:latin typeface="Symbol" panose="05050102010706020507" pitchFamily="18" charset="2"/>
                        </a:rPr>
                        <a:t>bl</a:t>
                      </a:r>
                      <a:r>
                        <a:rPr lang="en-US" sz="1400" dirty="0">
                          <a:effectLst/>
                        </a:rPr>
                        <a:t>/2)</a:t>
                      </a:r>
                      <a:endParaRPr lang="fr-FR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1.0647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m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</a:tr>
              <a:tr h="184477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r/Q</a:t>
                      </a:r>
                      <a:endParaRPr lang="fr-FR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566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Ohms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</a:tr>
              <a:tr h="184477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G</a:t>
                      </a:r>
                      <a:endParaRPr lang="fr-FR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270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Ohms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</a:tr>
              <a:tr h="184477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Operation temperature</a:t>
                      </a:r>
                      <a:endParaRPr lang="fr-FR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2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K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</a:tr>
              <a:tr h="184477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Q</a:t>
                      </a:r>
                      <a:r>
                        <a:rPr lang="en-US" sz="1400" baseline="-25000">
                          <a:effectLst/>
                        </a:rPr>
                        <a:t>0</a:t>
                      </a:r>
                      <a:r>
                        <a:rPr lang="en-US" sz="1400">
                          <a:effectLst/>
                        </a:rPr>
                        <a:t> at 2K (R</a:t>
                      </a:r>
                      <a:r>
                        <a:rPr lang="en-US" sz="1400" baseline="-25000">
                          <a:effectLst/>
                        </a:rPr>
                        <a:t>BCS</a:t>
                      </a:r>
                      <a:r>
                        <a:rPr lang="en-US" sz="1400">
                          <a:effectLst/>
                        </a:rPr>
                        <a:t>=3.2nW)</a:t>
                      </a:r>
                      <a:endParaRPr lang="fr-FR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8.4.10</a:t>
                      </a:r>
                      <a:r>
                        <a:rPr lang="en-US" sz="1400" kern="800" baseline="30000">
                          <a:effectLst/>
                        </a:rPr>
                        <a:t>10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-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</a:tr>
              <a:tr h="184477">
                <a:tc>
                  <a:txBody>
                    <a:bodyPr/>
                    <a:lstStyle/>
                    <a:p>
                      <a:pPr algn="just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>
                          <a:effectLst/>
                        </a:rPr>
                        <a:t>Lorentz force detuning K</a:t>
                      </a:r>
                      <a:r>
                        <a:rPr lang="en-US" sz="1400" baseline="-25000">
                          <a:effectLst/>
                        </a:rPr>
                        <a:t>L</a:t>
                      </a:r>
                      <a:endParaRPr lang="fr-FR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>
                          <a:effectLst/>
                        </a:rPr>
                        <a:t>1</a:t>
                      </a:r>
                      <a:endParaRPr lang="fr-FR" sz="160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effectLst/>
                        </a:rPr>
                        <a:t>Hz/(MV/m)²</a:t>
                      </a:r>
                      <a:endParaRPr lang="fr-FR" sz="1600" dirty="0">
                        <a:effectLst/>
                        <a:latin typeface="Times"/>
                        <a:ea typeface="Times"/>
                        <a:cs typeface="Times New Roman"/>
                      </a:endParaRPr>
                    </a:p>
                  </a:txBody>
                  <a:tcPr marL="130274" marR="130274" marT="0" marB="0"/>
                </a:tc>
              </a:tr>
            </a:tbl>
          </a:graphicData>
        </a:graphic>
      </p:graphicFrame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SPL cavity </a:t>
            </a:r>
            <a:r>
              <a:rPr lang="en-US" sz="3200" dirty="0" smtClean="0">
                <a:latin typeface="Symbol" panose="05050102010706020507" pitchFamily="18" charset="2"/>
              </a:rPr>
              <a:t>b</a:t>
            </a:r>
            <a:r>
              <a:rPr lang="en-US" sz="3200" dirty="0" smtClean="0"/>
              <a:t> = 1 at CEA</a:t>
            </a:r>
            <a:endParaRPr lang="en-US" sz="3200" dirty="0"/>
          </a:p>
        </p:txBody>
      </p:sp>
      <p:pic>
        <p:nvPicPr>
          <p:cNvPr id="9" name="Image 8"/>
          <p:cNvPicPr/>
          <p:nvPr/>
        </p:nvPicPr>
        <p:blipFill>
          <a:blip r:embed="rId2"/>
          <a:stretch>
            <a:fillRect/>
          </a:stretch>
        </p:blipFill>
        <p:spPr>
          <a:xfrm>
            <a:off x="4788535" y="1895943"/>
            <a:ext cx="4355465" cy="2316480"/>
          </a:xfrm>
          <a:prstGeom prst="rect">
            <a:avLst/>
          </a:prstGeom>
        </p:spPr>
      </p:pic>
      <p:pic>
        <p:nvPicPr>
          <p:cNvPr id="10" name="Image 9" descr="\\Dapdc5\fpeauger\Desktop\Eucard-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293096"/>
            <a:ext cx="5046345" cy="20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5446994" y="4767535"/>
            <a:ext cx="3697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Cavity design and tests performed at CEA-</a:t>
            </a:r>
            <a:r>
              <a:rPr lang="en-US" dirty="0" err="1" smtClean="0"/>
              <a:t>Saclay</a:t>
            </a:r>
            <a:endParaRPr lang="en-US" dirty="0" smtClean="0"/>
          </a:p>
          <a:p>
            <a:r>
              <a:rPr lang="en-US" dirty="0" smtClean="0"/>
              <a:t>Cavity manufactured by E. Zanon</a:t>
            </a:r>
            <a:endParaRPr lang="en-US" dirty="0"/>
          </a:p>
        </p:txBody>
      </p:sp>
      <p:pic>
        <p:nvPicPr>
          <p:cNvPr id="7" name="Picture 2" descr="\\Dapdc5\jplouin\My Documents\cavite-cern-10-06-09\SPL-block-diagram_001.png"/>
          <p:cNvPicPr>
            <a:picLocks noChangeAspect="1" noChangeArrowheads="1"/>
          </p:cNvPicPr>
          <p:nvPr/>
        </p:nvPicPr>
        <p:blipFill rotWithShape="1">
          <a:blip r:embed="rId4" cstate="print"/>
          <a:srcRect r="40347"/>
          <a:stretch/>
        </p:blipFill>
        <p:spPr bwMode="auto">
          <a:xfrm>
            <a:off x="4738231" y="980728"/>
            <a:ext cx="2961604" cy="1214446"/>
          </a:xfrm>
          <a:prstGeom prst="rect">
            <a:avLst/>
          </a:prstGeom>
          <a:noFill/>
        </p:spPr>
      </p:pic>
      <p:sp>
        <p:nvSpPr>
          <p:cNvPr id="3" name="Rectangle à coins arrondis 2"/>
          <p:cNvSpPr/>
          <p:nvPr/>
        </p:nvSpPr>
        <p:spPr>
          <a:xfrm>
            <a:off x="6615934" y="1217503"/>
            <a:ext cx="792088" cy="391199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8"/>
          <p:cNvSpPr txBox="1">
            <a:spLocks noChangeArrowheads="1"/>
          </p:cNvSpPr>
          <p:nvPr/>
        </p:nvSpPr>
        <p:spPr bwMode="auto">
          <a:xfrm>
            <a:off x="6780579" y="5943600"/>
            <a:ext cx="2339975" cy="369332"/>
          </a:xfrm>
          <a:prstGeom prst="rect">
            <a:avLst/>
          </a:prstGeom>
          <a:solidFill>
            <a:srgbClr val="FFFF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 dirty="0" smtClean="0">
                <a:solidFill>
                  <a:srgbClr val="0000FF"/>
                </a:solidFill>
              </a:rPr>
              <a:t>J. </a:t>
            </a:r>
            <a:r>
              <a:rPr lang="en-GB" sz="1800" dirty="0" err="1" smtClean="0">
                <a:solidFill>
                  <a:srgbClr val="0000FF"/>
                </a:solidFill>
              </a:rPr>
              <a:t>Plouin</a:t>
            </a:r>
            <a:r>
              <a:rPr lang="en-GB" sz="1800" dirty="0" smtClean="0">
                <a:solidFill>
                  <a:srgbClr val="0000FF"/>
                </a:solidFill>
              </a:rPr>
              <a:t> (SLHiPP-4)</a:t>
            </a:r>
            <a:endParaRPr lang="en-GB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6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685800" y="1524000"/>
            <a:ext cx="7943850" cy="439769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First test in vertical </a:t>
            </a:r>
            <a:r>
              <a:rPr lang="en-US" sz="3200" dirty="0" smtClean="0"/>
              <a:t>cryostat (CEA)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419665" y="1011887"/>
            <a:ext cx="7632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cavity has been </a:t>
            </a:r>
            <a:r>
              <a:rPr lang="en-US" sz="1600" dirty="0" smtClean="0"/>
              <a:t>cleaned </a:t>
            </a:r>
            <a:r>
              <a:rPr lang="en-US" sz="1600" dirty="0"/>
              <a:t>in ultrasound bath and slightly chemically treated using a standard BCP mixture.</a:t>
            </a:r>
            <a:endParaRPr lang="fr-FR" sz="1600" dirty="0"/>
          </a:p>
        </p:txBody>
      </p:sp>
      <p:sp>
        <p:nvSpPr>
          <p:cNvPr id="6" name="Accolade fermante 5"/>
          <p:cNvSpPr/>
          <p:nvPr/>
        </p:nvSpPr>
        <p:spPr>
          <a:xfrm>
            <a:off x="3407997" y="3838368"/>
            <a:ext cx="216024" cy="93610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3624021" y="3983254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Previous tests</a:t>
            </a:r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6288317" y="2744159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Two tests at 1.6 K</a:t>
            </a:r>
            <a:endParaRPr lang="en-US" dirty="0"/>
          </a:p>
        </p:txBody>
      </p:sp>
      <p:sp>
        <p:nvSpPr>
          <p:cNvPr id="9" name="Accolade fermante 8"/>
          <p:cNvSpPr/>
          <p:nvPr/>
        </p:nvSpPr>
        <p:spPr>
          <a:xfrm>
            <a:off x="6060107" y="2793380"/>
            <a:ext cx="108012" cy="612939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7380312" y="188640"/>
            <a:ext cx="1570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April 2014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@ </a:t>
            </a:r>
            <a:r>
              <a:rPr lang="en-US" i="1" dirty="0" err="1" smtClean="0">
                <a:solidFill>
                  <a:schemeClr val="bg1"/>
                </a:solidFill>
              </a:rPr>
              <a:t>Saclay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3584" y="5793573"/>
            <a:ext cx="81968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Some processing has been necessary from 10 to </a:t>
            </a:r>
            <a:r>
              <a:rPr lang="en-US" sz="1400" dirty="0" smtClean="0"/>
              <a:t>12MV/m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Tests have been stopped 17.6 MV/m because high dose rate was measured out of the </a:t>
            </a:r>
            <a:r>
              <a:rPr lang="en-US" sz="1400" dirty="0" smtClean="0"/>
              <a:t>bunker</a:t>
            </a:r>
            <a:r>
              <a:rPr lang="en-US" sz="1400" dirty="0"/>
              <a:t> </a:t>
            </a:r>
            <a:r>
              <a:rPr lang="en-US" sz="1400" dirty="0" smtClean="0"/>
              <a:t>(&gt; acceptable rate in the </a:t>
            </a:r>
            <a:r>
              <a:rPr lang="en-US" sz="1400" dirty="0" err="1" smtClean="0"/>
              <a:t>Supratech</a:t>
            </a:r>
            <a:r>
              <a:rPr lang="en-US" sz="1400" dirty="0" smtClean="0"/>
              <a:t> area)</a:t>
            </a:r>
            <a:endParaRPr lang="en-US" sz="1400" dirty="0"/>
          </a:p>
        </p:txBody>
      </p:sp>
      <p:sp>
        <p:nvSpPr>
          <p:cNvPr id="12" name="Text Box 108"/>
          <p:cNvSpPr txBox="1">
            <a:spLocks noChangeArrowheads="1"/>
          </p:cNvSpPr>
          <p:nvPr/>
        </p:nvSpPr>
        <p:spPr bwMode="auto">
          <a:xfrm>
            <a:off x="6748537" y="5608907"/>
            <a:ext cx="2339975" cy="369332"/>
          </a:xfrm>
          <a:prstGeom prst="rect">
            <a:avLst/>
          </a:prstGeom>
          <a:solidFill>
            <a:srgbClr val="FFFF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 dirty="0" smtClean="0">
                <a:solidFill>
                  <a:srgbClr val="0000FF"/>
                </a:solidFill>
              </a:rPr>
              <a:t>J. </a:t>
            </a:r>
            <a:r>
              <a:rPr lang="en-GB" sz="1800" dirty="0" err="1" smtClean="0">
                <a:solidFill>
                  <a:srgbClr val="0000FF"/>
                </a:solidFill>
              </a:rPr>
              <a:t>Plouin</a:t>
            </a:r>
            <a:r>
              <a:rPr lang="en-GB" sz="1800" dirty="0" smtClean="0">
                <a:solidFill>
                  <a:srgbClr val="0000FF"/>
                </a:solidFill>
              </a:rPr>
              <a:t> (SLHiPP-4)</a:t>
            </a:r>
            <a:endParaRPr lang="en-GB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43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422920" y="1453207"/>
            <a:ext cx="4834880" cy="5252393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9239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363" indent="-360363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90000"/>
              <a:buFontTx/>
              <a:buBlip>
                <a:blip r:embed="rId2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36195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buSzPct val="36000"/>
              <a:buFont typeface="Arial" pitchFamily="34" charset="0"/>
              <a:buNone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1009650" indent="-238125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SzPct val="36000"/>
              <a:buFontTx/>
              <a:buBlip>
                <a:blip r:embed="rId3"/>
              </a:buBlip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133475" indent="-114300" algn="l" defTabSz="914400" rtl="0" eaLnBrk="1" latinLnBrk="0" hangingPunct="1">
              <a:lnSpc>
                <a:spcPts val="2000"/>
              </a:lnSpc>
              <a:spcBef>
                <a:spcPts val="0"/>
              </a:spcBef>
              <a:buClr>
                <a:srgbClr val="666666"/>
              </a:buClr>
              <a:buFont typeface="Arial" pitchFamily="34" charset="0"/>
              <a:buChar char="-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GB" sz="2000" b="1" dirty="0" smtClean="0">
                <a:solidFill>
                  <a:schemeClr val="tx1"/>
                </a:solidFill>
              </a:rPr>
              <a:t>FABRICATION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Kick-off meeting: Nov. 2011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Delivery #1 for field flatness tuning done @ IPN </a:t>
            </a:r>
            <a:r>
              <a:rPr lang="en-GB" sz="2000" dirty="0" err="1" smtClean="0">
                <a:solidFill>
                  <a:schemeClr val="tx1"/>
                </a:solidFill>
              </a:rPr>
              <a:t>Orsay</a:t>
            </a:r>
            <a:r>
              <a:rPr lang="en-GB" sz="2000" dirty="0" smtClean="0">
                <a:solidFill>
                  <a:schemeClr val="tx1"/>
                </a:solidFill>
              </a:rPr>
              <a:t>: March 2013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Cavity sent back to RI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Then final delivery after He tank welding: </a:t>
            </a:r>
            <a:r>
              <a:rPr lang="en-GB" sz="2000" dirty="0">
                <a:solidFill>
                  <a:schemeClr val="tx1"/>
                </a:solidFill>
              </a:rPr>
              <a:t>J</a:t>
            </a:r>
            <a:r>
              <a:rPr lang="en-GB" sz="2000" dirty="0" smtClean="0">
                <a:solidFill>
                  <a:schemeClr val="tx1"/>
                </a:solidFill>
              </a:rPr>
              <a:t>une 2013 (fabrication time=19 months!)</a:t>
            </a:r>
          </a:p>
          <a:p>
            <a:endParaRPr lang="en-GB" sz="2000" dirty="0" smtClean="0">
              <a:solidFill>
                <a:schemeClr val="tx1"/>
              </a:solidFill>
            </a:endParaRPr>
          </a:p>
          <a:p>
            <a:pPr marL="0"/>
            <a:r>
              <a:rPr lang="en-GB" sz="2000" b="1" dirty="0" smtClean="0">
                <a:solidFill>
                  <a:schemeClr val="tx1"/>
                </a:solidFill>
              </a:rPr>
              <a:t>CAVITY PREPARATION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1</a:t>
            </a:r>
            <a:r>
              <a:rPr lang="en-GB" sz="2000" baseline="30000" dirty="0" smtClean="0">
                <a:solidFill>
                  <a:schemeClr val="tx1"/>
                </a:solidFill>
              </a:rPr>
              <a:t>st</a:t>
            </a:r>
            <a:r>
              <a:rPr lang="en-GB" sz="2000" dirty="0" smtClean="0">
                <a:solidFill>
                  <a:schemeClr val="tx1"/>
                </a:solidFill>
              </a:rPr>
              <a:t> etching (BCP): 200 µm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Field flatness tuning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2</a:t>
            </a:r>
            <a:r>
              <a:rPr lang="en-GB" sz="2000" baseline="30000" dirty="0" smtClean="0">
                <a:solidFill>
                  <a:schemeClr val="tx1"/>
                </a:solidFill>
              </a:rPr>
              <a:t>nd</a:t>
            </a:r>
            <a:r>
              <a:rPr lang="en-GB" sz="2000" dirty="0" smtClean="0">
                <a:solidFill>
                  <a:schemeClr val="tx1"/>
                </a:solidFill>
              </a:rPr>
              <a:t> etching (BCP): 20 µm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2-hour HPR through beam tubes only (6 passes)</a:t>
            </a:r>
          </a:p>
          <a:p>
            <a:r>
              <a:rPr lang="en-GB" sz="2000" dirty="0" smtClean="0">
                <a:solidFill>
                  <a:schemeClr val="tx1"/>
                </a:solidFill>
              </a:rPr>
              <a:t>No 600°C annealing nor 120°C baking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5" name="Picture 2" descr="D:\0_PROJETS\CERN (LINAC4 &amp; SPL)\SPL\CAVITES\RECEPTION\2013_03_06_CAVITE SANS TANK\photos reception\2013-03-06 15.37.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24744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0_PROJETS\CERN (LINAC4 &amp; SPL)\SPL\CAVITES\PREPARATION\CHIMIE\Photos 2nde chimie\DSCF00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857" y="4077072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671857" y="6228020"/>
            <a:ext cx="287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2</a:t>
            </a:r>
            <a:r>
              <a:rPr lang="en-GB" sz="1400" b="1" baseline="30000" dirty="0" smtClean="0"/>
              <a:t>nd</a:t>
            </a:r>
            <a:r>
              <a:rPr lang="en-GB" sz="1400" b="1" dirty="0" smtClean="0"/>
              <a:t> etching pass: cavity with He tank</a:t>
            </a:r>
            <a:endParaRPr lang="en-GB" sz="1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5671857" y="3284744"/>
            <a:ext cx="2879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Cavity w/o He tank before field flatness tuning</a:t>
            </a:r>
            <a:endParaRPr lang="en-GB" sz="1400" b="1" dirty="0"/>
          </a:p>
        </p:txBody>
      </p:sp>
      <p:sp>
        <p:nvSpPr>
          <p:cNvPr id="10" name="Text Box 108"/>
          <p:cNvSpPr txBox="1">
            <a:spLocks noChangeArrowheads="1"/>
          </p:cNvSpPr>
          <p:nvPr/>
        </p:nvSpPr>
        <p:spPr bwMode="auto">
          <a:xfrm>
            <a:off x="23446" y="1002268"/>
            <a:ext cx="2339975" cy="369332"/>
          </a:xfrm>
          <a:prstGeom prst="rect">
            <a:avLst/>
          </a:prstGeom>
          <a:solidFill>
            <a:srgbClr val="FFFF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 dirty="0" smtClean="0">
                <a:solidFill>
                  <a:srgbClr val="0000FF"/>
                </a:solidFill>
              </a:rPr>
              <a:t>J. </a:t>
            </a:r>
            <a:r>
              <a:rPr lang="en-GB" sz="1800" dirty="0" err="1" smtClean="0">
                <a:solidFill>
                  <a:srgbClr val="0000FF"/>
                </a:solidFill>
              </a:rPr>
              <a:t>Plouin</a:t>
            </a:r>
            <a:r>
              <a:rPr lang="en-GB" sz="1800" dirty="0" smtClean="0">
                <a:solidFill>
                  <a:srgbClr val="0000FF"/>
                </a:solidFill>
              </a:rPr>
              <a:t> (SLHiPP-4)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12" name="Titre 5"/>
          <p:cNvSpPr>
            <a:spLocks noGrp="1"/>
          </p:cNvSpPr>
          <p:nvPr>
            <p:ph type="title"/>
          </p:nvPr>
        </p:nvSpPr>
        <p:spPr>
          <a:xfrm>
            <a:off x="1066801" y="0"/>
            <a:ext cx="7086600" cy="9762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SPL cavity </a:t>
            </a:r>
            <a:r>
              <a:rPr lang="en-US" sz="3200" dirty="0" smtClean="0">
                <a:latin typeface="Symbol" panose="05050102010706020507" pitchFamily="18" charset="2"/>
              </a:rPr>
              <a:t>b</a:t>
            </a:r>
            <a:r>
              <a:rPr lang="en-US" sz="3200" dirty="0" smtClean="0"/>
              <a:t> = 0.65 at IPN-</a:t>
            </a:r>
            <a:r>
              <a:rPr lang="en-US" sz="3200" dirty="0" err="1" smtClean="0"/>
              <a:t>Orsay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 rot="18958624">
            <a:off x="1826461" y="3269914"/>
            <a:ext cx="5022529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CH" sz="4000" dirty="0" smtClean="0"/>
              <a:t>Test at 2 K in </a:t>
            </a:r>
            <a:r>
              <a:rPr lang="fr-CH" sz="4000" dirty="0" err="1" smtClean="0"/>
              <a:t>June</a:t>
            </a:r>
            <a:r>
              <a:rPr lang="fr-CH" sz="4000" dirty="0" smtClean="0"/>
              <a:t> 2014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23307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8086"/>
            <a:ext cx="4038600" cy="1219193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Niobium cavities fabricated and delivered by RI (December 2013)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 err="1"/>
              <a:t>Niobium</a:t>
            </a:r>
            <a:r>
              <a:rPr lang="es-ES" dirty="0"/>
              <a:t> </a:t>
            </a:r>
            <a:r>
              <a:rPr lang="es-ES" dirty="0" err="1" smtClean="0"/>
              <a:t>cavities</a:t>
            </a:r>
            <a:r>
              <a:rPr lang="es-ES" dirty="0" smtClean="0"/>
              <a:t> </a:t>
            </a:r>
            <a:r>
              <a:rPr lang="es-ES" dirty="0" err="1" smtClean="0"/>
              <a:t>from</a:t>
            </a:r>
            <a:r>
              <a:rPr lang="es-ES" dirty="0" smtClean="0"/>
              <a:t> </a:t>
            </a:r>
            <a:r>
              <a:rPr lang="es-ES" dirty="0" err="1" smtClean="0"/>
              <a:t>industry</a:t>
            </a:r>
            <a:r>
              <a:rPr lang="es-ES" dirty="0" smtClean="0"/>
              <a:t> (RI)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04498"/>
            <a:ext cx="3729377" cy="497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18958624">
            <a:off x="1826461" y="3269914"/>
            <a:ext cx="5022529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CH" sz="4000" dirty="0" smtClean="0"/>
              <a:t>Test at 2 K in </a:t>
            </a:r>
            <a:r>
              <a:rPr lang="fr-CH" sz="4000" dirty="0" err="1" smtClean="0"/>
              <a:t>June</a:t>
            </a:r>
            <a:r>
              <a:rPr lang="fr-CH" sz="4000" dirty="0" smtClean="0"/>
              <a:t> 2014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92509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511" y="122238"/>
            <a:ext cx="7529292" cy="7159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Niobium cavities at CERN</a:t>
            </a:r>
            <a:endParaRPr lang="en-GB" dirty="0"/>
          </a:p>
        </p:txBody>
      </p:sp>
      <p:pic>
        <p:nvPicPr>
          <p:cNvPr id="40" name="Picture 2" descr="\\cern.ch\dfs\Users\n\nvalverd\Desktop\catia\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1" t="15555" r="16811" b="27808"/>
          <a:stretch/>
        </p:blipFill>
        <p:spPr bwMode="auto">
          <a:xfrm>
            <a:off x="5050563" y="4021070"/>
            <a:ext cx="3941037" cy="2063262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5050563" y="3719155"/>
            <a:ext cx="3941037" cy="3077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pPr algn="ctr"/>
            <a:r>
              <a:rPr lang="es-ES" sz="1400" dirty="0" err="1"/>
              <a:t>Tooling</a:t>
            </a:r>
            <a:r>
              <a:rPr lang="es-ES" sz="1400" dirty="0"/>
              <a:t> for EB </a:t>
            </a:r>
            <a:r>
              <a:rPr lang="es-ES" sz="1400" dirty="0" err="1"/>
              <a:t>welding</a:t>
            </a:r>
            <a:r>
              <a:rPr lang="es-ES" sz="1400" dirty="0"/>
              <a:t> of </a:t>
            </a:r>
            <a:r>
              <a:rPr lang="es-ES" sz="1400" dirty="0" smtClean="0"/>
              <a:t>Nb </a:t>
            </a:r>
            <a:r>
              <a:rPr lang="es-ES" sz="1400" dirty="0" err="1"/>
              <a:t>cavity</a:t>
            </a:r>
            <a:r>
              <a:rPr lang="es-ES" sz="1400" dirty="0"/>
              <a:t> </a:t>
            </a:r>
            <a:r>
              <a:rPr lang="es-ES" sz="1400" dirty="0" err="1" smtClean="0"/>
              <a:t>is</a:t>
            </a:r>
            <a:r>
              <a:rPr lang="es-ES" sz="1400" dirty="0" smtClean="0"/>
              <a:t> </a:t>
            </a:r>
            <a:r>
              <a:rPr lang="es-ES" sz="1400" dirty="0" err="1"/>
              <a:t>fabricated</a:t>
            </a:r>
            <a:r>
              <a:rPr lang="es-ES" sz="1400" dirty="0"/>
              <a:t>.</a:t>
            </a:r>
            <a:endParaRPr lang="en-GB" sz="1400" dirty="0"/>
          </a:p>
        </p:txBody>
      </p:sp>
      <p:sp>
        <p:nvSpPr>
          <p:cNvPr id="45" name="Title 2"/>
          <p:cNvSpPr txBox="1">
            <a:spLocks/>
          </p:cNvSpPr>
          <p:nvPr/>
        </p:nvSpPr>
        <p:spPr>
          <a:xfrm>
            <a:off x="316368" y="3429000"/>
            <a:ext cx="4240138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 cap="all" baseline="0">
                <a:solidFill>
                  <a:schemeClr val="accent2">
                    <a:lumMod val="75000"/>
                  </a:schemeClr>
                </a:solidFill>
                <a:latin typeface="Arial Black"/>
                <a:ea typeface="Arial Black" pitchFamily="34" charset="0"/>
                <a:cs typeface="Arial Black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9pPr>
          </a:lstStyle>
          <a:p>
            <a:r>
              <a:rPr lang="pt-PT" sz="1800" i="0" dirty="0" smtClean="0"/>
              <a:t>cavity fabrication at CERN</a:t>
            </a:r>
            <a:endParaRPr lang="pt-PT" sz="1800" i="0" dirty="0"/>
          </a:p>
        </p:txBody>
      </p:sp>
      <p:sp>
        <p:nvSpPr>
          <p:cNvPr id="46" name="Title 2"/>
          <p:cNvSpPr txBox="1">
            <a:spLocks/>
          </p:cNvSpPr>
          <p:nvPr/>
        </p:nvSpPr>
        <p:spPr>
          <a:xfrm>
            <a:off x="304800" y="1385668"/>
            <a:ext cx="6617832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 cap="all" baseline="0">
                <a:solidFill>
                  <a:schemeClr val="accent2">
                    <a:lumMod val="75000"/>
                  </a:schemeClr>
                </a:solidFill>
                <a:latin typeface="Arial Black"/>
                <a:ea typeface="Arial Black" pitchFamily="34" charset="0"/>
                <a:cs typeface="Arial Black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9pPr>
          </a:lstStyle>
          <a:p>
            <a:r>
              <a:rPr lang="pt-PT" sz="1800" i="0" dirty="0" smtClean="0"/>
              <a:t>Repair of first monocell</a:t>
            </a:r>
            <a:endParaRPr lang="pt-PT" sz="1800" i="0" dirty="0"/>
          </a:p>
        </p:txBody>
      </p:sp>
      <p:sp>
        <p:nvSpPr>
          <p:cNvPr id="47" name="TextBox 4"/>
          <p:cNvSpPr txBox="1">
            <a:spLocks noChangeArrowheads="1"/>
          </p:cNvSpPr>
          <p:nvPr/>
        </p:nvSpPr>
        <p:spPr bwMode="auto">
          <a:xfrm>
            <a:off x="464742" y="1763292"/>
            <a:ext cx="2811858" cy="11695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pPr lvl="0" algn="ctr"/>
            <a:r>
              <a:rPr lang="es-ES" sz="1400" dirty="0" smtClean="0">
                <a:solidFill>
                  <a:prstClr val="black"/>
                </a:solidFill>
              </a:rPr>
              <a:t>Material </a:t>
            </a:r>
            <a:r>
              <a:rPr lang="es-ES" sz="1400" dirty="0" err="1" smtClean="0">
                <a:solidFill>
                  <a:prstClr val="black"/>
                </a:solidFill>
              </a:rPr>
              <a:t>defects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observed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after</a:t>
            </a:r>
            <a:r>
              <a:rPr lang="es-ES" sz="1400" dirty="0" smtClean="0">
                <a:solidFill>
                  <a:prstClr val="black"/>
                </a:solidFill>
              </a:rPr>
              <a:t> electro-</a:t>
            </a:r>
            <a:r>
              <a:rPr lang="es-ES" sz="1400" dirty="0" err="1" smtClean="0">
                <a:solidFill>
                  <a:prstClr val="black"/>
                </a:solidFill>
              </a:rPr>
              <a:t>polishing</a:t>
            </a:r>
            <a:r>
              <a:rPr lang="es-ES" sz="1400" dirty="0" smtClean="0">
                <a:solidFill>
                  <a:prstClr val="black"/>
                </a:solidFill>
              </a:rPr>
              <a:t>.</a:t>
            </a:r>
          </a:p>
          <a:p>
            <a:pPr lvl="0" algn="ctr"/>
            <a:r>
              <a:rPr lang="es-ES" sz="1400" dirty="0" err="1" smtClean="0">
                <a:solidFill>
                  <a:prstClr val="black"/>
                </a:solidFill>
              </a:rPr>
              <a:t>Repaired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with</a:t>
            </a:r>
            <a:r>
              <a:rPr lang="es-ES" sz="1400" dirty="0" smtClean="0">
                <a:solidFill>
                  <a:prstClr val="black"/>
                </a:solidFill>
              </a:rPr>
              <a:t> new e-</a:t>
            </a:r>
            <a:r>
              <a:rPr lang="es-ES" sz="1400" dirty="0" err="1" smtClean="0">
                <a:solidFill>
                  <a:prstClr val="black"/>
                </a:solidFill>
              </a:rPr>
              <a:t>beam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welding</a:t>
            </a:r>
            <a:r>
              <a:rPr lang="es-ES" sz="1400" dirty="0" smtClean="0">
                <a:solidFill>
                  <a:prstClr val="black"/>
                </a:solidFill>
              </a:rPr>
              <a:t> machine </a:t>
            </a:r>
            <a:r>
              <a:rPr lang="es-ES" sz="1400" dirty="0" err="1" smtClean="0">
                <a:solidFill>
                  <a:prstClr val="black"/>
                </a:solidFill>
              </a:rPr>
              <a:t>from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 err="1" smtClean="0">
                <a:solidFill>
                  <a:prstClr val="black"/>
                </a:solidFill>
              </a:rPr>
              <a:t>outside</a:t>
            </a:r>
            <a:r>
              <a:rPr lang="es-ES" sz="1400" dirty="0" smtClean="0">
                <a:solidFill>
                  <a:prstClr val="black"/>
                </a:solidFill>
              </a:rPr>
              <a:t> </a:t>
            </a:r>
            <a:r>
              <a:rPr lang="es-ES" sz="1400" dirty="0">
                <a:solidFill>
                  <a:prstClr val="black"/>
                </a:solidFill>
              </a:rPr>
              <a:t>(</a:t>
            </a:r>
            <a:r>
              <a:rPr lang="es-ES" sz="1400" dirty="0" smtClean="0">
                <a:solidFill>
                  <a:prstClr val="black"/>
                </a:solidFill>
              </a:rPr>
              <a:t>W#1 and W#3) </a:t>
            </a:r>
            <a:r>
              <a:rPr lang="es-ES" sz="1400" dirty="0">
                <a:solidFill>
                  <a:prstClr val="black"/>
                </a:solidFill>
              </a:rPr>
              <a:t>and </a:t>
            </a:r>
            <a:r>
              <a:rPr lang="es-ES" sz="1400" dirty="0" err="1">
                <a:solidFill>
                  <a:prstClr val="black"/>
                </a:solidFill>
              </a:rPr>
              <a:t>inside</a:t>
            </a:r>
            <a:r>
              <a:rPr lang="es-ES" sz="1400" dirty="0">
                <a:solidFill>
                  <a:prstClr val="black"/>
                </a:solidFill>
              </a:rPr>
              <a:t> (W#2</a:t>
            </a:r>
            <a:r>
              <a:rPr lang="es-ES" sz="1400" dirty="0" smtClean="0">
                <a:solidFill>
                  <a:prstClr val="black"/>
                </a:solidFill>
              </a:rPr>
              <a:t>)</a:t>
            </a:r>
            <a:endParaRPr lang="en-GB" sz="1400" dirty="0">
              <a:solidFill>
                <a:prstClr val="black"/>
              </a:solidFill>
            </a:endParaRPr>
          </a:p>
        </p:txBody>
      </p: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93" y="1808068"/>
            <a:ext cx="1194307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842" y="1808068"/>
            <a:ext cx="1296758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\\cern.ch\dfs\Workspaces\n\nuriadoc\nuriadoc\Niobium Cavities\Reparation monocelule RI\pics\IMG_693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5" b="6795"/>
          <a:stretch/>
        </p:blipFill>
        <p:spPr bwMode="auto">
          <a:xfrm>
            <a:off x="6248400" y="1447800"/>
            <a:ext cx="2696441" cy="178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23619" y="4005054"/>
            <a:ext cx="2190981" cy="1850678"/>
            <a:chOff x="252695" y="4258420"/>
            <a:chExt cx="2190981" cy="1850678"/>
          </a:xfrm>
        </p:grpSpPr>
        <p:pic>
          <p:nvPicPr>
            <p:cNvPr id="54" name="Picture 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6" t="21547"/>
            <a:stretch/>
          </p:blipFill>
          <p:spPr bwMode="auto">
            <a:xfrm>
              <a:off x="252695" y="4781640"/>
              <a:ext cx="2185705" cy="1327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Content Placeholder 2"/>
            <p:cNvSpPr txBox="1">
              <a:spLocks/>
            </p:cNvSpPr>
            <p:nvPr/>
          </p:nvSpPr>
          <p:spPr>
            <a:xfrm>
              <a:off x="271976" y="4258420"/>
              <a:ext cx="2171700" cy="52322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buFontTx/>
                <a:buNone/>
                <a:defRPr sz="1400" b="1">
                  <a:solidFill>
                    <a:prstClr val="black"/>
                  </a:solidFill>
                </a:defRPr>
              </a:lvl1pPr>
            </a:lstStyle>
            <a:p>
              <a:r>
                <a:rPr lang="es-ES" dirty="0" err="1"/>
                <a:t>Half-cells</a:t>
              </a:r>
              <a:r>
                <a:rPr lang="es-ES" dirty="0"/>
                <a:t> and </a:t>
              </a:r>
              <a:r>
                <a:rPr lang="es-ES" dirty="0" err="1"/>
                <a:t>beam</a:t>
              </a:r>
              <a:r>
                <a:rPr lang="es-ES" dirty="0"/>
                <a:t> </a:t>
              </a:r>
              <a:r>
                <a:rPr lang="es-ES" dirty="0" err="1"/>
                <a:t>tubes</a:t>
              </a:r>
              <a:r>
                <a:rPr lang="es-ES" dirty="0"/>
                <a:t> </a:t>
              </a:r>
              <a:r>
                <a:rPr lang="es-ES" dirty="0" err="1"/>
                <a:t>fabricated</a:t>
              </a:r>
              <a:r>
                <a:rPr lang="es-ES" dirty="0"/>
                <a:t> </a:t>
              </a:r>
              <a:r>
                <a:rPr lang="es-ES" dirty="0" err="1"/>
                <a:t>by</a:t>
              </a:r>
              <a:r>
                <a:rPr lang="es-ES" dirty="0"/>
                <a:t> spinning.</a:t>
              </a:r>
              <a:endParaRPr lang="en-GB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26270" y="3987799"/>
            <a:ext cx="2123902" cy="1893430"/>
            <a:chOff x="2726270" y="4380467"/>
            <a:chExt cx="2123902" cy="1893430"/>
          </a:xfrm>
        </p:grpSpPr>
        <p:pic>
          <p:nvPicPr>
            <p:cNvPr id="56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726270" y="4688244"/>
              <a:ext cx="2123902" cy="1585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" name="Content Placeholder 2"/>
            <p:cNvSpPr txBox="1">
              <a:spLocks/>
            </p:cNvSpPr>
            <p:nvPr/>
          </p:nvSpPr>
          <p:spPr>
            <a:xfrm>
              <a:off x="2726270" y="4380467"/>
              <a:ext cx="2123902" cy="30777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 algn="ctr">
                <a:buFontTx/>
                <a:buNone/>
                <a:defRPr sz="1400" b="1">
                  <a:solidFill>
                    <a:prstClr val="black"/>
                  </a:solidFill>
                </a:defRPr>
              </a:lvl1pPr>
            </a:lstStyle>
            <a:p>
              <a:r>
                <a:rPr lang="es-ES" dirty="0" smtClean="0"/>
                <a:t>RF </a:t>
              </a:r>
              <a:r>
                <a:rPr lang="es-ES" dirty="0" err="1" smtClean="0"/>
                <a:t>measurements</a:t>
              </a:r>
              <a:r>
                <a:rPr lang="es-ES" dirty="0" smtClean="0"/>
                <a:t>.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697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14809" b="1228"/>
          <a:stretch/>
        </p:blipFill>
        <p:spPr>
          <a:xfrm>
            <a:off x="228600" y="990600"/>
            <a:ext cx="8512968" cy="556880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sz="3200" dirty="0" smtClean="0"/>
              <a:t>SPL mono-</a:t>
            </a:r>
            <a:r>
              <a:rPr lang="fr-CH" sz="3200" dirty="0" err="1" smtClean="0"/>
              <a:t>cell</a:t>
            </a:r>
            <a:r>
              <a:rPr lang="fr-CH" sz="3200" dirty="0" smtClean="0"/>
              <a:t> </a:t>
            </a:r>
            <a:r>
              <a:rPr lang="fr-CH" sz="3200" dirty="0" smtClean="0">
                <a:latin typeface="Symbol" panose="05050102010706020507" pitchFamily="18" charset="2"/>
              </a:rPr>
              <a:t>b</a:t>
            </a:r>
            <a:r>
              <a:rPr lang="fr-CH" sz="3200" dirty="0" smtClean="0"/>
              <a:t> =1 at CERN</a:t>
            </a:r>
            <a:endParaRPr lang="en-GB" sz="3200" dirty="0"/>
          </a:p>
        </p:txBody>
      </p:sp>
      <p:sp>
        <p:nvSpPr>
          <p:cNvPr id="5" name="Text Box 108"/>
          <p:cNvSpPr txBox="1">
            <a:spLocks noChangeArrowheads="1"/>
          </p:cNvSpPr>
          <p:nvPr/>
        </p:nvSpPr>
        <p:spPr bwMode="auto">
          <a:xfrm>
            <a:off x="0" y="6172200"/>
            <a:ext cx="3048000" cy="369332"/>
          </a:xfrm>
          <a:prstGeom prst="rect">
            <a:avLst/>
          </a:prstGeom>
          <a:solidFill>
            <a:srgbClr val="FFFF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 dirty="0" smtClean="0">
                <a:solidFill>
                  <a:srgbClr val="0000FF"/>
                </a:solidFill>
              </a:rPr>
              <a:t>A. Macpherson (SLHiPP-4)</a:t>
            </a:r>
            <a:endParaRPr lang="en-GB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0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\\cern.ch\dfs\Workspaces\n\nuriadoc\nuriadoc\Niobium Cavities\pics\EB welding machine\IMG_57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t="24002" r="6050"/>
          <a:stretch/>
        </p:blipFill>
        <p:spPr bwMode="auto">
          <a:xfrm>
            <a:off x="1159083" y="1219200"/>
            <a:ext cx="6825834" cy="508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dirty="0" smtClean="0"/>
              <a:t>New e-</a:t>
            </a:r>
            <a:r>
              <a:rPr lang="fr-CH" dirty="0" err="1" smtClean="0"/>
              <a:t>beam</a:t>
            </a:r>
            <a:r>
              <a:rPr lang="fr-CH" dirty="0" smtClean="0"/>
              <a:t> </a:t>
            </a:r>
            <a:r>
              <a:rPr lang="fr-CH" dirty="0" err="1" smtClean="0"/>
              <a:t>welding</a:t>
            </a:r>
            <a:r>
              <a:rPr lang="fr-CH" dirty="0" smtClean="0"/>
              <a:t> machine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4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457199" y="863025"/>
            <a:ext cx="86868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+"/>
              <a:defRPr sz="2000" b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>
              <a:buNone/>
            </a:pPr>
            <a:r>
              <a:rPr lang="fr-CH" sz="3200" dirty="0" smtClean="0">
                <a:latin typeface="Symbol" panose="05050102010706020507" pitchFamily="18" charset="2"/>
              </a:rPr>
              <a:t>Þ</a:t>
            </a:r>
            <a:r>
              <a:rPr lang="fr-CH" dirty="0" smtClean="0"/>
              <a:t> </a:t>
            </a:r>
            <a:r>
              <a:rPr lang="en-US" dirty="0" smtClean="0"/>
              <a:t>Possibility </a:t>
            </a:r>
            <a:r>
              <a:rPr lang="en-US" dirty="0"/>
              <a:t>of new injectors in the future (HE-LHC…)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527918" y="3386137"/>
            <a:ext cx="595312" cy="277813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t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>
                <a:latin typeface="Times New Roman" pitchFamily="18" charset="0"/>
                <a:cs typeface="Times New Roman" pitchFamily="18" charset="0"/>
              </a:rPr>
              <a:t>PSB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858118" y="4784725"/>
            <a:ext cx="650875" cy="277812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t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>
                <a:latin typeface="Times New Roman" pitchFamily="18" charset="0"/>
                <a:cs typeface="Times New Roman" pitchFamily="18" charset="0"/>
              </a:rPr>
              <a:t>SPS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010643" y="2619375"/>
            <a:ext cx="849312" cy="484187"/>
          </a:xfrm>
          <a:prstGeom prst="rect">
            <a:avLst/>
          </a:prstGeom>
          <a:solidFill>
            <a:srgbClr val="CC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 anchorCtr="1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Linac4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982068" y="3403600"/>
            <a:ext cx="903287" cy="42862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 anchorCtr="1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>
                <a:latin typeface="Times New Roman" pitchFamily="18" charset="0"/>
                <a:cs typeface="Times New Roman" pitchFamily="18" charset="0"/>
              </a:rPr>
              <a:t>LP-SPL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600943" y="4011612"/>
            <a:ext cx="441325" cy="277813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t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>
                <a:latin typeface="Times New Roman" pitchFamily="18" charset="0"/>
                <a:cs typeface="Times New Roman" pitchFamily="18" charset="0"/>
              </a:rPr>
              <a:t>PS</a:t>
            </a:r>
          </a:p>
        </p:txBody>
      </p:sp>
      <p:cxnSp>
        <p:nvCxnSpPr>
          <p:cNvPr id="20" name="AutoShape 10"/>
          <p:cNvCxnSpPr>
            <a:cxnSpLocks noChangeShapeType="1"/>
            <a:stCxn id="17" idx="2"/>
            <a:endCxn id="18" idx="0"/>
          </p:cNvCxnSpPr>
          <p:nvPr/>
        </p:nvCxnSpPr>
        <p:spPr bwMode="auto">
          <a:xfrm rot="5400000">
            <a:off x="3285280" y="3252787"/>
            <a:ext cx="300038" cy="158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661268" y="5584825"/>
            <a:ext cx="1035050" cy="55562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tIns="0" bIns="0" anchor="ctr" anchorCtr="1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1800" dirty="0" smtClean="0">
                <a:latin typeface="Times New Roman" pitchFamily="18" charset="0"/>
                <a:cs typeface="Times New Roman" pitchFamily="18" charset="0"/>
              </a:rPr>
              <a:t>LHC</a:t>
            </a:r>
            <a:endParaRPr lang="en-GB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>
            <a:off x="2010518" y="4625975"/>
            <a:ext cx="0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Line 28"/>
          <p:cNvSpPr>
            <a:spLocks noChangeShapeType="1"/>
          </p:cNvSpPr>
          <p:nvPr/>
        </p:nvSpPr>
        <p:spPr bwMode="auto">
          <a:xfrm flipH="1" flipV="1">
            <a:off x="265855" y="3654425"/>
            <a:ext cx="1597025" cy="7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Text Box 35"/>
          <p:cNvSpPr txBox="1">
            <a:spLocks noChangeArrowheads="1"/>
          </p:cNvSpPr>
          <p:nvPr/>
        </p:nvSpPr>
        <p:spPr bwMode="auto">
          <a:xfrm>
            <a:off x="276968" y="2849562"/>
            <a:ext cx="893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400" dirty="0">
                <a:latin typeface="Times New Roman" pitchFamily="18" charset="0"/>
                <a:cs typeface="Times New Roman" pitchFamily="18" charset="0"/>
              </a:rPr>
              <a:t>160 MeV</a:t>
            </a:r>
          </a:p>
        </p:txBody>
      </p:sp>
      <p:sp>
        <p:nvSpPr>
          <p:cNvPr id="25" name="Text Box 36"/>
          <p:cNvSpPr txBox="1">
            <a:spLocks noChangeArrowheads="1"/>
          </p:cNvSpPr>
          <p:nvPr/>
        </p:nvSpPr>
        <p:spPr bwMode="auto">
          <a:xfrm>
            <a:off x="296018" y="3421062"/>
            <a:ext cx="7937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400">
                <a:latin typeface="Times New Roman" pitchFamily="18" charset="0"/>
                <a:cs typeface="Times New Roman" pitchFamily="18" charset="0"/>
              </a:rPr>
              <a:t>1.4 GeV</a:t>
            </a:r>
          </a:p>
        </p:txBody>
      </p:sp>
      <p:sp>
        <p:nvSpPr>
          <p:cNvPr id="26" name="Text Box 37"/>
          <p:cNvSpPr txBox="1">
            <a:spLocks noChangeArrowheads="1"/>
          </p:cNvSpPr>
          <p:nvPr/>
        </p:nvSpPr>
        <p:spPr bwMode="auto">
          <a:xfrm>
            <a:off x="296018" y="3586162"/>
            <a:ext cx="65881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400">
                <a:latin typeface="Times New Roman" pitchFamily="18" charset="0"/>
                <a:cs typeface="Times New Roman" pitchFamily="18" charset="0"/>
              </a:rPr>
              <a:t>4 GeV</a:t>
            </a:r>
          </a:p>
        </p:txBody>
      </p:sp>
      <p:sp>
        <p:nvSpPr>
          <p:cNvPr id="27" name="Text Box 38"/>
          <p:cNvSpPr txBox="1">
            <a:spLocks noChangeArrowheads="1"/>
          </p:cNvSpPr>
          <p:nvPr/>
        </p:nvSpPr>
        <p:spPr bwMode="auto">
          <a:xfrm>
            <a:off x="288080" y="4054475"/>
            <a:ext cx="747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400">
                <a:latin typeface="Times New Roman" pitchFamily="18" charset="0"/>
                <a:cs typeface="Times New Roman" pitchFamily="18" charset="0"/>
              </a:rPr>
              <a:t>26 GeV</a:t>
            </a: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265855" y="4238625"/>
            <a:ext cx="747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400">
                <a:latin typeface="Times New Roman" pitchFamily="18" charset="0"/>
                <a:cs typeface="Times New Roman" pitchFamily="18" charset="0"/>
              </a:rPr>
              <a:t>50 GeV</a:t>
            </a: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273793" y="4789487"/>
            <a:ext cx="838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400">
                <a:latin typeface="Times New Roman" pitchFamily="18" charset="0"/>
                <a:cs typeface="Times New Roman" pitchFamily="18" charset="0"/>
              </a:rPr>
              <a:t>450 GeV</a:t>
            </a:r>
          </a:p>
        </p:txBody>
      </p:sp>
      <p:sp>
        <p:nvSpPr>
          <p:cNvPr id="30" name="Text Box 42"/>
          <p:cNvSpPr txBox="1">
            <a:spLocks noChangeArrowheads="1"/>
          </p:cNvSpPr>
          <p:nvPr/>
        </p:nvSpPr>
        <p:spPr bwMode="auto">
          <a:xfrm>
            <a:off x="288080" y="5867400"/>
            <a:ext cx="622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400">
                <a:latin typeface="Times New Roman" pitchFamily="18" charset="0"/>
                <a:cs typeface="Times New Roman" pitchFamily="18" charset="0"/>
              </a:rPr>
              <a:t>7 TeV</a:t>
            </a:r>
          </a:p>
        </p:txBody>
      </p:sp>
      <p:sp>
        <p:nvSpPr>
          <p:cNvPr id="31" name="Text Box 44"/>
          <p:cNvSpPr txBox="1">
            <a:spLocks noChangeArrowheads="1"/>
          </p:cNvSpPr>
          <p:nvPr/>
        </p:nvSpPr>
        <p:spPr bwMode="auto">
          <a:xfrm>
            <a:off x="1299318" y="2582862"/>
            <a:ext cx="917575" cy="26352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tIns="0" bIns="0" anchor="ctr" anchorCtr="1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>
                <a:latin typeface="Times New Roman" pitchFamily="18" charset="0"/>
                <a:cs typeface="Times New Roman" pitchFamily="18" charset="0"/>
              </a:rPr>
              <a:t>Linac2</a:t>
            </a:r>
          </a:p>
        </p:txBody>
      </p:sp>
      <p:sp>
        <p:nvSpPr>
          <p:cNvPr id="32" name="Text Box 47"/>
          <p:cNvSpPr txBox="1">
            <a:spLocks noChangeArrowheads="1"/>
          </p:cNvSpPr>
          <p:nvPr/>
        </p:nvSpPr>
        <p:spPr bwMode="auto">
          <a:xfrm>
            <a:off x="296018" y="2576512"/>
            <a:ext cx="795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400">
                <a:latin typeface="Times New Roman" pitchFamily="18" charset="0"/>
                <a:cs typeface="Times New Roman" pitchFamily="18" charset="0"/>
              </a:rPr>
              <a:t>50 MeV</a:t>
            </a:r>
          </a:p>
        </p:txBody>
      </p:sp>
      <p:sp>
        <p:nvSpPr>
          <p:cNvPr id="33" name="Oval 51"/>
          <p:cNvSpPr>
            <a:spLocks noChangeArrowheads="1"/>
          </p:cNvSpPr>
          <p:nvPr/>
        </p:nvSpPr>
        <p:spPr bwMode="auto">
          <a:xfrm>
            <a:off x="3390055" y="3159125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Line 52"/>
          <p:cNvSpPr>
            <a:spLocks noChangeShapeType="1"/>
          </p:cNvSpPr>
          <p:nvPr/>
        </p:nvSpPr>
        <p:spPr bwMode="auto">
          <a:xfrm>
            <a:off x="1299318" y="2506662"/>
            <a:ext cx="2460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Text Box 53"/>
          <p:cNvSpPr txBox="1">
            <a:spLocks noChangeArrowheads="1"/>
          </p:cNvSpPr>
          <p:nvPr/>
        </p:nvSpPr>
        <p:spPr bwMode="auto">
          <a:xfrm>
            <a:off x="1467593" y="2192337"/>
            <a:ext cx="2049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400">
                <a:latin typeface="Times New Roman" pitchFamily="18" charset="0"/>
                <a:cs typeface="Times New Roman" pitchFamily="18" charset="0"/>
              </a:rPr>
              <a:t>Proton flux / Beam power</a:t>
            </a:r>
          </a:p>
        </p:txBody>
      </p:sp>
      <p:sp>
        <p:nvSpPr>
          <p:cNvPr id="36" name="Text Box 55"/>
          <p:cNvSpPr txBox="1">
            <a:spLocks noChangeArrowheads="1"/>
          </p:cNvSpPr>
          <p:nvPr/>
        </p:nvSpPr>
        <p:spPr bwMode="auto">
          <a:xfrm>
            <a:off x="3034455" y="4065587"/>
            <a:ext cx="798513" cy="387350"/>
          </a:xfrm>
          <a:prstGeom prst="rect">
            <a:avLst/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anchor="ctr" anchorCtr="1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>
                <a:solidFill>
                  <a:srgbClr val="00C000"/>
                </a:solidFill>
                <a:latin typeface="Times New Roman" pitchFamily="18" charset="0"/>
                <a:cs typeface="Times New Roman" pitchFamily="18" charset="0"/>
              </a:rPr>
              <a:t>PS2</a:t>
            </a:r>
          </a:p>
        </p:txBody>
      </p:sp>
      <p:cxnSp>
        <p:nvCxnSpPr>
          <p:cNvPr id="37" name="Straight Arrow Connector 74"/>
          <p:cNvCxnSpPr>
            <a:cxnSpLocks noChangeShapeType="1"/>
            <a:stCxn id="18" idx="2"/>
            <a:endCxn id="36" idx="0"/>
          </p:cNvCxnSpPr>
          <p:nvPr/>
        </p:nvCxnSpPr>
        <p:spPr bwMode="auto">
          <a:xfrm rot="5400000">
            <a:off x="3317824" y="3948906"/>
            <a:ext cx="231775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Connector 83"/>
          <p:cNvCxnSpPr>
            <a:cxnSpLocks noChangeShapeType="1"/>
          </p:cNvCxnSpPr>
          <p:nvPr/>
        </p:nvCxnSpPr>
        <p:spPr bwMode="auto">
          <a:xfrm rot="10800000" flipV="1">
            <a:off x="281730" y="3101975"/>
            <a:ext cx="3576638" cy="1905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Connector 84"/>
          <p:cNvCxnSpPr>
            <a:cxnSpLocks noChangeShapeType="1"/>
          </p:cNvCxnSpPr>
          <p:nvPr/>
        </p:nvCxnSpPr>
        <p:spPr bwMode="auto">
          <a:xfrm rot="10800000" flipV="1">
            <a:off x="281730" y="3829050"/>
            <a:ext cx="3562350" cy="17462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Straight Connector 85"/>
          <p:cNvCxnSpPr>
            <a:cxnSpLocks noChangeShapeType="1"/>
          </p:cNvCxnSpPr>
          <p:nvPr/>
        </p:nvCxnSpPr>
        <p:spPr bwMode="auto">
          <a:xfrm rot="10800000" flipV="1">
            <a:off x="286493" y="4448175"/>
            <a:ext cx="3538537" cy="28575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Connector 87"/>
          <p:cNvCxnSpPr>
            <a:cxnSpLocks noChangeShapeType="1"/>
          </p:cNvCxnSpPr>
          <p:nvPr/>
        </p:nvCxnSpPr>
        <p:spPr bwMode="auto">
          <a:xfrm rot="10800000">
            <a:off x="286493" y="5053012"/>
            <a:ext cx="2257425" cy="14288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Connector 90"/>
          <p:cNvCxnSpPr>
            <a:cxnSpLocks noChangeShapeType="1"/>
          </p:cNvCxnSpPr>
          <p:nvPr/>
        </p:nvCxnSpPr>
        <p:spPr bwMode="auto">
          <a:xfrm rot="10800000">
            <a:off x="286493" y="6137275"/>
            <a:ext cx="241935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100"/>
          <p:cNvCxnSpPr>
            <a:cxnSpLocks noChangeShapeType="1"/>
            <a:stCxn id="13" idx="2"/>
            <a:endCxn id="19" idx="0"/>
          </p:cNvCxnSpPr>
          <p:nvPr/>
        </p:nvCxnSpPr>
        <p:spPr bwMode="auto">
          <a:xfrm rot="5400000">
            <a:off x="1650156" y="3835399"/>
            <a:ext cx="347662" cy="47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108"/>
          <p:cNvCxnSpPr>
            <a:cxnSpLocks noChangeShapeType="1"/>
          </p:cNvCxnSpPr>
          <p:nvPr/>
        </p:nvCxnSpPr>
        <p:spPr bwMode="auto">
          <a:xfrm rot="10800000" flipV="1">
            <a:off x="281730" y="4289425"/>
            <a:ext cx="1757363" cy="9525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Connector 112"/>
          <p:cNvCxnSpPr>
            <a:cxnSpLocks noChangeShapeType="1"/>
          </p:cNvCxnSpPr>
          <p:nvPr/>
        </p:nvCxnSpPr>
        <p:spPr bwMode="auto">
          <a:xfrm rot="10800000">
            <a:off x="281730" y="2844800"/>
            <a:ext cx="1928813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Arrow Connector 114"/>
          <p:cNvCxnSpPr>
            <a:cxnSpLocks noChangeShapeType="1"/>
          </p:cNvCxnSpPr>
          <p:nvPr/>
        </p:nvCxnSpPr>
        <p:spPr bwMode="auto">
          <a:xfrm rot="5400000">
            <a:off x="-1770114" y="4491832"/>
            <a:ext cx="4098925" cy="238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Straight Arrow Connector 129"/>
          <p:cNvCxnSpPr>
            <a:cxnSpLocks noChangeShapeType="1"/>
            <a:stCxn id="31" idx="2"/>
          </p:cNvCxnSpPr>
          <p:nvPr/>
        </p:nvCxnSpPr>
        <p:spPr bwMode="auto">
          <a:xfrm rot="5400000">
            <a:off x="1487436" y="3107531"/>
            <a:ext cx="531813" cy="95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Arrow Connector 155"/>
          <p:cNvCxnSpPr>
            <a:cxnSpLocks noChangeShapeType="1"/>
          </p:cNvCxnSpPr>
          <p:nvPr/>
        </p:nvCxnSpPr>
        <p:spPr bwMode="auto">
          <a:xfrm rot="5400000">
            <a:off x="1914475" y="5318918"/>
            <a:ext cx="519112" cy="3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Connector 62"/>
          <p:cNvCxnSpPr>
            <a:cxnSpLocks noChangeShapeType="1"/>
            <a:stCxn id="19" idx="2"/>
          </p:cNvCxnSpPr>
          <p:nvPr/>
        </p:nvCxnSpPr>
        <p:spPr bwMode="auto">
          <a:xfrm rot="16200000" flipH="1">
            <a:off x="1651742" y="4459288"/>
            <a:ext cx="3397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Straight Connector 65"/>
          <p:cNvCxnSpPr>
            <a:cxnSpLocks noChangeShapeType="1"/>
            <a:endCxn id="22" idx="0"/>
          </p:cNvCxnSpPr>
          <p:nvPr/>
        </p:nvCxnSpPr>
        <p:spPr bwMode="auto">
          <a:xfrm flipV="1">
            <a:off x="1810493" y="4625975"/>
            <a:ext cx="200025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Arrow Connector 50"/>
          <p:cNvCxnSpPr>
            <a:stCxn id="33" idx="6"/>
          </p:cNvCxnSpPr>
          <p:nvPr/>
        </p:nvCxnSpPr>
        <p:spPr>
          <a:xfrm flipH="1" flipV="1">
            <a:off x="1943843" y="3200400"/>
            <a:ext cx="1535112" cy="3175"/>
          </a:xfrm>
          <a:prstGeom prst="straightConnector1">
            <a:avLst/>
          </a:prstGeom>
          <a:ln w="952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5400000">
            <a:off x="1859705" y="3290888"/>
            <a:ext cx="174625" cy="6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36" idx="2"/>
          </p:cNvCxnSpPr>
          <p:nvPr/>
        </p:nvCxnSpPr>
        <p:spPr>
          <a:xfrm rot="5400000">
            <a:off x="3359099" y="4525168"/>
            <a:ext cx="147638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10800000" flipV="1">
            <a:off x="2335955" y="4600575"/>
            <a:ext cx="1095375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5400000">
            <a:off x="2246262" y="4699793"/>
            <a:ext cx="171450" cy="1587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97"/>
          <p:cNvGrpSpPr/>
          <p:nvPr/>
        </p:nvGrpSpPr>
        <p:grpSpPr>
          <a:xfrm>
            <a:off x="1283219" y="1487487"/>
            <a:ext cx="972457" cy="732971"/>
            <a:chOff x="1611086" y="1016000"/>
            <a:chExt cx="972457" cy="732971"/>
          </a:xfrm>
          <a:solidFill>
            <a:srgbClr val="FFFFCC"/>
          </a:solidFill>
        </p:grpSpPr>
        <p:sp>
          <p:nvSpPr>
            <p:cNvPr id="71" name="Down Arrow 70"/>
            <p:cNvSpPr/>
            <p:nvPr/>
          </p:nvSpPr>
          <p:spPr>
            <a:xfrm>
              <a:off x="1792514" y="1371600"/>
              <a:ext cx="573315" cy="377371"/>
            </a:xfrm>
            <a:prstGeom prst="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611086" y="1016000"/>
              <a:ext cx="972457" cy="34834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Present</a:t>
              </a:r>
            </a:p>
          </p:txBody>
        </p:sp>
      </p:grpSp>
      <p:grpSp>
        <p:nvGrpSpPr>
          <p:cNvPr id="57" name="Group 98"/>
          <p:cNvGrpSpPr/>
          <p:nvPr/>
        </p:nvGrpSpPr>
        <p:grpSpPr>
          <a:xfrm>
            <a:off x="2696318" y="1487487"/>
            <a:ext cx="1531938" cy="732971"/>
            <a:chOff x="2893559" y="1001486"/>
            <a:chExt cx="1531938" cy="732971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69" name="Down Arrow 68"/>
            <p:cNvSpPr/>
            <p:nvPr/>
          </p:nvSpPr>
          <p:spPr>
            <a:xfrm>
              <a:off x="3345543" y="1357086"/>
              <a:ext cx="573315" cy="377371"/>
            </a:xfrm>
            <a:prstGeom prst="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893559" y="1001486"/>
              <a:ext cx="1531938" cy="34834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Typical Future</a:t>
              </a:r>
            </a:p>
          </p:txBody>
        </p:sp>
      </p:grpSp>
      <p:sp>
        <p:nvSpPr>
          <p:cNvPr id="58" name="Rounded Rectangular Callout 57"/>
          <p:cNvSpPr/>
          <p:nvPr/>
        </p:nvSpPr>
        <p:spPr>
          <a:xfrm>
            <a:off x="589705" y="2173287"/>
            <a:ext cx="609600" cy="304800"/>
          </a:xfrm>
          <a:prstGeom prst="wedgeRoundRectCallout">
            <a:avLst>
              <a:gd name="adj1" fmla="val 66667"/>
              <a:gd name="adj2" fmla="val 8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/>
              <a:t>1978</a:t>
            </a:r>
          </a:p>
        </p:txBody>
      </p:sp>
      <p:sp>
        <p:nvSpPr>
          <p:cNvPr id="59" name="Rounded Rectangular Callout 58"/>
          <p:cNvSpPr/>
          <p:nvPr/>
        </p:nvSpPr>
        <p:spPr>
          <a:xfrm>
            <a:off x="589705" y="3163887"/>
            <a:ext cx="609600" cy="304800"/>
          </a:xfrm>
          <a:prstGeom prst="wedgeRoundRectCallout">
            <a:avLst>
              <a:gd name="adj1" fmla="val 104167"/>
              <a:gd name="adj2" fmla="val 333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/>
              <a:t>1975</a:t>
            </a:r>
          </a:p>
        </p:txBody>
      </p:sp>
      <p:sp>
        <p:nvSpPr>
          <p:cNvPr id="60" name="Rounded Rectangular Callout 59"/>
          <p:cNvSpPr/>
          <p:nvPr/>
        </p:nvSpPr>
        <p:spPr>
          <a:xfrm>
            <a:off x="665905" y="3849687"/>
            <a:ext cx="609600" cy="304800"/>
          </a:xfrm>
          <a:prstGeom prst="wedgeRoundRectCallout">
            <a:avLst>
              <a:gd name="adj1" fmla="val 104167"/>
              <a:gd name="adj2" fmla="val 333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/>
              <a:t>1959</a:t>
            </a:r>
          </a:p>
        </p:txBody>
      </p:sp>
      <p:sp>
        <p:nvSpPr>
          <p:cNvPr id="61" name="Rounded Rectangular Callout 60"/>
          <p:cNvSpPr/>
          <p:nvPr/>
        </p:nvSpPr>
        <p:spPr>
          <a:xfrm>
            <a:off x="742105" y="5373687"/>
            <a:ext cx="609600" cy="304800"/>
          </a:xfrm>
          <a:prstGeom prst="wedgeRoundRectCallout">
            <a:avLst>
              <a:gd name="adj1" fmla="val 102084"/>
              <a:gd name="adj2" fmla="val 249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/>
              <a:t>2008</a:t>
            </a:r>
          </a:p>
        </p:txBody>
      </p:sp>
      <p:sp>
        <p:nvSpPr>
          <p:cNvPr id="62" name="Text Box 48"/>
          <p:cNvSpPr txBox="1">
            <a:spLocks noChangeArrowheads="1"/>
          </p:cNvSpPr>
          <p:nvPr/>
        </p:nvSpPr>
        <p:spPr bwMode="auto">
          <a:xfrm>
            <a:off x="2920897" y="5754686"/>
            <a:ext cx="3733800" cy="461665"/>
          </a:xfrm>
          <a:prstGeom prst="rect">
            <a:avLst/>
          </a:prstGeom>
          <a:noFill/>
          <a:ln w="15875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404813" indent="-404813" defTabSz="62547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2547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2547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2547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2547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254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200" b="1" dirty="0"/>
              <a:t>LP-SPL</a:t>
            </a:r>
            <a:r>
              <a:rPr lang="en-GB" sz="1200" dirty="0"/>
              <a:t>: Low Power-Superconducting Proton </a:t>
            </a:r>
            <a:r>
              <a:rPr lang="en-GB" sz="1200" dirty="0" err="1"/>
              <a:t>Linac</a:t>
            </a:r>
            <a:r>
              <a:rPr lang="en-GB" sz="1200" dirty="0"/>
              <a:t> </a:t>
            </a:r>
          </a:p>
          <a:p>
            <a:r>
              <a:rPr lang="en-GB" sz="1200" b="1" dirty="0"/>
              <a:t>PS2:</a:t>
            </a:r>
            <a:r>
              <a:rPr lang="en-GB" sz="1200" dirty="0"/>
              <a:t>	High Energy PS (~ 5 to 50 GeV – 0.3 Hz</a:t>
            </a:r>
            <a:r>
              <a:rPr lang="en-GB" sz="1200" dirty="0" smtClean="0"/>
              <a:t>)</a:t>
            </a:r>
            <a:endParaRPr lang="en-GB" sz="1200" dirty="0"/>
          </a:p>
        </p:txBody>
      </p:sp>
      <p:pic>
        <p:nvPicPr>
          <p:cNvPr id="63" name="Picture 2" descr="Layout_injectors_May2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" t="14050" r="1706" b="3065"/>
          <a:stretch>
            <a:fillRect/>
          </a:stretch>
        </p:blipFill>
        <p:spPr bwMode="auto">
          <a:xfrm>
            <a:off x="4075855" y="2638425"/>
            <a:ext cx="479425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AutoShape 5"/>
          <p:cNvSpPr>
            <a:spLocks/>
          </p:cNvSpPr>
          <p:nvPr/>
        </p:nvSpPr>
        <p:spPr bwMode="auto">
          <a:xfrm>
            <a:off x="4609255" y="3087687"/>
            <a:ext cx="609600" cy="304800"/>
          </a:xfrm>
          <a:prstGeom prst="accentCallout1">
            <a:avLst>
              <a:gd name="adj1" fmla="val 46588"/>
              <a:gd name="adj2" fmla="val -8333"/>
              <a:gd name="adj3" fmla="val 60639"/>
              <a:gd name="adj4" fmla="val -65866"/>
            </a:avLst>
          </a:prstGeom>
          <a:solidFill>
            <a:srgbClr val="FFFF99"/>
          </a:solidFill>
          <a:ln w="1905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GB" sz="1400" b="1">
                <a:solidFill>
                  <a:schemeClr val="hlink"/>
                </a:solidFill>
              </a:rPr>
              <a:t>PS2</a:t>
            </a:r>
          </a:p>
        </p:txBody>
      </p:sp>
      <p:sp>
        <p:nvSpPr>
          <p:cNvPr id="65" name="AutoShape 5"/>
          <p:cNvSpPr>
            <a:spLocks/>
          </p:cNvSpPr>
          <p:nvPr/>
        </p:nvSpPr>
        <p:spPr bwMode="auto">
          <a:xfrm>
            <a:off x="6285655" y="4611687"/>
            <a:ext cx="533400" cy="304800"/>
          </a:xfrm>
          <a:prstGeom prst="accentCallout1">
            <a:avLst>
              <a:gd name="adj1" fmla="val 29921"/>
              <a:gd name="adj2" fmla="val 106250"/>
              <a:gd name="adj3" fmla="val -60194"/>
              <a:gd name="adj4" fmla="val 143657"/>
            </a:avLst>
          </a:prstGeom>
          <a:solidFill>
            <a:srgbClr val="FFFF99"/>
          </a:solidFill>
          <a:ln w="1905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GB" sz="1400" b="1">
                <a:solidFill>
                  <a:schemeClr val="hlink"/>
                </a:solidFill>
              </a:rPr>
              <a:t>SPL</a:t>
            </a:r>
          </a:p>
        </p:txBody>
      </p:sp>
      <p:sp>
        <p:nvSpPr>
          <p:cNvPr id="66" name="AutoShape 5"/>
          <p:cNvSpPr>
            <a:spLocks/>
          </p:cNvSpPr>
          <p:nvPr/>
        </p:nvSpPr>
        <p:spPr bwMode="auto">
          <a:xfrm>
            <a:off x="6742855" y="5754687"/>
            <a:ext cx="990600" cy="304800"/>
          </a:xfrm>
          <a:prstGeom prst="accentCallout1">
            <a:avLst>
              <a:gd name="adj1" fmla="val 29921"/>
              <a:gd name="adj2" fmla="val 103685"/>
              <a:gd name="adj3" fmla="val -122694"/>
              <a:gd name="adj4" fmla="val 146588"/>
            </a:avLst>
          </a:prstGeom>
          <a:solidFill>
            <a:srgbClr val="FFFF99"/>
          </a:solidFill>
          <a:ln w="1905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GB" sz="1400" b="1">
                <a:solidFill>
                  <a:schemeClr val="hlink"/>
                </a:solidFill>
              </a:rPr>
              <a:t>LINAC4</a:t>
            </a:r>
          </a:p>
        </p:txBody>
      </p:sp>
      <p:sp>
        <p:nvSpPr>
          <p:cNvPr id="67" name="AutoShape 4"/>
          <p:cNvSpPr>
            <a:spLocks/>
          </p:cNvSpPr>
          <p:nvPr/>
        </p:nvSpPr>
        <p:spPr bwMode="auto">
          <a:xfrm>
            <a:off x="6742855" y="2563812"/>
            <a:ext cx="609600" cy="295275"/>
          </a:xfrm>
          <a:prstGeom prst="accentCallout1">
            <a:avLst>
              <a:gd name="adj1" fmla="val 25532"/>
              <a:gd name="adj2" fmla="val -8333"/>
              <a:gd name="adj3" fmla="val 176917"/>
              <a:gd name="adj4" fmla="val -94250"/>
            </a:avLst>
          </a:prstGeom>
          <a:solidFill>
            <a:srgbClr val="CCFFFF"/>
          </a:solidFill>
          <a:ln w="19050">
            <a:solidFill>
              <a:srgbClr val="0000FA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GB" sz="1400" b="1"/>
              <a:t>SPS</a:t>
            </a:r>
          </a:p>
        </p:txBody>
      </p:sp>
      <p:sp>
        <p:nvSpPr>
          <p:cNvPr id="68" name="AutoShape 4"/>
          <p:cNvSpPr>
            <a:spLocks/>
          </p:cNvSpPr>
          <p:nvPr/>
        </p:nvSpPr>
        <p:spPr bwMode="auto">
          <a:xfrm>
            <a:off x="7352455" y="4087812"/>
            <a:ext cx="609600" cy="295275"/>
          </a:xfrm>
          <a:prstGeom prst="accentCallout1">
            <a:avLst>
              <a:gd name="adj1" fmla="val 16931"/>
              <a:gd name="adj2" fmla="val 108333"/>
              <a:gd name="adj3" fmla="val 95194"/>
              <a:gd name="adj4" fmla="val 151583"/>
            </a:avLst>
          </a:prstGeom>
          <a:solidFill>
            <a:srgbClr val="CCFFFF"/>
          </a:solidFill>
          <a:ln w="19050">
            <a:solidFill>
              <a:srgbClr val="0000FA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/>
            <a:r>
              <a:rPr lang="en-GB" sz="1400" b="1"/>
              <a:t>PS</a:t>
            </a:r>
          </a:p>
        </p:txBody>
      </p:sp>
      <p:sp>
        <p:nvSpPr>
          <p:cNvPr id="74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CERN 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Motivation </a:t>
            </a:r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for the SPL 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R&amp;D (1/5) 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5450713" y="1662440"/>
            <a:ext cx="2044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e.g</a:t>
            </a:r>
            <a:r>
              <a:rPr lang="fr-CH" dirty="0" smtClean="0"/>
              <a:t>.: Plan </a:t>
            </a:r>
            <a:r>
              <a:rPr lang="fr-CH" dirty="0" err="1" smtClean="0"/>
              <a:t>until</a:t>
            </a:r>
            <a:r>
              <a:rPr lang="fr-CH" dirty="0" smtClean="0"/>
              <a:t>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40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95600" y="1498207"/>
            <a:ext cx="607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PT" sz="1600" dirty="0" smtClean="0"/>
              <a:t>Cathode and tooling manufacturing</a:t>
            </a:r>
          </a:p>
          <a:p>
            <a:pPr marL="285750" indent="-285750">
              <a:buFontTx/>
              <a:buChar char="-"/>
            </a:pPr>
            <a:r>
              <a:rPr lang="pt-PT" sz="1600" dirty="0" smtClean="0"/>
              <a:t>Improve main pump flow control and compressed air connection </a:t>
            </a:r>
            <a:endParaRPr lang="en-GB" sz="1600" dirty="0" smtClean="0"/>
          </a:p>
          <a:p>
            <a:pPr marL="285750" indent="-285750">
              <a:buFontTx/>
              <a:buChar char="-"/>
            </a:pPr>
            <a:r>
              <a:rPr lang="pt-PT" sz="1600" dirty="0" smtClean="0"/>
              <a:t>Allow crane direct acces to the electropolishing hut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2667000" y="2329204"/>
            <a:ext cx="3160755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 cap="all" baseline="0">
                <a:solidFill>
                  <a:schemeClr val="accent2">
                    <a:lumMod val="75000"/>
                  </a:schemeClr>
                </a:solidFill>
                <a:latin typeface="Arial Black"/>
                <a:ea typeface="Arial Black" pitchFamily="34" charset="0"/>
                <a:cs typeface="Arial Black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9pPr>
          </a:lstStyle>
          <a:p>
            <a:r>
              <a:rPr lang="pt-PT" sz="1800" i="0" dirty="0" smtClean="0"/>
              <a:t>- Monocell TESTS:</a:t>
            </a:r>
            <a:endParaRPr lang="en-GB" sz="1800" i="0" dirty="0"/>
          </a:p>
        </p:txBody>
      </p:sp>
      <p:sp>
        <p:nvSpPr>
          <p:cNvPr id="10" name="TextBox 9"/>
          <p:cNvSpPr txBox="1"/>
          <p:nvPr/>
        </p:nvSpPr>
        <p:spPr>
          <a:xfrm>
            <a:off x="2895599" y="2603718"/>
            <a:ext cx="60542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PT" sz="1600" dirty="0" smtClean="0"/>
              <a:t>A second set of electropolishing sessions were done to bring the total removed thickness to 200 microns.</a:t>
            </a:r>
          </a:p>
          <a:p>
            <a:pPr marL="285750" indent="-285750">
              <a:buFontTx/>
              <a:buChar char="-"/>
            </a:pPr>
            <a:r>
              <a:rPr lang="pt-PT" sz="1600" dirty="0" smtClean="0"/>
              <a:t>It was possible to set different working temperatures and compare them with the simulation data</a:t>
            </a:r>
          </a:p>
          <a:p>
            <a:pPr marL="285750" indent="-285750">
              <a:buFontTx/>
              <a:buChar char="-"/>
            </a:pPr>
            <a:r>
              <a:rPr lang="pt-PT" sz="1600" dirty="0" smtClean="0"/>
              <a:t>Working at lower temperatures results in less pitting.</a:t>
            </a:r>
          </a:p>
          <a:p>
            <a:pPr marL="285750" indent="-285750">
              <a:buFontTx/>
              <a:buChar char="-"/>
            </a:pPr>
            <a:r>
              <a:rPr lang="pt-PT" sz="1600" dirty="0" smtClean="0"/>
              <a:t>Cavity is currently undergoing RF test</a:t>
            </a:r>
          </a:p>
          <a:p>
            <a:pPr marL="285750" indent="-285750">
              <a:buFontTx/>
              <a:buChar char="-"/>
            </a:pPr>
            <a:r>
              <a:rPr lang="pt-PT" sz="1600" dirty="0" smtClean="0"/>
              <a:t>Paper TUP047 bat SRF with all multiphysics simulation details</a:t>
            </a:r>
            <a:endParaRPr lang="en-GB" sz="16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157963"/>
              </p:ext>
            </p:extLst>
          </p:nvPr>
        </p:nvGraphicFramePr>
        <p:xfrm>
          <a:off x="4680147" y="4899997"/>
          <a:ext cx="4320481" cy="1472184"/>
        </p:xfrm>
        <a:graphic>
          <a:graphicData uri="http://schemas.openxmlformats.org/drawingml/2006/table">
            <a:tbl>
              <a:tblPr firstRow="1" firstCol="1" bandRow="1"/>
              <a:tblGrid>
                <a:gridCol w="1215605"/>
                <a:gridCol w="1592706"/>
                <a:gridCol w="1512170"/>
              </a:tblGrid>
              <a:tr h="158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Temperature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Total current inward / A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58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Simulation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Real cavity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 °C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21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 °C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36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25 °C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  <a:endParaRPr lang="en-GB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57</a:t>
                      </a:r>
                      <a:endParaRPr lang="en-GB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02" y="4876800"/>
            <a:ext cx="3507595" cy="146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2"/>
          <p:cNvSpPr txBox="1">
            <a:spLocks/>
          </p:cNvSpPr>
          <p:nvPr/>
        </p:nvSpPr>
        <p:spPr>
          <a:xfrm>
            <a:off x="2514600" y="1219869"/>
            <a:ext cx="6080190" cy="3693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 cap="all" baseline="0">
                <a:solidFill>
                  <a:schemeClr val="accent2">
                    <a:lumMod val="75000"/>
                  </a:schemeClr>
                </a:solidFill>
                <a:latin typeface="Arial Black"/>
                <a:ea typeface="Arial Black" pitchFamily="34" charset="0"/>
                <a:cs typeface="Arial Black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FFAB"/>
                </a:solidFill>
                <a:latin typeface="Arial Black" pitchFamily="34" charset="0"/>
                <a:ea typeface="Arial Black" pitchFamily="34" charset="0"/>
                <a:cs typeface="Arial Black" pitchFamily="34" charset="0"/>
              </a:defRPr>
            </a:lvl9pPr>
          </a:lstStyle>
          <a:p>
            <a:r>
              <a:rPr lang="pt-PT" sz="1800" i="0" dirty="0"/>
              <a:t>- </a:t>
            </a:r>
            <a:r>
              <a:rPr lang="pt-PT" sz="1800" i="0" dirty="0" smtClean="0"/>
              <a:t>5 </a:t>
            </a:r>
            <a:r>
              <a:rPr lang="pt-PT" sz="1800" i="0" dirty="0"/>
              <a:t>Cell electropolishing preparation:</a:t>
            </a:r>
          </a:p>
        </p:txBody>
      </p:sp>
      <p:pic>
        <p:nvPicPr>
          <p:cNvPr id="18" name="Picture 3" descr="\\cern.ch\dfs\Users\n\nvalverd\Desktop\catia\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3" t="3477" r="40840" b="-3477"/>
          <a:stretch/>
        </p:blipFill>
        <p:spPr bwMode="auto">
          <a:xfrm>
            <a:off x="436424" y="1398865"/>
            <a:ext cx="1697176" cy="34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1219200" y="1216223"/>
            <a:ext cx="1219200" cy="3077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r>
              <a:rPr lang="en-GB" sz="1400" dirty="0" smtClean="0"/>
              <a:t>Tooling for EP</a:t>
            </a:r>
            <a:endParaRPr lang="en-GB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dirty="0"/>
              <a:t>Electro-</a:t>
            </a:r>
            <a:r>
              <a:rPr lang="fr-CH" dirty="0" err="1"/>
              <a:t>Polishing</a:t>
            </a:r>
            <a:r>
              <a:rPr lang="fr-CH" dirty="0"/>
              <a:t> (EP)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580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cern.ch\dfs\Users\n\nvalverd\Desktop\catia\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7" t="8973" r="14374" b="7971"/>
          <a:stretch/>
        </p:blipFill>
        <p:spPr bwMode="auto">
          <a:xfrm>
            <a:off x="1994" y="1673893"/>
            <a:ext cx="5544616" cy="379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4351" y="5465434"/>
            <a:ext cx="7193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/>
              <a:t>Helium</a:t>
            </a:r>
            <a:r>
              <a:rPr lang="es-ES" sz="2000" dirty="0" smtClean="0"/>
              <a:t> </a:t>
            </a:r>
            <a:r>
              <a:rPr lang="es-ES" sz="2000" dirty="0" err="1" smtClean="0"/>
              <a:t>tank</a:t>
            </a:r>
            <a:r>
              <a:rPr lang="es-ES" sz="2000" dirty="0" smtClean="0"/>
              <a:t> </a:t>
            </a:r>
            <a:r>
              <a:rPr lang="es-ES" sz="2000" dirty="0" err="1" smtClean="0"/>
              <a:t>designed</a:t>
            </a:r>
            <a:r>
              <a:rPr lang="es-ES" sz="2000" dirty="0" smtClean="0"/>
              <a:t> </a:t>
            </a:r>
            <a:r>
              <a:rPr lang="es-ES" sz="2000" dirty="0" err="1" smtClean="0"/>
              <a:t>by</a:t>
            </a:r>
            <a:r>
              <a:rPr lang="es-ES" sz="2000" dirty="0" smtClean="0"/>
              <a:t> CERN (</a:t>
            </a:r>
            <a:r>
              <a:rPr lang="es-ES" sz="2000" dirty="0" err="1" smtClean="0"/>
              <a:t>Stainless</a:t>
            </a:r>
            <a:r>
              <a:rPr lang="es-ES" sz="2000" dirty="0" smtClean="0"/>
              <a:t> </a:t>
            </a:r>
            <a:r>
              <a:rPr lang="es-ES" sz="2000" dirty="0" err="1" smtClean="0"/>
              <a:t>steel</a:t>
            </a:r>
            <a:r>
              <a:rPr lang="es-ES" sz="2000" dirty="0" smtClean="0"/>
              <a:t>). </a:t>
            </a:r>
          </a:p>
          <a:p>
            <a:r>
              <a:rPr lang="es-ES" sz="2000" dirty="0" smtClean="0"/>
              <a:t>5 </a:t>
            </a:r>
            <a:r>
              <a:rPr lang="es-ES" sz="2000" dirty="0" err="1" smtClean="0"/>
              <a:t>items</a:t>
            </a:r>
            <a:r>
              <a:rPr lang="es-ES" sz="2000" dirty="0" smtClean="0"/>
              <a:t> </a:t>
            </a:r>
            <a:r>
              <a:rPr lang="es-ES" sz="2000" dirty="0" err="1" smtClean="0"/>
              <a:t>under</a:t>
            </a:r>
            <a:r>
              <a:rPr lang="es-ES" sz="2000" dirty="0" smtClean="0"/>
              <a:t> </a:t>
            </a:r>
            <a:r>
              <a:rPr lang="es-ES" sz="2000" dirty="0" err="1" smtClean="0"/>
              <a:t>fabrication</a:t>
            </a:r>
            <a:r>
              <a:rPr lang="es-ES" sz="2000" dirty="0" smtClean="0"/>
              <a:t> </a:t>
            </a:r>
            <a:r>
              <a:rPr lang="es-ES" sz="2000" dirty="0" err="1" smtClean="0"/>
              <a:t>by</a:t>
            </a:r>
            <a:r>
              <a:rPr lang="es-ES" sz="2000" dirty="0" smtClean="0"/>
              <a:t> CEA (</a:t>
            </a:r>
            <a:r>
              <a:rPr lang="es-ES" sz="2000" dirty="0" err="1" smtClean="0"/>
              <a:t>with</a:t>
            </a:r>
            <a:r>
              <a:rPr lang="es-ES" sz="2000" dirty="0" smtClean="0"/>
              <a:t> SDMS).</a:t>
            </a:r>
            <a:endParaRPr lang="en-GB" sz="20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78220" y="1456864"/>
            <a:ext cx="5860878" cy="21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9600" y="1450688"/>
            <a:ext cx="2906052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 err="1" smtClean="0">
                <a:solidFill>
                  <a:srgbClr val="0070C0"/>
                </a:solidFill>
              </a:rPr>
              <a:t>Stainless</a:t>
            </a:r>
            <a:r>
              <a:rPr lang="fr-CH" b="1" dirty="0" smtClean="0">
                <a:solidFill>
                  <a:srgbClr val="0070C0"/>
                </a:solidFill>
              </a:rPr>
              <a:t> </a:t>
            </a:r>
            <a:r>
              <a:rPr lang="fr-CH" b="1" dirty="0" err="1" smtClean="0">
                <a:solidFill>
                  <a:srgbClr val="0070C0"/>
                </a:solidFill>
              </a:rPr>
              <a:t>Steel</a:t>
            </a:r>
            <a:r>
              <a:rPr lang="fr-CH" b="1" dirty="0" smtClean="0">
                <a:solidFill>
                  <a:srgbClr val="0070C0"/>
                </a:solidFill>
              </a:rPr>
              <a:t> He tank (CEA)</a:t>
            </a:r>
            <a:endParaRPr lang="en-GB" b="1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905000" y="1905000"/>
            <a:ext cx="533400" cy="6082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 err="1"/>
              <a:t>Helium</a:t>
            </a:r>
            <a:r>
              <a:rPr lang="es-ES" dirty="0"/>
              <a:t> </a:t>
            </a:r>
            <a:r>
              <a:rPr lang="es-ES" dirty="0" err="1"/>
              <a:t>tank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676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3200" dirty="0" smtClean="0"/>
              <a:t>SPL Fundamental Power Coupler</a:t>
            </a:r>
            <a:endParaRPr lang="en-GB" sz="3200" dirty="0"/>
          </a:p>
        </p:txBody>
      </p:sp>
      <p:pic>
        <p:nvPicPr>
          <p:cNvPr id="7" name="Picture 2" descr="\\cern.ch\dfs\Departments\AB\Groups\RF\Sections\SR\Prevessin\Coupleurs\coupleur SPL\Illustrations\SPL-LHC ENSEMB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-243727" y="2772519"/>
            <a:ext cx="3600000" cy="2033441"/>
          </a:xfrm>
          <a:prstGeom prst="rect">
            <a:avLst/>
          </a:prstGeom>
          <a:noFill/>
        </p:spPr>
      </p:pic>
      <p:pic>
        <p:nvPicPr>
          <p:cNvPr id="8" name="Content Placeholder 7" descr="SPL-SPS ENSEMB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66317">
            <a:off x="5137340" y="2658963"/>
            <a:ext cx="3600000" cy="203333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68144" y="5734997"/>
            <a:ext cx="2030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Disk window Coupler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11560" y="5734997"/>
            <a:ext cx="20335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Cylindrical window Coupler</a:t>
            </a:r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483768" y="1781556"/>
            <a:ext cx="3456385" cy="4140000"/>
          </a:xfrm>
          <a:prstGeom prst="rect">
            <a:avLst/>
          </a:prstGeom>
        </p:spPr>
        <p:txBody>
          <a:bodyPr vert="horz" lIns="382676" tIns="191338" rIns="382676" bIns="191338" anchor="ctr">
            <a:noAutofit/>
          </a:bodyPr>
          <a:lstStyle>
            <a:lvl1pPr marL="267873" indent="0" algn="l" rtl="0" eaLnBrk="1" latinLnBrk="0" hangingPunct="1">
              <a:spcBef>
                <a:spcPts val="1256"/>
              </a:spcBef>
              <a:buClr>
                <a:schemeClr val="accent3"/>
              </a:buClr>
              <a:buFont typeface="Georgia"/>
              <a:buNone/>
              <a:defRPr kumimoji="0" sz="10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913382" indent="0" algn="ctr" rtl="0" eaLnBrk="1" latinLnBrk="0" hangingPunct="1">
              <a:spcBef>
                <a:spcPts val="1256"/>
              </a:spcBef>
              <a:buClr>
                <a:schemeClr val="accent2"/>
              </a:buClr>
              <a:buFont typeface="Georgia"/>
              <a:buNone/>
              <a:defRPr kumimoji="0" sz="10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3826764" indent="0" algn="ctr" rtl="0" eaLnBrk="1" latinLnBrk="0" hangingPunct="1">
              <a:spcBef>
                <a:spcPts val="1256"/>
              </a:spcBef>
              <a:buClr>
                <a:schemeClr val="accent1"/>
              </a:buClr>
              <a:buFont typeface="Wingdings 2"/>
              <a:buNone/>
              <a:defRPr kumimoji="0" sz="10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740146" indent="0" algn="ctr" rtl="0" eaLnBrk="1" latinLnBrk="0" hangingPunct="1">
              <a:spcBef>
                <a:spcPts val="1256"/>
              </a:spcBef>
              <a:buClr>
                <a:schemeClr val="accent1"/>
              </a:buClr>
              <a:buFont typeface="Wingdings 2"/>
              <a:buNone/>
              <a:defRPr kumimoji="0" sz="9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7653528" indent="0" algn="ctr" rtl="0" eaLnBrk="1" latinLnBrk="0" hangingPunct="1">
              <a:spcBef>
                <a:spcPts val="1256"/>
              </a:spcBef>
              <a:buClr>
                <a:schemeClr val="accent3"/>
              </a:buClr>
              <a:buFont typeface="Georgia"/>
              <a:buNone/>
              <a:defRPr kumimoji="0" sz="8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9566910" indent="0" algn="ctr" rtl="0" eaLnBrk="1" latinLnBrk="0" hangingPunct="1">
              <a:spcBef>
                <a:spcPts val="1256"/>
              </a:spcBef>
              <a:buClr>
                <a:schemeClr val="accent3"/>
              </a:buClr>
              <a:buFont typeface="Georgia"/>
              <a:buNone/>
              <a:defRPr kumimoji="0" sz="7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1480292" indent="0" algn="ctr" rtl="0" eaLnBrk="1" latinLnBrk="0" hangingPunct="1">
              <a:spcBef>
                <a:spcPts val="1256"/>
              </a:spcBef>
              <a:buClr>
                <a:schemeClr val="accent3"/>
              </a:buClr>
              <a:buFont typeface="Georgia"/>
              <a:buNone/>
              <a:defRPr kumimoji="0" sz="67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13393674" indent="0" algn="ctr" rtl="0" eaLnBrk="1" latinLnBrk="0" hangingPunct="1">
              <a:spcBef>
                <a:spcPts val="1256"/>
              </a:spcBef>
              <a:buClr>
                <a:schemeClr val="accent3"/>
              </a:buClr>
              <a:buFont typeface="Georgia"/>
              <a:buNone/>
              <a:defRPr kumimoji="0" sz="63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15307056" indent="0" algn="ctr" rtl="0" eaLnBrk="1" latinLnBrk="0" hangingPunct="1">
              <a:spcBef>
                <a:spcPts val="1256"/>
              </a:spcBef>
              <a:buClr>
                <a:schemeClr val="accent3"/>
              </a:buClr>
              <a:buFont typeface="Georgia"/>
              <a:buNone/>
              <a:defRPr kumimoji="0" sz="59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</a:pPr>
            <a:r>
              <a:rPr lang="en-US" sz="1800" dirty="0" smtClean="0">
                <a:solidFill>
                  <a:srgbClr val="002060"/>
                </a:solidFill>
              </a:rPr>
              <a:t>Two designs with the same:</a:t>
            </a:r>
          </a:p>
          <a:p>
            <a:pPr marL="0" algn="ctr">
              <a:spcBef>
                <a:spcPts val="0"/>
              </a:spcBef>
            </a:pPr>
            <a:endParaRPr lang="en-US" sz="1800" dirty="0">
              <a:solidFill>
                <a:srgbClr val="002060"/>
              </a:solidFill>
            </a:endParaRPr>
          </a:p>
          <a:p>
            <a:pPr marL="2857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70C0"/>
                </a:solidFill>
              </a:rPr>
              <a:t>Double walled tube</a:t>
            </a:r>
          </a:p>
          <a:p>
            <a:pPr marL="2857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0070C0"/>
              </a:solidFill>
            </a:endParaRPr>
          </a:p>
          <a:p>
            <a:pPr marL="2857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70C0"/>
                </a:solidFill>
              </a:rPr>
              <a:t>Matching waveguide without doorknob</a:t>
            </a:r>
          </a:p>
          <a:p>
            <a:pPr marL="2857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70C0"/>
              </a:solidFill>
            </a:endParaRPr>
          </a:p>
          <a:p>
            <a:pPr marL="2857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70C0"/>
                </a:solidFill>
              </a:rPr>
              <a:t>Contacts ring including  DC capacitor</a:t>
            </a:r>
          </a:p>
          <a:p>
            <a:pPr marL="2857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70C0"/>
              </a:solidFill>
            </a:endParaRPr>
          </a:p>
          <a:p>
            <a:pPr marL="2857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70C0"/>
                </a:solidFill>
              </a:rPr>
              <a:t>Interface to</a:t>
            </a:r>
          </a:p>
          <a:p>
            <a:pPr marL="2857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rgbClr val="0070C0"/>
                </a:solidFill>
              </a:rPr>
              <a:t>cryomodule</a:t>
            </a:r>
            <a:r>
              <a:rPr lang="en-US" sz="1800" dirty="0" smtClean="0">
                <a:solidFill>
                  <a:srgbClr val="0070C0"/>
                </a:solidFill>
              </a:rPr>
              <a:t> flange &amp;</a:t>
            </a:r>
          </a:p>
          <a:p>
            <a:pPr marL="285750" lvl="1" indent="-28575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70C0"/>
                </a:solidFill>
              </a:rPr>
              <a:t>RF + vacuum gasket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1" name="Text Box 108"/>
          <p:cNvSpPr txBox="1">
            <a:spLocks noChangeArrowheads="1"/>
          </p:cNvSpPr>
          <p:nvPr/>
        </p:nvSpPr>
        <p:spPr bwMode="auto">
          <a:xfrm>
            <a:off x="0" y="990600"/>
            <a:ext cx="2872154" cy="369332"/>
          </a:xfrm>
          <a:prstGeom prst="rect">
            <a:avLst/>
          </a:prstGeom>
          <a:solidFill>
            <a:srgbClr val="FFFF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 dirty="0" smtClean="0">
                <a:solidFill>
                  <a:srgbClr val="0000FF"/>
                </a:solidFill>
              </a:rPr>
              <a:t>E. Montesinos (SLHiPP-4)</a:t>
            </a:r>
            <a:endParaRPr lang="en-GB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3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029200" cy="42672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A number of issues remain pending and will continue to be investigated/solved (!)</a:t>
            </a:r>
          </a:p>
          <a:p>
            <a:endParaRPr lang="en-GB" sz="2000" dirty="0"/>
          </a:p>
          <a:p>
            <a:r>
              <a:rPr lang="en-GB" sz="2000" dirty="0" smtClean="0"/>
              <a:t>Initial test program has been modified (eased) accordingly</a:t>
            </a:r>
          </a:p>
          <a:p>
            <a:endParaRPr lang="en-GB" sz="2000" dirty="0"/>
          </a:p>
          <a:p>
            <a:r>
              <a:rPr lang="en-GB" sz="2000" dirty="0" smtClean="0"/>
              <a:t>Nevertheless the available couplers remain fully compatible with SM18 tests program</a:t>
            </a:r>
          </a:p>
          <a:p>
            <a:endParaRPr lang="en-GB" sz="2000" dirty="0"/>
          </a:p>
          <a:p>
            <a:r>
              <a:rPr lang="en-GB" sz="2000" dirty="0" smtClean="0"/>
              <a:t>Yesterday evening (6 pm, May 15, 2014), tests of the second pair of couplers were successfully completed!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 smtClean="0"/>
              <a:t>Power Couplers Test program</a:t>
            </a:r>
            <a:endParaRPr lang="en-GB" sz="3200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051174708"/>
              </p:ext>
            </p:extLst>
          </p:nvPr>
        </p:nvGraphicFramePr>
        <p:xfrm>
          <a:off x="5486400" y="1585913"/>
          <a:ext cx="3657600" cy="4363265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219200"/>
                <a:gridCol w="1219200"/>
                <a:gridCol w="1219200"/>
              </a:tblGrid>
              <a:tr h="1270853">
                <a:tc>
                  <a:txBody>
                    <a:bodyPr/>
                    <a:lstStyle/>
                    <a:p>
                      <a:r>
                        <a:rPr lang="en-GB" dirty="0" smtClean="0"/>
                        <a:t>Test</a:t>
                      </a:r>
                    </a:p>
                    <a:p>
                      <a:r>
                        <a:rPr lang="en-GB" dirty="0" smtClean="0"/>
                        <a:t>Repetition rate 50 Hz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Initial</a:t>
                      </a:r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r>
                        <a:rPr lang="en-GB" dirty="0" smtClean="0"/>
                        <a:t>kW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New</a:t>
                      </a:r>
                    </a:p>
                    <a:p>
                      <a:pPr algn="ctr"/>
                      <a:endParaRPr lang="en-GB" dirty="0" smtClean="0"/>
                    </a:p>
                    <a:p>
                      <a:pPr algn="ctr"/>
                      <a:r>
                        <a:rPr lang="en-GB" dirty="0" smtClean="0"/>
                        <a:t>kW</a:t>
                      </a:r>
                      <a:endParaRPr lang="en-GB" dirty="0"/>
                    </a:p>
                  </a:txBody>
                  <a:tcPr anchor="ctr"/>
                </a:tc>
              </a:tr>
              <a:tr h="515402">
                <a:tc>
                  <a:txBody>
                    <a:bodyPr/>
                    <a:lstStyle/>
                    <a:p>
                      <a:r>
                        <a:rPr lang="en-GB" dirty="0" smtClean="0"/>
                        <a:t>TWC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1000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1000</a:t>
                      </a:r>
                      <a:endParaRPr lang="en-GB" dirty="0"/>
                    </a:p>
                  </a:txBody>
                  <a:tcPr anchor="ctr"/>
                </a:tc>
              </a:tr>
              <a:tr h="515402">
                <a:tc>
                  <a:txBody>
                    <a:bodyPr/>
                    <a:lstStyle/>
                    <a:p>
                      <a:r>
                        <a:rPr lang="en-GB" dirty="0" smtClean="0"/>
                        <a:t>SW 100 µs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1000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1000</a:t>
                      </a:r>
                      <a:endParaRPr lang="en-GB" dirty="0"/>
                    </a:p>
                  </a:txBody>
                  <a:tcPr anchor="ctr"/>
                </a:tc>
              </a:tr>
              <a:tr h="5154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SW 200 µs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1000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500</a:t>
                      </a:r>
                      <a:endParaRPr lang="en-GB" dirty="0"/>
                    </a:p>
                  </a:txBody>
                  <a:tcPr anchor="ctr"/>
                </a:tc>
              </a:tr>
              <a:tr h="5154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SW 500 µs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1000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250</a:t>
                      </a:r>
                      <a:endParaRPr lang="en-GB" dirty="0"/>
                    </a:p>
                  </a:txBody>
                  <a:tcPr anchor="ctr"/>
                </a:tc>
              </a:tr>
              <a:tr h="5154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SW 1 </a:t>
                      </a:r>
                      <a:r>
                        <a:rPr lang="en-GB" dirty="0" err="1" smtClean="0"/>
                        <a:t>ms</a:t>
                      </a:r>
                      <a:endParaRPr lang="en-GB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1000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250</a:t>
                      </a:r>
                      <a:endParaRPr lang="en-GB" dirty="0"/>
                    </a:p>
                  </a:txBody>
                  <a:tcPr anchor="ctr"/>
                </a:tc>
              </a:tr>
              <a:tr h="5154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SW 2 </a:t>
                      </a:r>
                      <a:r>
                        <a:rPr lang="en-GB" dirty="0" err="1" smtClean="0"/>
                        <a:t>ms</a:t>
                      </a:r>
                      <a:endParaRPr lang="en-GB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1000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250</a:t>
                      </a:r>
                      <a:endParaRPr lang="en-GB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 Box 108"/>
          <p:cNvSpPr txBox="1">
            <a:spLocks noChangeArrowheads="1"/>
          </p:cNvSpPr>
          <p:nvPr/>
        </p:nvSpPr>
        <p:spPr bwMode="auto">
          <a:xfrm>
            <a:off x="0" y="990600"/>
            <a:ext cx="2872154" cy="369332"/>
          </a:xfrm>
          <a:prstGeom prst="rect">
            <a:avLst/>
          </a:prstGeom>
          <a:solidFill>
            <a:srgbClr val="FFFF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 dirty="0" smtClean="0">
                <a:solidFill>
                  <a:srgbClr val="0000FF"/>
                </a:solidFill>
              </a:rPr>
              <a:t>E. Montesinos (SLHiPP-4)</a:t>
            </a:r>
            <a:endParaRPr lang="en-GB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0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4721388" cy="3581394"/>
          </a:xfrm>
        </p:spPr>
        <p:txBody>
          <a:bodyPr>
            <a:normAutofit/>
          </a:bodyPr>
          <a:lstStyle/>
          <a:p>
            <a:r>
              <a:rPr lang="en-GB" sz="2000" dirty="0" smtClean="0"/>
              <a:t>We now have to EBW the couplers at the DT flange level to the cryomodule ‘flanging system’</a:t>
            </a:r>
          </a:p>
          <a:p>
            <a:endParaRPr lang="en-GB" sz="2000" dirty="0" smtClean="0"/>
          </a:p>
          <a:p>
            <a:r>
              <a:rPr lang="en-GB" sz="2000" dirty="0" smtClean="0"/>
              <a:t>Very delicate step in the process as it can destroy 4 years of construction and tests</a:t>
            </a:r>
          </a:p>
          <a:p>
            <a:endParaRPr lang="en-GB" sz="2000" dirty="0" smtClean="0"/>
          </a:p>
          <a:p>
            <a:r>
              <a:rPr lang="en-GB" sz="2000" dirty="0" smtClean="0"/>
              <a:t>Mock-ups are under construction to train the specialist</a:t>
            </a:r>
            <a:endParaRPr lang="en-GB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Power Couplers: Next steps</a:t>
            </a:r>
            <a:endParaRPr lang="en-GB" sz="3200" dirty="0"/>
          </a:p>
        </p:txBody>
      </p:sp>
      <p:pic>
        <p:nvPicPr>
          <p:cNvPr id="10" name="Picture 1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3188" y="2636838"/>
            <a:ext cx="3960812" cy="2519362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0D1879FB-60C1-4C6B-8014-5A75A2C8ED98}" type="slidenum">
              <a:rPr lang="en-GB" smtClean="0"/>
              <a:pPr/>
              <a:t>24</a:t>
            </a:fld>
            <a:endParaRPr lang="en-GB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508037" y="1581108"/>
            <a:ext cx="0" cy="17758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9"/>
          <p:cNvSpPr txBox="1"/>
          <p:nvPr/>
        </p:nvSpPr>
        <p:spPr>
          <a:xfrm>
            <a:off x="5238800" y="531398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Last critical operation on couplers before assembly onto </a:t>
            </a:r>
            <a:r>
              <a:rPr lang="en-US" dirty="0" err="1" smtClean="0"/>
              <a:t>cryomodule</a:t>
            </a:r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5178588" y="1180998"/>
            <a:ext cx="6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EBW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1" name="Text Box 108"/>
          <p:cNvSpPr txBox="1">
            <a:spLocks noChangeArrowheads="1"/>
          </p:cNvSpPr>
          <p:nvPr/>
        </p:nvSpPr>
        <p:spPr bwMode="auto">
          <a:xfrm>
            <a:off x="0" y="990600"/>
            <a:ext cx="2872154" cy="369332"/>
          </a:xfrm>
          <a:prstGeom prst="rect">
            <a:avLst/>
          </a:prstGeom>
          <a:solidFill>
            <a:srgbClr val="FFFF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 dirty="0" smtClean="0">
                <a:solidFill>
                  <a:srgbClr val="0000FF"/>
                </a:solidFill>
              </a:rPr>
              <a:t>E. Montesinos (SLHiPP-4)</a:t>
            </a:r>
            <a:endParaRPr lang="en-GB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39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1"/>
            <a:ext cx="5486400" cy="19050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Integration onto the cryomodule in CERN SM18 clean room</a:t>
            </a:r>
          </a:p>
          <a:p>
            <a:endParaRPr lang="en-GB" sz="2000" dirty="0" smtClean="0"/>
          </a:p>
          <a:p>
            <a:r>
              <a:rPr lang="en-GB" sz="2000" dirty="0" smtClean="0"/>
              <a:t>FPC TD being the support of the cavities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Power Couplers: Next steps</a:t>
            </a:r>
            <a:endParaRPr lang="en-GB" sz="3200" dirty="0"/>
          </a:p>
        </p:txBody>
      </p:sp>
      <p:pic>
        <p:nvPicPr>
          <p:cNvPr id="13" name="Picture 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75" y="2852738"/>
            <a:ext cx="3032125" cy="3673475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0D1879FB-60C1-4C6B-8014-5A75A2C8ED98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75656" y="1443991"/>
            <a:ext cx="5826313" cy="119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108"/>
          <p:cNvSpPr txBox="1">
            <a:spLocks noChangeArrowheads="1"/>
          </p:cNvSpPr>
          <p:nvPr/>
        </p:nvSpPr>
        <p:spPr bwMode="auto">
          <a:xfrm>
            <a:off x="0" y="990600"/>
            <a:ext cx="2872154" cy="369332"/>
          </a:xfrm>
          <a:prstGeom prst="rect">
            <a:avLst/>
          </a:prstGeom>
          <a:solidFill>
            <a:srgbClr val="FFFF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 dirty="0" smtClean="0">
                <a:solidFill>
                  <a:srgbClr val="0000FF"/>
                </a:solidFill>
              </a:rPr>
              <a:t>E. Montesinos (SLHiPP-4)</a:t>
            </a:r>
            <a:endParaRPr lang="en-GB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46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10001" y="3888184"/>
            <a:ext cx="3146473" cy="5232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r>
              <a:rPr lang="en-GB" sz="1400" dirty="0" smtClean="0"/>
              <a:t>Cell-by-cell tuning system with RF bead-pull and </a:t>
            </a:r>
            <a:r>
              <a:rPr lang="en-GB" sz="1400" dirty="0"/>
              <a:t>mechanical </a:t>
            </a:r>
            <a:r>
              <a:rPr lang="en-GB" sz="1400" dirty="0" smtClean="0"/>
              <a:t>measurements.</a:t>
            </a:r>
            <a:endParaRPr lang="en-GB" sz="1400" dirty="0"/>
          </a:p>
        </p:txBody>
      </p:sp>
      <p:pic>
        <p:nvPicPr>
          <p:cNvPr id="26" name="Picture 2" descr="\\cern.ch\dfs\Workspaces\n\nuriadoc\nuriadoc\Niobium Cavities\pics\Machine de tuning\DSC016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t="7460" r="2823" b="18444"/>
          <a:stretch/>
        </p:blipFill>
        <p:spPr bwMode="auto">
          <a:xfrm>
            <a:off x="3810001" y="4426126"/>
            <a:ext cx="314647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t="20328" r="6536" b="15655"/>
          <a:stretch/>
        </p:blipFill>
        <p:spPr bwMode="auto">
          <a:xfrm>
            <a:off x="392613" y="4419600"/>
            <a:ext cx="334118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392613" y="3886200"/>
            <a:ext cx="3341187" cy="5232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pPr algn="ctr"/>
            <a:r>
              <a:rPr lang="en-GB" sz="1400" dirty="0" smtClean="0"/>
              <a:t>Cavity tuner: measurement of cavity detuning versus </a:t>
            </a:r>
            <a:r>
              <a:rPr lang="en-GB" sz="1400" dirty="0"/>
              <a:t>mechanical </a:t>
            </a:r>
            <a:r>
              <a:rPr lang="en-GB" sz="1400" dirty="0" smtClean="0"/>
              <a:t>deformation.</a:t>
            </a:r>
            <a:endParaRPr lang="en-GB" sz="1400" dirty="0"/>
          </a:p>
        </p:txBody>
      </p:sp>
      <p:pic>
        <p:nvPicPr>
          <p:cNvPr id="30" name="Picture 2" descr="\\cern.ch\dfs\Users\n\nvalverd\Desktop\catia\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5" t="7056" r="33078"/>
          <a:stretch/>
        </p:blipFill>
        <p:spPr bwMode="auto">
          <a:xfrm>
            <a:off x="7155070" y="2401907"/>
            <a:ext cx="1760330" cy="3802966"/>
          </a:xfrm>
          <a:prstGeom prst="rect">
            <a:avLst/>
          </a:prstGeom>
          <a:noFill/>
          <a:ln w="12700">
            <a:solidFill>
              <a:schemeClr val="accent1">
                <a:shade val="95000"/>
                <a:satMod val="10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7155070" y="1447800"/>
            <a:ext cx="1760330" cy="9541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pPr algn="ctr"/>
            <a:r>
              <a:rPr lang="es-ES" sz="1400" dirty="0" err="1"/>
              <a:t>Tooling</a:t>
            </a:r>
            <a:r>
              <a:rPr lang="es-ES" sz="1400" dirty="0"/>
              <a:t> </a:t>
            </a:r>
            <a:r>
              <a:rPr lang="es-ES" sz="1400" dirty="0" smtClean="0"/>
              <a:t>for test in vertical </a:t>
            </a:r>
            <a:r>
              <a:rPr lang="es-ES" sz="1400" dirty="0" err="1" smtClean="0"/>
              <a:t>cryostat</a:t>
            </a:r>
            <a:r>
              <a:rPr lang="es-ES" sz="1400" dirty="0" smtClean="0"/>
              <a:t>: </a:t>
            </a:r>
            <a:r>
              <a:rPr lang="es-ES" sz="1400" dirty="0" err="1" smtClean="0"/>
              <a:t>fabricated</a:t>
            </a:r>
            <a:r>
              <a:rPr lang="es-ES" sz="1400" dirty="0" smtClean="0"/>
              <a:t> </a:t>
            </a:r>
            <a:r>
              <a:rPr lang="es-ES" sz="1400" dirty="0"/>
              <a:t>and </a:t>
            </a:r>
            <a:r>
              <a:rPr lang="es-ES" sz="1400" dirty="0" err="1"/>
              <a:t>available</a:t>
            </a:r>
            <a:r>
              <a:rPr lang="es-ES" sz="1400" dirty="0"/>
              <a:t> at CERN</a:t>
            </a:r>
            <a:endParaRPr lang="en-GB" sz="1400" dirty="0"/>
          </a:p>
        </p:txBody>
      </p:sp>
      <p:pic>
        <p:nvPicPr>
          <p:cNvPr id="10" name="Picture 2" descr="C:\Users\smikulas\Dropbox\diploma\CERN\CleanRoom\Files\pic2\Névtelen_panorámafelvétel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0"/>
          <a:stretch/>
        </p:blipFill>
        <p:spPr bwMode="auto">
          <a:xfrm>
            <a:off x="228601" y="1752600"/>
            <a:ext cx="6705600" cy="197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1" y="0"/>
            <a:ext cx="7086600" cy="11430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Tests systems and cavity reception area (</a:t>
            </a:r>
            <a:r>
              <a:rPr lang="en-US" dirty="0" err="1"/>
              <a:t>Bdg</a:t>
            </a:r>
            <a:r>
              <a:rPr lang="en-US" dirty="0" smtClean="0"/>
              <a:t>. 252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228600" y="1444823"/>
            <a:ext cx="6705600" cy="30777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buFontTx/>
              <a:buNone/>
              <a:defRPr sz="1600" b="1"/>
            </a:lvl1pPr>
          </a:lstStyle>
          <a:p>
            <a:pPr algn="ctr"/>
            <a:r>
              <a:rPr lang="fr-CH" sz="1400" dirty="0" err="1" smtClean="0"/>
              <a:t>Reception</a:t>
            </a:r>
            <a:r>
              <a:rPr lang="fr-CH" sz="1400" dirty="0" smtClean="0"/>
              <a:t> area in bdg.252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83145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C79BCB5A-03DC-4B8B-8EEF-AA4618E325C4}" type="slidenum">
              <a:rPr lang="en-GB" sz="1000" smtClean="0">
                <a:solidFill>
                  <a:schemeClr val="accent4"/>
                </a:solidFill>
              </a:rPr>
              <a:t>27</a:t>
            </a:fld>
            <a:endParaRPr lang="en-GB" sz="1000" dirty="0">
              <a:solidFill>
                <a:schemeClr val="accent4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3334" y="1312828"/>
            <a:ext cx="8577331" cy="3404255"/>
            <a:chOff x="283334" y="723900"/>
            <a:chExt cx="8577331" cy="3404255"/>
          </a:xfrm>
        </p:grpSpPr>
        <p:pic>
          <p:nvPicPr>
            <p:cNvPr id="11" name="Picture 2" descr="\\cern.ch\dfs\Users\v\vparma\Documents\Private\future activities\SPL\cryomodule design\CNRS\Axono CM SPL_CSP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" t="3771" r="1383" b="5033"/>
            <a:stretch/>
          </p:blipFill>
          <p:spPr bwMode="auto">
            <a:xfrm>
              <a:off x="283334" y="792527"/>
              <a:ext cx="8577331" cy="3335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009900" y="723900"/>
              <a:ext cx="4676775" cy="619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753226" y="1608103"/>
            <a:ext cx="2238374" cy="116955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smtClean="0"/>
              <a:t>SC Cavities</a:t>
            </a:r>
          </a:p>
          <a:p>
            <a:r>
              <a:rPr lang="en-GB" sz="1400" smtClean="0"/>
              <a:t>Design: </a:t>
            </a:r>
            <a:r>
              <a:rPr lang="en-GB" sz="1400"/>
              <a:t>CERN</a:t>
            </a:r>
            <a:endParaRPr lang="fr-FR" sz="1400"/>
          </a:p>
          <a:p>
            <a:r>
              <a:rPr lang="en-GB" sz="1400" smtClean="0"/>
              <a:t>Production: 5-cells, 1-cell in Nb and Cu produced by CERN and industry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04917" y="1012123"/>
            <a:ext cx="2315057" cy="7386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smtClean="0"/>
              <a:t>He tank</a:t>
            </a:r>
          </a:p>
          <a:p>
            <a:r>
              <a:rPr lang="en-GB" sz="1400" smtClean="0"/>
              <a:t>Design: CERN</a:t>
            </a:r>
          </a:p>
          <a:p>
            <a:r>
              <a:rPr lang="en-GB" sz="1400"/>
              <a:t>Production: </a:t>
            </a:r>
            <a:r>
              <a:rPr lang="en-GB" sz="1400" smtClean="0"/>
              <a:t>Industry (CEA)</a:t>
            </a:r>
            <a:endParaRPr lang="fr-FR" sz="1400"/>
          </a:p>
        </p:txBody>
      </p:sp>
      <p:sp>
        <p:nvSpPr>
          <p:cNvPr id="13" name="TextBox 12"/>
          <p:cNvSpPr txBox="1"/>
          <p:nvPr/>
        </p:nvSpPr>
        <p:spPr>
          <a:xfrm>
            <a:off x="133350" y="3284503"/>
            <a:ext cx="2457724" cy="7386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smtClean="0"/>
              <a:t>Mag. Shield</a:t>
            </a:r>
          </a:p>
          <a:p>
            <a:r>
              <a:rPr lang="en-GB" sz="1400" smtClean="0"/>
              <a:t>Design: CNRS (CERN spec)</a:t>
            </a:r>
          </a:p>
          <a:p>
            <a:r>
              <a:rPr lang="en-GB" sz="1400"/>
              <a:t>Production: </a:t>
            </a:r>
            <a:r>
              <a:rPr lang="en-GB" sz="1400" smtClean="0"/>
              <a:t>Industry</a:t>
            </a:r>
            <a:endParaRPr lang="fr-FR" sz="1400"/>
          </a:p>
        </p:txBody>
      </p:sp>
      <p:sp>
        <p:nvSpPr>
          <p:cNvPr id="14" name="TextBox 13"/>
          <p:cNvSpPr txBox="1"/>
          <p:nvPr/>
        </p:nvSpPr>
        <p:spPr>
          <a:xfrm>
            <a:off x="5410200" y="5037103"/>
            <a:ext cx="2881623" cy="9541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smtClean="0"/>
              <a:t>RF Power Coupler</a:t>
            </a:r>
          </a:p>
          <a:p>
            <a:r>
              <a:rPr lang="en-GB" sz="1400" smtClean="0"/>
              <a:t>Design: CERN (BE-RF, TE-MSC)</a:t>
            </a:r>
          </a:p>
          <a:p>
            <a:r>
              <a:rPr lang="en-GB" sz="1400" smtClean="0"/>
              <a:t>Production: CERN</a:t>
            </a:r>
          </a:p>
          <a:p>
            <a:r>
              <a:rPr lang="en-GB" sz="1400" smtClean="0"/>
              <a:t>Test: CEA (He, RF); </a:t>
            </a:r>
            <a:r>
              <a:rPr lang="en-GB" sz="1400" i="1" smtClean="0"/>
              <a:t>CERN (N</a:t>
            </a:r>
            <a:r>
              <a:rPr lang="en-GB" sz="1400" i="1" baseline="-25000" smtClean="0"/>
              <a:t>2</a:t>
            </a:r>
            <a:r>
              <a:rPr lang="en-GB" sz="1400" i="1" smtClean="0"/>
              <a:t>)</a:t>
            </a:r>
            <a:endParaRPr lang="fr-FR" sz="1400" i="1"/>
          </a:p>
        </p:txBody>
      </p:sp>
      <p:sp>
        <p:nvSpPr>
          <p:cNvPr id="15" name="TextBox 14"/>
          <p:cNvSpPr txBox="1"/>
          <p:nvPr/>
        </p:nvSpPr>
        <p:spPr>
          <a:xfrm>
            <a:off x="4829719" y="1117238"/>
            <a:ext cx="1893467" cy="9541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b="1" smtClean="0"/>
              <a:t>Intercavity supports</a:t>
            </a:r>
          </a:p>
          <a:p>
            <a:r>
              <a:rPr lang="en-GB" sz="1400" smtClean="0"/>
              <a:t>Design: CERN</a:t>
            </a:r>
          </a:p>
          <a:p>
            <a:r>
              <a:rPr lang="en-GB" sz="1400" smtClean="0"/>
              <a:t>Production: CERN</a:t>
            </a:r>
          </a:p>
          <a:p>
            <a:r>
              <a:rPr lang="en-GB" sz="1400" smtClean="0"/>
              <a:t>Test: CERN </a:t>
            </a:r>
            <a:r>
              <a:rPr lang="en-GB" sz="1400"/>
              <a:t>(N</a:t>
            </a:r>
            <a:r>
              <a:rPr lang="en-GB" sz="1400" baseline="-25000"/>
              <a:t>2</a:t>
            </a:r>
            <a:r>
              <a:rPr lang="en-GB" sz="1400"/>
              <a:t>)</a:t>
            </a:r>
            <a:endParaRPr lang="fr-FR" sz="1400"/>
          </a:p>
        </p:txBody>
      </p:sp>
      <p:sp>
        <p:nvSpPr>
          <p:cNvPr id="16" name="TextBox 15"/>
          <p:cNvSpPr txBox="1"/>
          <p:nvPr/>
        </p:nvSpPr>
        <p:spPr>
          <a:xfrm>
            <a:off x="2466975" y="5153531"/>
            <a:ext cx="2714625" cy="9541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smtClean="0"/>
              <a:t>Vacuum vessel</a:t>
            </a:r>
          </a:p>
          <a:p>
            <a:r>
              <a:rPr lang="en-GB" sz="1400" smtClean="0"/>
              <a:t>Design: CNRS</a:t>
            </a:r>
          </a:p>
          <a:p>
            <a:r>
              <a:rPr lang="en-GB" sz="1400" smtClean="0"/>
              <a:t>Production: Under procurement</a:t>
            </a:r>
          </a:p>
          <a:p>
            <a:r>
              <a:rPr lang="en-GB" sz="1400" smtClean="0"/>
              <a:t>(construction before April 2015)</a:t>
            </a:r>
            <a:endParaRPr lang="fr-FR" sz="1400"/>
          </a:p>
        </p:txBody>
      </p:sp>
      <p:cxnSp>
        <p:nvCxnSpPr>
          <p:cNvPr id="6" name="Straight Connector 5"/>
          <p:cNvCxnSpPr>
            <a:stCxn id="13" idx="0"/>
          </p:cNvCxnSpPr>
          <p:nvPr/>
        </p:nvCxnSpPr>
        <p:spPr>
          <a:xfrm flipV="1">
            <a:off x="1362212" y="2693953"/>
            <a:ext cx="428488" cy="59055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2"/>
          </p:cNvCxnSpPr>
          <p:nvPr/>
        </p:nvCxnSpPr>
        <p:spPr>
          <a:xfrm flipH="1">
            <a:off x="3376469" y="1750787"/>
            <a:ext cx="185977" cy="1031912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5" idx="2"/>
          </p:cNvCxnSpPr>
          <p:nvPr/>
        </p:nvCxnSpPr>
        <p:spPr>
          <a:xfrm>
            <a:off x="5776453" y="2071345"/>
            <a:ext cx="414810" cy="1422708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6" idx="0"/>
          </p:cNvCxnSpPr>
          <p:nvPr/>
        </p:nvCxnSpPr>
        <p:spPr>
          <a:xfrm flipV="1">
            <a:off x="3824288" y="3581400"/>
            <a:ext cx="1281112" cy="1572131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4" idx="0"/>
          </p:cNvCxnSpPr>
          <p:nvPr/>
        </p:nvCxnSpPr>
        <p:spPr>
          <a:xfrm flipH="1" flipV="1">
            <a:off x="6191263" y="3751229"/>
            <a:ext cx="659749" cy="1285874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3" idx="2"/>
          </p:cNvCxnSpPr>
          <p:nvPr/>
        </p:nvCxnSpPr>
        <p:spPr>
          <a:xfrm flipH="1">
            <a:off x="7219950" y="2777654"/>
            <a:ext cx="652463" cy="716399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268361" y="4303678"/>
            <a:ext cx="1836790" cy="73866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smtClean="0"/>
              <a:t>Tuner</a:t>
            </a:r>
          </a:p>
          <a:p>
            <a:r>
              <a:rPr lang="en-GB" sz="1400" smtClean="0"/>
              <a:t>Design: CEA</a:t>
            </a:r>
          </a:p>
          <a:p>
            <a:r>
              <a:rPr lang="en-GB" sz="1400" smtClean="0"/>
              <a:t>Production: CEA</a:t>
            </a:r>
            <a:endParaRPr lang="fr-FR" sz="1400"/>
          </a:p>
        </p:txBody>
      </p:sp>
      <p:cxnSp>
        <p:nvCxnSpPr>
          <p:cNvPr id="43" name="Straight Connector 42"/>
          <p:cNvCxnSpPr>
            <a:stCxn id="42" idx="3"/>
          </p:cNvCxnSpPr>
          <p:nvPr/>
        </p:nvCxnSpPr>
        <p:spPr>
          <a:xfrm flipV="1">
            <a:off x="3105151" y="3008280"/>
            <a:ext cx="1543049" cy="1664730"/>
          </a:xfrm>
          <a:prstGeom prst="line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66801" y="0"/>
            <a:ext cx="7086600" cy="914400"/>
          </a:xfrm>
        </p:spPr>
        <p:txBody>
          <a:bodyPr>
            <a:normAutofit/>
          </a:bodyPr>
          <a:lstStyle/>
          <a:p>
            <a:pPr algn="ctr"/>
            <a:r>
              <a:rPr lang="fr-CH" sz="3200" dirty="0" smtClean="0"/>
              <a:t>SPL cryomodule</a:t>
            </a:r>
            <a:endParaRPr lang="en-GB" sz="3200" dirty="0"/>
          </a:p>
        </p:txBody>
      </p:sp>
      <p:sp>
        <p:nvSpPr>
          <p:cNvPr id="25" name="Text Box 108"/>
          <p:cNvSpPr txBox="1">
            <a:spLocks noChangeArrowheads="1"/>
          </p:cNvSpPr>
          <p:nvPr/>
        </p:nvSpPr>
        <p:spPr bwMode="auto">
          <a:xfrm>
            <a:off x="6626836" y="6183868"/>
            <a:ext cx="2491154" cy="369332"/>
          </a:xfrm>
          <a:prstGeom prst="rect">
            <a:avLst/>
          </a:prstGeom>
          <a:solidFill>
            <a:srgbClr val="FFFF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 dirty="0" smtClean="0">
                <a:solidFill>
                  <a:srgbClr val="0000FF"/>
                </a:solidFill>
              </a:rPr>
              <a:t>R. Bonomi (SLHiPP-4)</a:t>
            </a:r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84432" y="693186"/>
            <a:ext cx="6187968" cy="297414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>
            <a:noAutofit/>
          </a:bodyPr>
          <a:lstStyle>
            <a:lvl1pPr marL="182563" indent="-182563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1400" b="1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70C0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latin typeface="Gill Sans MT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fr-CH" dirty="0"/>
              <a:t>Collaboration </a:t>
            </a:r>
            <a:r>
              <a:rPr lang="fr-CH" dirty="0" err="1"/>
              <a:t>with</a:t>
            </a:r>
            <a:r>
              <a:rPr lang="fr-CH" dirty="0"/>
              <a:t> ESS (Lund</a:t>
            </a:r>
            <a:r>
              <a:rPr lang="fr-CH" dirty="0" smtClean="0"/>
              <a:t>) </a:t>
            </a:r>
            <a:r>
              <a:rPr lang="fr-CH" dirty="0" err="1" smtClean="0"/>
              <a:t>with</a:t>
            </a:r>
            <a:r>
              <a:rPr lang="fr-CH" dirty="0" smtClean="0"/>
              <a:t> contributions </a:t>
            </a:r>
            <a:r>
              <a:rPr lang="fr-CH" dirty="0" err="1" smtClean="0"/>
              <a:t>from</a:t>
            </a:r>
            <a:r>
              <a:rPr lang="fr-CH" dirty="0" smtClean="0"/>
              <a:t> IN2P3 and CEA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8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512077"/>
            <a:ext cx="8229600" cy="2069323"/>
          </a:xfrm>
        </p:spPr>
        <p:txBody>
          <a:bodyPr>
            <a:normAutofit/>
          </a:bodyPr>
          <a:lstStyle/>
          <a:p>
            <a:r>
              <a:rPr lang="en-GB" dirty="0" smtClean="0"/>
              <a:t>Test results, typical *</a:t>
            </a:r>
          </a:p>
          <a:p>
            <a:pPr lvl="1"/>
            <a:r>
              <a:rPr lang="en-GB" dirty="0"/>
              <a:t>No gas flow, </a:t>
            </a:r>
            <a:r>
              <a:rPr lang="en-GB" dirty="0" smtClean="0"/>
              <a:t>steady state, cavities filled with LN</a:t>
            </a:r>
            <a:r>
              <a:rPr lang="en-GB" baseline="-25000" dirty="0" smtClean="0"/>
              <a:t>2</a:t>
            </a:r>
            <a:endParaRPr lang="en-GB" baseline="-25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200" dirty="0" smtClean="0"/>
              <a:t>Mock-up: T Distribution</a:t>
            </a:r>
            <a:endParaRPr lang="en-GB" sz="3200" dirty="0"/>
          </a:p>
        </p:txBody>
      </p:sp>
      <p:sp>
        <p:nvSpPr>
          <p:cNvPr id="50" name="TextBox 49"/>
          <p:cNvSpPr txBox="1"/>
          <p:nvPr/>
        </p:nvSpPr>
        <p:spPr>
          <a:xfrm>
            <a:off x="2658701" y="5728945"/>
            <a:ext cx="734839" cy="52322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288 K</a:t>
            </a:r>
          </a:p>
          <a:p>
            <a:pPr algn="ctr"/>
            <a:r>
              <a:rPr lang="en-GB" sz="1400" b="1" smtClean="0">
                <a:solidFill>
                  <a:srgbClr val="FF0000"/>
                </a:solidFill>
              </a:rPr>
              <a:t>(10 W)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72522" y="85679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8CF2E686-92E4-4F7D-A2BD-701CAE1D554E}" type="slidenum">
              <a:rPr lang="en-GB" sz="1000" smtClean="0">
                <a:solidFill>
                  <a:schemeClr val="accent4"/>
                </a:solidFill>
              </a:rPr>
              <a:t>28</a:t>
            </a:fld>
            <a:endParaRPr lang="en-GB" sz="1000" dirty="0">
              <a:solidFill>
                <a:schemeClr val="accent4"/>
              </a:solidFill>
            </a:endParaRPr>
          </a:p>
        </p:txBody>
      </p:sp>
      <p:pic>
        <p:nvPicPr>
          <p:cNvPr id="12" name="Picture 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50" t="33588" r="25576" b="40119"/>
          <a:stretch/>
        </p:blipFill>
        <p:spPr bwMode="auto">
          <a:xfrm>
            <a:off x="409575" y="2647950"/>
            <a:ext cx="8267700" cy="298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944009" y="2775541"/>
            <a:ext cx="579422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77 K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96296" y="3942400"/>
            <a:ext cx="658450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103 K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40321" y="4330188"/>
            <a:ext cx="675046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93 K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37838" y="4690814"/>
            <a:ext cx="637322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80 K</a:t>
            </a:r>
            <a:endParaRPr lang="fr-FR" sz="1400" b="1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>
            <a:stCxn id="17" idx="3"/>
          </p:cNvCxnSpPr>
          <p:nvPr/>
        </p:nvCxnSpPr>
        <p:spPr>
          <a:xfrm flipV="1">
            <a:off x="5954746" y="3784349"/>
            <a:ext cx="382680" cy="311940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3"/>
          </p:cNvCxnSpPr>
          <p:nvPr/>
        </p:nvCxnSpPr>
        <p:spPr>
          <a:xfrm flipV="1">
            <a:off x="6315367" y="3784349"/>
            <a:ext cx="547160" cy="699728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0"/>
          </p:cNvCxnSpPr>
          <p:nvPr/>
        </p:nvCxnSpPr>
        <p:spPr>
          <a:xfrm flipV="1">
            <a:off x="6556499" y="3775295"/>
            <a:ext cx="713434" cy="915519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920274" y="2755925"/>
            <a:ext cx="579422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77 K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74603" y="2828352"/>
            <a:ext cx="579422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77 K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6143" y="2764978"/>
            <a:ext cx="579422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77 K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61464" y="4312083"/>
            <a:ext cx="658450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147 K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96943" y="4699871"/>
            <a:ext cx="675046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207 K</a:t>
            </a:r>
            <a:endParaRPr lang="fr-FR" sz="1400" b="1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29874" y="5060497"/>
            <a:ext cx="734839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smtClean="0">
                <a:solidFill>
                  <a:srgbClr val="FF0000"/>
                </a:solidFill>
              </a:rPr>
              <a:t>256 K</a:t>
            </a:r>
            <a:endParaRPr lang="fr-FR" sz="1400" b="1">
              <a:solidFill>
                <a:srgbClr val="FF0000"/>
              </a:solidFill>
            </a:endParaRPr>
          </a:p>
        </p:txBody>
      </p:sp>
      <p:cxnSp>
        <p:nvCxnSpPr>
          <p:cNvPr id="36" name="Straight Arrow Connector 35"/>
          <p:cNvCxnSpPr>
            <a:stCxn id="33" idx="1"/>
          </p:cNvCxnSpPr>
          <p:nvPr/>
        </p:nvCxnSpPr>
        <p:spPr>
          <a:xfrm flipH="1" flipV="1">
            <a:off x="1819749" y="4436198"/>
            <a:ext cx="541715" cy="29774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4" idx="1"/>
          </p:cNvCxnSpPr>
          <p:nvPr/>
        </p:nvCxnSpPr>
        <p:spPr>
          <a:xfrm flipH="1" flipV="1">
            <a:off x="1852863" y="4716379"/>
            <a:ext cx="644080" cy="137381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5" idx="1"/>
          </p:cNvCxnSpPr>
          <p:nvPr/>
        </p:nvCxnSpPr>
        <p:spPr>
          <a:xfrm flipH="1" flipV="1">
            <a:off x="1860884" y="4997116"/>
            <a:ext cx="768990" cy="217270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50" idx="1"/>
          </p:cNvCxnSpPr>
          <p:nvPr/>
        </p:nvCxnSpPr>
        <p:spPr>
          <a:xfrm flipH="1" flipV="1">
            <a:off x="1800225" y="5400675"/>
            <a:ext cx="858476" cy="589880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080" y="5960074"/>
            <a:ext cx="1475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smtClean="0">
                <a:solidFill>
                  <a:schemeClr val="accent6"/>
                </a:solidFill>
              </a:rPr>
              <a:t>* Data from April 2014.</a:t>
            </a:r>
            <a:endParaRPr lang="fr-FR" sz="1000">
              <a:solidFill>
                <a:schemeClr val="accent6"/>
              </a:solidFill>
            </a:endParaRPr>
          </a:p>
        </p:txBody>
      </p:sp>
      <p:sp>
        <p:nvSpPr>
          <p:cNvPr id="28" name="Text Box 108"/>
          <p:cNvSpPr txBox="1">
            <a:spLocks noChangeArrowheads="1"/>
          </p:cNvSpPr>
          <p:nvPr/>
        </p:nvSpPr>
        <p:spPr bwMode="auto">
          <a:xfrm>
            <a:off x="6626836" y="6183868"/>
            <a:ext cx="2491154" cy="369332"/>
          </a:xfrm>
          <a:prstGeom prst="rect">
            <a:avLst/>
          </a:prstGeom>
          <a:solidFill>
            <a:srgbClr val="FFFF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 dirty="0" smtClean="0">
                <a:solidFill>
                  <a:srgbClr val="0000FF"/>
                </a:solidFill>
              </a:rPr>
              <a:t>R. Bonomi (SLHiPP-4)</a:t>
            </a:r>
            <a:endParaRPr lang="en-GB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dirty="0" err="1" smtClean="0"/>
              <a:t>Cryo</a:t>
            </a:r>
            <a:r>
              <a:rPr lang="fr-CH" dirty="0" smtClean="0"/>
              <a:t>-module  </a:t>
            </a:r>
            <a:r>
              <a:rPr lang="fr-CH" dirty="0" err="1"/>
              <a:t>A</a:t>
            </a:r>
            <a:r>
              <a:rPr lang="fr-CH" dirty="0" err="1" smtClean="0"/>
              <a:t>ssembly</a:t>
            </a:r>
            <a:r>
              <a:rPr lang="fr-CH" dirty="0" smtClean="0"/>
              <a:t> </a:t>
            </a:r>
            <a:r>
              <a:rPr lang="fr-CH" dirty="0" err="1" smtClean="0"/>
              <a:t>tooling</a:t>
            </a:r>
            <a:endParaRPr lang="en-GB" dirty="0"/>
          </a:p>
        </p:txBody>
      </p:sp>
      <p:sp>
        <p:nvSpPr>
          <p:cNvPr id="42" name="TextBox 41"/>
          <p:cNvSpPr txBox="1"/>
          <p:nvPr/>
        </p:nvSpPr>
        <p:spPr>
          <a:xfrm>
            <a:off x="14887" y="5822920"/>
            <a:ext cx="1258037" cy="369332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rgbClr val="0070C0"/>
                </a:solidFill>
              </a:rPr>
              <a:t>CNRS-IPNO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45" name="Image 23" descr="03-01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20" b="6531"/>
          <a:stretch>
            <a:fillRect/>
          </a:stretch>
        </p:blipFill>
        <p:spPr>
          <a:xfrm>
            <a:off x="0" y="1439724"/>
            <a:ext cx="9144000" cy="4320480"/>
          </a:xfrm>
          <a:prstGeom prst="rect">
            <a:avLst/>
          </a:prstGeom>
        </p:spPr>
      </p:pic>
      <p:sp>
        <p:nvSpPr>
          <p:cNvPr id="46" name="ZoneTexte 25"/>
          <p:cNvSpPr txBox="1"/>
          <p:nvPr/>
        </p:nvSpPr>
        <p:spPr>
          <a:xfrm>
            <a:off x="5868144" y="6336268"/>
            <a:ext cx="1372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Blocs Bétons</a:t>
            </a:r>
            <a:endParaRPr lang="fr-FR" dirty="0"/>
          </a:p>
        </p:txBody>
      </p:sp>
      <p:sp>
        <p:nvSpPr>
          <p:cNvPr id="48" name="ZoneTexte 26"/>
          <p:cNvSpPr txBox="1"/>
          <p:nvPr/>
        </p:nvSpPr>
        <p:spPr>
          <a:xfrm>
            <a:off x="1043608" y="6192252"/>
            <a:ext cx="1910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Système de levage</a:t>
            </a:r>
            <a:endParaRPr lang="fr-FR" dirty="0"/>
          </a:p>
        </p:txBody>
      </p:sp>
      <p:sp>
        <p:nvSpPr>
          <p:cNvPr id="49" name="ZoneTexte 28"/>
          <p:cNvSpPr txBox="1"/>
          <p:nvPr/>
        </p:nvSpPr>
        <p:spPr>
          <a:xfrm>
            <a:off x="6516216" y="1007676"/>
            <a:ext cx="229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Cadre de manutention</a:t>
            </a:r>
            <a:endParaRPr lang="fr-FR" dirty="0"/>
          </a:p>
        </p:txBody>
      </p:sp>
      <p:sp>
        <p:nvSpPr>
          <p:cNvPr id="50" name="ZoneTexte 29"/>
          <p:cNvSpPr txBox="1"/>
          <p:nvPr/>
        </p:nvSpPr>
        <p:spPr>
          <a:xfrm>
            <a:off x="1187624" y="1007676"/>
            <a:ext cx="2055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Supports de réglage</a:t>
            </a:r>
            <a:endParaRPr lang="fr-FR" dirty="0"/>
          </a:p>
        </p:txBody>
      </p:sp>
      <p:cxnSp>
        <p:nvCxnSpPr>
          <p:cNvPr id="52" name="Connecteur droit avec flèche 34"/>
          <p:cNvCxnSpPr>
            <a:stCxn id="50" idx="2"/>
          </p:cNvCxnSpPr>
          <p:nvPr/>
        </p:nvCxnSpPr>
        <p:spPr>
          <a:xfrm>
            <a:off x="2215246" y="1377008"/>
            <a:ext cx="196514" cy="1142836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40"/>
          <p:cNvCxnSpPr>
            <a:stCxn id="50" idx="2"/>
          </p:cNvCxnSpPr>
          <p:nvPr/>
        </p:nvCxnSpPr>
        <p:spPr>
          <a:xfrm flipH="1">
            <a:off x="1043608" y="1377008"/>
            <a:ext cx="1171638" cy="1142836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49"/>
          <p:cNvCxnSpPr>
            <a:stCxn id="49" idx="2"/>
          </p:cNvCxnSpPr>
          <p:nvPr/>
        </p:nvCxnSpPr>
        <p:spPr>
          <a:xfrm>
            <a:off x="7665121" y="1377008"/>
            <a:ext cx="435271" cy="710788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3"/>
          <p:cNvSpPr txBox="1"/>
          <p:nvPr/>
        </p:nvSpPr>
        <p:spPr>
          <a:xfrm>
            <a:off x="4211960" y="1079684"/>
            <a:ext cx="179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Poutre principale</a:t>
            </a:r>
            <a:endParaRPr lang="fr-FR" dirty="0"/>
          </a:p>
        </p:txBody>
      </p:sp>
      <p:cxnSp>
        <p:nvCxnSpPr>
          <p:cNvPr id="58" name="Connecteur droit avec flèche 54"/>
          <p:cNvCxnSpPr>
            <a:stCxn id="46" idx="0"/>
          </p:cNvCxnSpPr>
          <p:nvPr/>
        </p:nvCxnSpPr>
        <p:spPr>
          <a:xfrm flipV="1">
            <a:off x="6554262" y="5688196"/>
            <a:ext cx="1546130" cy="648072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9"/>
          <p:cNvCxnSpPr>
            <a:stCxn id="46" idx="0"/>
          </p:cNvCxnSpPr>
          <p:nvPr/>
        </p:nvCxnSpPr>
        <p:spPr>
          <a:xfrm flipH="1" flipV="1">
            <a:off x="6516216" y="5616188"/>
            <a:ext cx="38046" cy="72008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63"/>
          <p:cNvCxnSpPr>
            <a:stCxn id="48" idx="0"/>
          </p:cNvCxnSpPr>
          <p:nvPr/>
        </p:nvCxnSpPr>
        <p:spPr>
          <a:xfrm flipH="1" flipV="1">
            <a:off x="1979712" y="5472172"/>
            <a:ext cx="19222" cy="72008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70"/>
          <p:cNvSpPr txBox="1"/>
          <p:nvPr/>
        </p:nvSpPr>
        <p:spPr>
          <a:xfrm>
            <a:off x="3347864" y="6264260"/>
            <a:ext cx="1183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Vérins LHC</a:t>
            </a:r>
            <a:endParaRPr lang="fr-FR" dirty="0"/>
          </a:p>
        </p:txBody>
      </p:sp>
      <p:cxnSp>
        <p:nvCxnSpPr>
          <p:cNvPr id="65" name="Connecteur droit avec flèche 71"/>
          <p:cNvCxnSpPr/>
          <p:nvPr/>
        </p:nvCxnSpPr>
        <p:spPr>
          <a:xfrm flipH="1" flipV="1">
            <a:off x="2267744" y="5040124"/>
            <a:ext cx="1368152" cy="1224136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avec flèche 74"/>
          <p:cNvCxnSpPr>
            <a:stCxn id="57" idx="2"/>
          </p:cNvCxnSpPr>
          <p:nvPr/>
        </p:nvCxnSpPr>
        <p:spPr>
          <a:xfrm>
            <a:off x="5108392" y="1449016"/>
            <a:ext cx="183688" cy="854804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82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990600" y="142875"/>
            <a:ext cx="6858000" cy="8477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108" charset="-128"/>
            </a:endParaRPr>
          </a:p>
        </p:txBody>
      </p:sp>
      <p:sp>
        <p:nvSpPr>
          <p:cNvPr id="12291" name="Rectangle 10"/>
          <p:cNvSpPr>
            <a:spLocks noChangeArrowheads="1"/>
          </p:cNvSpPr>
          <p:nvPr/>
        </p:nvSpPr>
        <p:spPr bwMode="auto">
          <a:xfrm>
            <a:off x="457199" y="914400"/>
            <a:ext cx="8621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fr-CH" sz="3200" dirty="0">
                <a:solidFill>
                  <a:srgbClr val="FF0000"/>
                </a:solidFill>
                <a:latin typeface="Symbol" panose="05050102010706020507" pitchFamily="18" charset="2"/>
              </a:rPr>
              <a:t>Þ</a:t>
            </a:r>
            <a:r>
              <a:rPr lang="fr-CH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Options </a:t>
            </a:r>
            <a:r>
              <a:rPr lang="en-US" altLang="en-US" sz="2000" b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for neutrino physics (Conventional </a:t>
            </a:r>
            <a:r>
              <a:rPr lang="en-US" altLang="en-US" sz="2000" b="1" dirty="0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34" charset="-128"/>
              </a:rPr>
              <a:t>n</a:t>
            </a:r>
            <a:r>
              <a:rPr lang="en-US" altLang="en-US" sz="2000" b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Superbeams</a:t>
            </a:r>
            <a:r>
              <a:rPr lang="en-US" altLang="en-US" sz="2000" b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12296" name="Content Placeholder 2"/>
          <p:cNvSpPr>
            <a:spLocks noGrp="1"/>
          </p:cNvSpPr>
          <p:nvPr>
            <p:ph idx="1"/>
          </p:nvPr>
        </p:nvSpPr>
        <p:spPr>
          <a:xfrm>
            <a:off x="181708" y="2452503"/>
            <a:ext cx="3399692" cy="1052697"/>
          </a:xfrm>
          <a:solidFill>
            <a:srgbClr val="FFFFC9"/>
          </a:solidFill>
        </p:spPr>
        <p:txBody>
          <a:bodyPr>
            <a:noAutofit/>
          </a:bodyPr>
          <a:lstStyle/>
          <a:p>
            <a:pPr marL="182563" indent="-182563"/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Accumulation of HP-SPL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beam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in a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fixed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Accumulator</a:t>
            </a:r>
            <a:endParaRPr lang="fr-CH" altLang="en-US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0" indent="0" defTabSz="182563">
              <a:buNone/>
            </a:pP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	(4-5 GeV, 4MW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beam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power)</a:t>
            </a:r>
          </a:p>
          <a:p>
            <a:pPr marL="182563" indent="-182563"/>
            <a:r>
              <a:rPr lang="fr-CH" altLang="en-US" sz="1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Fast</a:t>
            </a:r>
            <a:r>
              <a:rPr lang="fr-CH" alt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ejection</a:t>
            </a:r>
            <a:r>
              <a:rPr lang="fr-CH" alt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onto </a:t>
            </a:r>
            <a:r>
              <a:rPr lang="fr-CH" altLang="en-US" sz="1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target</a:t>
            </a:r>
            <a:r>
              <a:rPr lang="fr-CH" altLang="en-US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(s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CH" altLang="en-US" sz="14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Motivation for the SPL R &amp; D (2/5)</a:t>
            </a:r>
          </a:p>
        </p:txBody>
      </p:sp>
      <p:pic>
        <p:nvPicPr>
          <p:cNvPr id="12294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1" t="33371" r="15955" b="5645"/>
          <a:stretch/>
        </p:blipFill>
        <p:spPr bwMode="auto">
          <a:xfrm>
            <a:off x="76200" y="3507580"/>
            <a:ext cx="3764207" cy="305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028700" y="1562100"/>
            <a:ext cx="1257300" cy="495300"/>
          </a:xfrm>
          <a:prstGeom prst="wedgeRoundRectCallout">
            <a:avLst>
              <a:gd name="adj1" fmla="val 104481"/>
              <a:gd name="adj2" fmla="val 426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 err="1" smtClean="0"/>
              <a:t>Low</a:t>
            </a:r>
            <a:r>
              <a:rPr lang="fr-CH" sz="1400" b="1" dirty="0" smtClean="0"/>
              <a:t> </a:t>
            </a:r>
            <a:r>
              <a:rPr lang="fr-CH" sz="1400" b="1" dirty="0" err="1" smtClean="0"/>
              <a:t>energy</a:t>
            </a:r>
            <a:r>
              <a:rPr lang="fr-CH" sz="1400" b="1" dirty="0" smtClean="0"/>
              <a:t> </a:t>
            </a:r>
            <a:r>
              <a:rPr lang="fr-CH" sz="1400" b="1" dirty="0" smtClean="0">
                <a:latin typeface="Symbol" panose="05050102010706020507" pitchFamily="18" charset="2"/>
              </a:rPr>
              <a:t>n</a:t>
            </a:r>
            <a:r>
              <a:rPr lang="fr-CH" sz="1400" b="1" dirty="0" smtClean="0"/>
              <a:t> </a:t>
            </a:r>
            <a:r>
              <a:rPr lang="fr-CH" sz="1400" b="1" dirty="0" err="1" smtClean="0"/>
              <a:t>beam</a:t>
            </a:r>
            <a:endParaRPr lang="en-GB" sz="1400" b="1" dirty="0"/>
          </a:p>
        </p:txBody>
      </p:sp>
      <p:cxnSp>
        <p:nvCxnSpPr>
          <p:cNvPr id="5" name="Straight Arrow Connector 4"/>
          <p:cNvCxnSpPr>
            <a:stCxn id="12291" idx="2"/>
            <a:endCxn id="12296" idx="0"/>
          </p:cNvCxnSpPr>
          <p:nvPr/>
        </p:nvCxnSpPr>
        <p:spPr>
          <a:xfrm flipH="1">
            <a:off x="1881554" y="1499175"/>
            <a:ext cx="2886233" cy="953328"/>
          </a:xfrm>
          <a:prstGeom prst="straightConnector1">
            <a:avLst/>
          </a:prstGeom>
          <a:ln w="381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ular Callout 11"/>
          <p:cNvSpPr/>
          <p:nvPr/>
        </p:nvSpPr>
        <p:spPr>
          <a:xfrm>
            <a:off x="6591300" y="1684622"/>
            <a:ext cx="1485900" cy="495300"/>
          </a:xfrm>
          <a:prstGeom prst="wedgeRoundRectCallout">
            <a:avLst>
              <a:gd name="adj1" fmla="val -103372"/>
              <a:gd name="adj2" fmla="val 397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 smtClean="0"/>
              <a:t>Medium </a:t>
            </a:r>
            <a:r>
              <a:rPr lang="fr-CH" sz="1400" b="1" dirty="0" err="1" smtClean="0"/>
              <a:t>energy</a:t>
            </a:r>
            <a:r>
              <a:rPr lang="fr-CH" sz="1400" b="1" dirty="0" smtClean="0"/>
              <a:t> </a:t>
            </a:r>
            <a:r>
              <a:rPr lang="fr-CH" sz="1400" b="1" dirty="0" smtClean="0">
                <a:latin typeface="Symbol" panose="05050102010706020507" pitchFamily="18" charset="2"/>
              </a:rPr>
              <a:t>n</a:t>
            </a:r>
            <a:r>
              <a:rPr lang="fr-CH" sz="1400" b="1" dirty="0" smtClean="0"/>
              <a:t> </a:t>
            </a:r>
            <a:r>
              <a:rPr lang="fr-CH" sz="1400" b="1" dirty="0" err="1" smtClean="0"/>
              <a:t>beam</a:t>
            </a:r>
            <a:endParaRPr lang="en-GB" sz="1400" b="1" dirty="0"/>
          </a:p>
        </p:txBody>
      </p:sp>
      <p:cxnSp>
        <p:nvCxnSpPr>
          <p:cNvPr id="13" name="Straight Arrow Connector 12"/>
          <p:cNvCxnSpPr>
            <a:stCxn id="12291" idx="2"/>
            <a:endCxn id="33" idx="0"/>
          </p:cNvCxnSpPr>
          <p:nvPr/>
        </p:nvCxnSpPr>
        <p:spPr>
          <a:xfrm>
            <a:off x="4767787" y="1499175"/>
            <a:ext cx="1975913" cy="1244025"/>
          </a:xfrm>
          <a:prstGeom prst="straightConnector1">
            <a:avLst/>
          </a:prstGeom>
          <a:ln w="381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11313"/>
          <a:stretch/>
        </p:blipFill>
        <p:spPr bwMode="auto">
          <a:xfrm>
            <a:off x="3826740" y="3581400"/>
            <a:ext cx="5272810" cy="301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810000" y="3576935"/>
            <a:ext cx="2362201" cy="461665"/>
          </a:xfrm>
          <a:prstGeom prst="rect">
            <a:avLst/>
          </a:prstGeom>
          <a:solidFill>
            <a:srgbClr val="FFC000"/>
          </a:solidFill>
        </p:spPr>
        <p:txBody>
          <a:bodyPr wrap="square" lIns="36000" rIns="36000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fr-CH" sz="1200" dirty="0" smtClean="0"/>
              <a:t>Phase 1: SPS  (400 GeV -700 kW)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fr-CH" sz="1200" dirty="0" smtClean="0"/>
              <a:t>Phase 2: HP-PS (50 GeV – 2 MW)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4800600" y="2743200"/>
            <a:ext cx="3886200" cy="838200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70C0"/>
                </a:solidFill>
                <a:latin typeface="Gill Sans M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Gill Sans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LP-SPL as 4 GeV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injector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of a High Power 50 GeV synchrotron</a:t>
            </a:r>
          </a:p>
          <a:p>
            <a:pPr marL="0" indent="0" algn="ctr">
              <a:buFont typeface="Arial" pitchFamily="34" charset="0"/>
              <a:buNone/>
            </a:pP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(50 GeV, 2 MW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beam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power)</a:t>
            </a:r>
          </a:p>
        </p:txBody>
      </p:sp>
    </p:spTree>
    <p:extLst>
      <p:ext uri="{BB962C8B-B14F-4D97-AF65-F5344CB8AC3E}">
        <p14:creationId xmlns:p14="http://schemas.microsoft.com/office/powerpoint/2010/main" val="11626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4979" b="8633"/>
          <a:stretch/>
        </p:blipFill>
        <p:spPr>
          <a:xfrm>
            <a:off x="342898" y="1524000"/>
            <a:ext cx="8429625" cy="4552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SM18: new Clean Rooms &amp; HPR</a:t>
            </a:r>
            <a:endParaRPr lang="en-GB" sz="3200" dirty="0"/>
          </a:p>
        </p:txBody>
      </p:sp>
      <p:grpSp>
        <p:nvGrpSpPr>
          <p:cNvPr id="7" name="Group 6"/>
          <p:cNvGrpSpPr/>
          <p:nvPr/>
        </p:nvGrpSpPr>
        <p:grpSpPr>
          <a:xfrm>
            <a:off x="5738857" y="2032314"/>
            <a:ext cx="2646608" cy="672008"/>
            <a:chOff x="1363688" y="1576670"/>
            <a:chExt cx="2880320" cy="672008"/>
          </a:xfrm>
          <a:solidFill>
            <a:srgbClr val="FFFF00"/>
          </a:solidFill>
        </p:grpSpPr>
        <p:sp>
          <p:nvSpPr>
            <p:cNvPr id="8" name="Rounded Rectangle 7"/>
            <p:cNvSpPr/>
            <p:nvPr/>
          </p:nvSpPr>
          <p:spPr>
            <a:xfrm>
              <a:off x="1363688" y="1576670"/>
              <a:ext cx="2880320" cy="67200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38136" y="1583472"/>
              <a:ext cx="2731423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15m long Cleanroom for </a:t>
              </a:r>
              <a:r>
                <a:rPr lang="en-GB" dirty="0" err="1" smtClean="0">
                  <a:solidFill>
                    <a:srgbClr val="FF0000"/>
                  </a:solidFill>
                </a:rPr>
                <a:t>cryomodule</a:t>
              </a:r>
              <a:r>
                <a:rPr lang="en-GB" dirty="0" smtClean="0">
                  <a:solidFill>
                    <a:srgbClr val="FF0000"/>
                  </a:solidFill>
                </a:rPr>
                <a:t> assembly 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109441" y="2026278"/>
            <a:ext cx="2629416" cy="672008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211409" y="2071571"/>
            <a:ext cx="2515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15m long grey room for </a:t>
            </a:r>
            <a:r>
              <a:rPr lang="en-GB" dirty="0" err="1" smtClean="0">
                <a:solidFill>
                  <a:srgbClr val="FF0000"/>
                </a:solidFill>
              </a:rPr>
              <a:t>cryomodule</a:t>
            </a:r>
            <a:r>
              <a:rPr lang="en-GB" dirty="0" smtClean="0">
                <a:solidFill>
                  <a:srgbClr val="FF0000"/>
                </a:solidFill>
              </a:rPr>
              <a:t> preparation </a:t>
            </a: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483279" y="2839805"/>
            <a:ext cx="1814468" cy="778339"/>
            <a:chOff x="1363688" y="1576670"/>
            <a:chExt cx="2880320" cy="672008"/>
          </a:xfrm>
          <a:solidFill>
            <a:srgbClr val="FFFF00"/>
          </a:solidFill>
        </p:grpSpPr>
        <p:sp>
          <p:nvSpPr>
            <p:cNvPr id="13" name="Rounded Rectangle 12"/>
            <p:cNvSpPr/>
            <p:nvPr/>
          </p:nvSpPr>
          <p:spPr>
            <a:xfrm>
              <a:off x="1363688" y="1576670"/>
              <a:ext cx="2880320" cy="67200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82957" y="1633656"/>
              <a:ext cx="2641782" cy="55803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Cavity HPR &amp; drying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3118607" y="2717901"/>
            <a:ext cx="353707" cy="900244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84" y="4031865"/>
            <a:ext cx="2705100" cy="202882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57196" y="3449676"/>
            <a:ext cx="2247900" cy="582189"/>
            <a:chOff x="1363688" y="1576670"/>
            <a:chExt cx="2880320" cy="672008"/>
          </a:xfrm>
          <a:solidFill>
            <a:srgbClr val="FFFF00"/>
          </a:solidFill>
        </p:grpSpPr>
        <p:sp>
          <p:nvSpPr>
            <p:cNvPr id="20" name="Rounded Rectangle 19"/>
            <p:cNvSpPr/>
            <p:nvPr/>
          </p:nvSpPr>
          <p:spPr>
            <a:xfrm>
              <a:off x="1363688" y="1576670"/>
              <a:ext cx="2880320" cy="67200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98454" y="1665847"/>
              <a:ext cx="2614601" cy="42631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Personnel entrance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Text Box 108"/>
          <p:cNvSpPr txBox="1">
            <a:spLocks noChangeArrowheads="1"/>
          </p:cNvSpPr>
          <p:nvPr/>
        </p:nvSpPr>
        <p:spPr bwMode="auto">
          <a:xfrm>
            <a:off x="0" y="1151737"/>
            <a:ext cx="2491154" cy="369332"/>
          </a:xfrm>
          <a:prstGeom prst="rect">
            <a:avLst/>
          </a:prstGeom>
          <a:solidFill>
            <a:srgbClr val="FFFF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 dirty="0" smtClean="0">
                <a:solidFill>
                  <a:srgbClr val="0000FF"/>
                </a:solidFill>
              </a:rPr>
              <a:t>P. Maesen (SLHiPP-4)</a:t>
            </a:r>
            <a:endParaRPr lang="en-GB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2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5" y="1417638"/>
            <a:ext cx="6600825" cy="495061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SM18: New Clean Rooms &amp; HPR</a:t>
            </a:r>
            <a:endParaRPr lang="en-GB" sz="3200" dirty="0"/>
          </a:p>
        </p:txBody>
      </p:sp>
      <p:sp>
        <p:nvSpPr>
          <p:cNvPr id="8" name="Text Box 108"/>
          <p:cNvSpPr txBox="1">
            <a:spLocks noChangeArrowheads="1"/>
          </p:cNvSpPr>
          <p:nvPr/>
        </p:nvSpPr>
        <p:spPr bwMode="auto">
          <a:xfrm>
            <a:off x="6629400" y="1219200"/>
            <a:ext cx="2491154" cy="369332"/>
          </a:xfrm>
          <a:prstGeom prst="rect">
            <a:avLst/>
          </a:prstGeom>
          <a:solidFill>
            <a:srgbClr val="FFFF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 dirty="0" smtClean="0">
                <a:solidFill>
                  <a:srgbClr val="0000FF"/>
                </a:solidFill>
              </a:rPr>
              <a:t>P. Maesen (SLHiPP-4)</a:t>
            </a:r>
            <a:endParaRPr lang="en-GB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7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SM18: ultra </a:t>
            </a:r>
            <a:r>
              <a:rPr lang="en-US" sz="3200" dirty="0"/>
              <a:t>pure water production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/>
          <a:stretch/>
        </p:blipFill>
        <p:spPr>
          <a:xfrm>
            <a:off x="1895475" y="1263315"/>
            <a:ext cx="7086599" cy="5594684"/>
          </a:xfrm>
          <a:prstGeom prst="rect">
            <a:avLst/>
          </a:prstGeom>
        </p:spPr>
      </p:pic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647699" y="1588532"/>
            <a:ext cx="3190876" cy="1230868"/>
          </a:xfrm>
          <a:prstGeom prst="wedgeRectCallout">
            <a:avLst>
              <a:gd name="adj1" fmla="val 47694"/>
              <a:gd name="adj2" fmla="val 71668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Delivered and commissioned in Oct’13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To </a:t>
            </a:r>
            <a:r>
              <a:rPr lang="en-US" dirty="0" smtClean="0">
                <a:solidFill>
                  <a:schemeClr val="bg1"/>
                </a:solidFill>
              </a:rPr>
              <a:t>be placed in final position and restarted…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 Box 108"/>
          <p:cNvSpPr txBox="1">
            <a:spLocks noChangeArrowheads="1"/>
          </p:cNvSpPr>
          <p:nvPr/>
        </p:nvSpPr>
        <p:spPr bwMode="auto">
          <a:xfrm>
            <a:off x="6629400" y="1219200"/>
            <a:ext cx="2491154" cy="369332"/>
          </a:xfrm>
          <a:prstGeom prst="rect">
            <a:avLst/>
          </a:prstGeom>
          <a:solidFill>
            <a:srgbClr val="FFFF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 dirty="0" smtClean="0">
                <a:solidFill>
                  <a:srgbClr val="0000FF"/>
                </a:solidFill>
              </a:rPr>
              <a:t>P. Maesen (SLHiPP-4)</a:t>
            </a:r>
            <a:endParaRPr lang="en-GB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1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740"/>
            <a:ext cx="9144000" cy="53617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2925" y="3595211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M7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743200" y="4191000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M9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0" y="3421618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V3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153025" y="3574303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72137" y="3680626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10299" y="3806309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V6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66801" y="0"/>
            <a:ext cx="7086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SM18: Horizontal bunkers and vertical cryostats</a:t>
            </a:r>
            <a:endParaRPr lang="en-GB" sz="3200" dirty="0"/>
          </a:p>
        </p:txBody>
      </p:sp>
      <p:sp>
        <p:nvSpPr>
          <p:cNvPr id="15" name="Text Box 108"/>
          <p:cNvSpPr txBox="1">
            <a:spLocks noChangeArrowheads="1"/>
          </p:cNvSpPr>
          <p:nvPr/>
        </p:nvSpPr>
        <p:spPr bwMode="auto">
          <a:xfrm>
            <a:off x="6629400" y="1219200"/>
            <a:ext cx="2491154" cy="369332"/>
          </a:xfrm>
          <a:prstGeom prst="rect">
            <a:avLst/>
          </a:prstGeom>
          <a:solidFill>
            <a:srgbClr val="FFFF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 dirty="0" smtClean="0">
                <a:solidFill>
                  <a:srgbClr val="0000FF"/>
                </a:solidFill>
              </a:rPr>
              <a:t>P. Maesen (SLHiPP-4)</a:t>
            </a:r>
            <a:endParaRPr lang="en-GB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SM18: waveguide network</a:t>
            </a:r>
            <a:endParaRPr lang="en-US" sz="3200" dirty="0"/>
          </a:p>
        </p:txBody>
      </p:sp>
      <p:pic>
        <p:nvPicPr>
          <p:cNvPr id="5" name="Picture 4" descr="integration cryomodule-1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" t="5722" r="9263" b="9376"/>
          <a:stretch/>
        </p:blipFill>
        <p:spPr>
          <a:xfrm>
            <a:off x="4302368" y="3215053"/>
            <a:ext cx="4536832" cy="326194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457200" y="1493837"/>
            <a:ext cx="8229600" cy="5059363"/>
          </a:xfrm>
        </p:spPr>
        <p:txBody>
          <a:bodyPr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Integration in M7 well advanced (BE/RF, EN/MME (drawing office))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Power distribution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Cryomodule (incl. slope)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New standard 2 K service module</a:t>
            </a:r>
            <a:endParaRPr lang="en-US" sz="1800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Still to be done: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Detailed integration of cryomodule repair scenarios </a:t>
            </a:r>
          </a:p>
          <a:p>
            <a:pPr marL="1200150" lvl="2" indent="-285750" algn="l">
              <a:buFont typeface="Arial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(i.e. how to lift the top cover of the CM?)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Cabling (RF and </a:t>
            </a:r>
            <a:r>
              <a:rPr lang="en-US" sz="1600" dirty="0" err="1" smtClean="0">
                <a:solidFill>
                  <a:schemeClr val="tx1"/>
                </a:solidFill>
              </a:rPr>
              <a:t>Cryo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</a:p>
          <a:p>
            <a:pPr marL="742950" lvl="1" indent="-285750" algn="l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Cryogenic </a:t>
            </a:r>
            <a:r>
              <a:rPr lang="en-US" sz="1600" dirty="0">
                <a:solidFill>
                  <a:schemeClr val="tx1"/>
                </a:solidFill>
              </a:rPr>
              <a:t>valve box </a:t>
            </a:r>
            <a:r>
              <a:rPr lang="en-US" sz="1600" dirty="0" smtClean="0">
                <a:solidFill>
                  <a:schemeClr val="tx1"/>
                </a:solidFill>
              </a:rPr>
              <a:t>under design</a:t>
            </a:r>
          </a:p>
          <a:p>
            <a:pPr marL="742950" lvl="1" indent="-285750" algn="l">
              <a:buFont typeface="Arial"/>
              <a:buChar char="•"/>
            </a:pPr>
            <a:endParaRPr lang="en-US" sz="1400" dirty="0" smtClean="0"/>
          </a:p>
          <a:p>
            <a:pPr marL="285750" indent="-285750" algn="l">
              <a:buFont typeface="Arial"/>
              <a:buChar char="•"/>
            </a:pPr>
            <a:endParaRPr lang="en-US" sz="1800" dirty="0" smtClean="0"/>
          </a:p>
          <a:p>
            <a:pPr algn="l"/>
            <a:endParaRPr lang="en-US" sz="1800" dirty="0"/>
          </a:p>
        </p:txBody>
      </p:sp>
      <p:sp>
        <p:nvSpPr>
          <p:cNvPr id="6" name="Text Box 108"/>
          <p:cNvSpPr txBox="1">
            <a:spLocks noChangeArrowheads="1"/>
          </p:cNvSpPr>
          <p:nvPr/>
        </p:nvSpPr>
        <p:spPr bwMode="auto">
          <a:xfrm>
            <a:off x="0" y="5334000"/>
            <a:ext cx="2491154" cy="369332"/>
          </a:xfrm>
          <a:prstGeom prst="rect">
            <a:avLst/>
          </a:prstGeom>
          <a:solidFill>
            <a:srgbClr val="FFFFA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 dirty="0" smtClean="0">
                <a:solidFill>
                  <a:srgbClr val="0000FF"/>
                </a:solidFill>
              </a:rPr>
              <a:t>P. Maesen (SLHiPP-4)</a:t>
            </a:r>
            <a:endParaRPr lang="en-GB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152399" y="1219200"/>
            <a:ext cx="845820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257300" lvl="2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</a:t>
            </a:r>
            <a:r>
              <a:rPr lang="en-GB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 </a:t>
            </a: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Thales klystron – delivery beginning 2014 </a:t>
            </a:r>
          </a:p>
          <a:p>
            <a:pPr marL="1257300" lvl="2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Klystron </a:t>
            </a:r>
            <a:r>
              <a:rPr lang="en-GB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modulator </a:t>
            </a: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delivery beginning 2014</a:t>
            </a:r>
          </a:p>
          <a:p>
            <a:pPr marL="1257300" lvl="2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GB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Level </a:t>
            </a: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</a:t>
            </a:r>
            <a:r>
              <a:rPr lang="en-GB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704 MHz </a:t>
            </a: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by end of 2014 </a:t>
            </a:r>
            <a:endParaRPr lang="en-US" sz="2000" b="1" dirty="0">
              <a:solidFill>
                <a:srgbClr val="15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14600"/>
            <a:ext cx="320228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dirty="0" smtClean="0"/>
              <a:t>SM18 High </a:t>
            </a:r>
            <a:r>
              <a:rPr lang="fr-CH" dirty="0"/>
              <a:t>P</a:t>
            </a:r>
            <a:r>
              <a:rPr lang="fr-CH" dirty="0" smtClean="0"/>
              <a:t>ower RF upgrade (704 MHz)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762000"/>
            <a:ext cx="3124200" cy="297414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>
            <a:noAutofit/>
          </a:bodyPr>
          <a:lstStyle>
            <a:lvl1pPr marL="182563" indent="-182563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1400" b="1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70C0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latin typeface="Gill Sans MT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fr-CH" dirty="0"/>
              <a:t>Collaboration </a:t>
            </a:r>
            <a:r>
              <a:rPr lang="fr-CH" dirty="0" err="1"/>
              <a:t>with</a:t>
            </a:r>
            <a:r>
              <a:rPr lang="fr-CH" dirty="0"/>
              <a:t> ESS (</a:t>
            </a:r>
            <a:r>
              <a:rPr lang="fr-CH" dirty="0" smtClean="0"/>
              <a:t>Lund)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49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152399" y="1066800"/>
            <a:ext cx="845820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257300" lvl="2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1.5 </a:t>
            </a:r>
            <a:r>
              <a:rPr lang="en-GB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 </a:t>
            </a:r>
            <a:r>
              <a:rPr lang="en-GB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IOTs being ordered by ESS</a:t>
            </a:r>
          </a:p>
          <a:p>
            <a:pPr marL="1257300" lvl="2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CH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fr-CH" sz="2000" b="1" dirty="0" err="1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set-up</a:t>
            </a:r>
            <a:r>
              <a:rPr lang="fr-CH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CH" sz="2000" b="1" dirty="0" err="1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</a:t>
            </a:r>
            <a:r>
              <a:rPr lang="fr-CH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CERN</a:t>
            </a:r>
          </a:p>
          <a:p>
            <a:pPr marL="1257300" lvl="2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fr-CH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</a:t>
            </a:r>
            <a:r>
              <a:rPr lang="fr-CH" sz="2000" b="1" dirty="0" err="1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fr-CH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2015-2016 (joint ESS-CERN)</a:t>
            </a:r>
            <a:endParaRPr lang="en-GB" sz="2000" b="1" dirty="0" smtClean="0">
              <a:solidFill>
                <a:srgbClr val="15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dirty="0" smtClean="0"/>
              <a:t>High </a:t>
            </a:r>
            <a:r>
              <a:rPr lang="fr-CH" dirty="0"/>
              <a:t>P</a:t>
            </a:r>
            <a:r>
              <a:rPr lang="fr-CH" dirty="0" smtClean="0"/>
              <a:t>ower IOT </a:t>
            </a:r>
            <a:r>
              <a:rPr lang="fr-CH" dirty="0" err="1" smtClean="0"/>
              <a:t>development</a:t>
            </a:r>
            <a:r>
              <a:rPr lang="fr-CH" dirty="0" smtClean="0"/>
              <a:t> (704 MHz)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5" t="8308" r="7504" b="53641"/>
          <a:stretch/>
        </p:blipFill>
        <p:spPr>
          <a:xfrm>
            <a:off x="1828800" y="2362200"/>
            <a:ext cx="6073263" cy="40670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667000" y="762000"/>
            <a:ext cx="3124200" cy="297414"/>
          </a:xfrm>
          <a:prstGeom prst="rect">
            <a:avLst/>
          </a:prstGeom>
          <a:solidFill>
            <a:srgbClr val="FFFFC9"/>
          </a:solidFill>
        </p:spPr>
        <p:txBody>
          <a:bodyPr vert="horz" lIns="91440" tIns="45720" rIns="91440" bIns="45720" rtlCol="0">
            <a:noAutofit/>
          </a:bodyPr>
          <a:lstStyle>
            <a:lvl1pPr marL="182563" indent="-182563">
              <a:spcBef>
                <a:spcPct val="20000"/>
              </a:spcBef>
              <a:buClr>
                <a:srgbClr val="0070C0"/>
              </a:buClr>
              <a:buSzPct val="100000"/>
              <a:buFont typeface="Arial" pitchFamily="34" charset="0"/>
              <a:buChar char="•"/>
              <a:defRPr sz="1400" b="1">
                <a:solidFill>
                  <a:srgbClr val="0000FF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70C0"/>
                </a:solidFill>
                <a:latin typeface="Gill Sans MT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>
                <a:latin typeface="Gill Sans MT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>
                <a:latin typeface="Gill Sans MT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latin typeface="Gill Sans MT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ctr">
              <a:buNone/>
            </a:pPr>
            <a:r>
              <a:rPr lang="fr-CH" dirty="0"/>
              <a:t>Collaboration </a:t>
            </a:r>
            <a:r>
              <a:rPr lang="fr-CH" dirty="0" err="1"/>
              <a:t>with</a:t>
            </a:r>
            <a:r>
              <a:rPr lang="fr-CH" dirty="0"/>
              <a:t> ESS (</a:t>
            </a:r>
            <a:r>
              <a:rPr lang="fr-CH" dirty="0" smtClean="0"/>
              <a:t>Lund)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165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11247" r="6992" b="44691"/>
          <a:stretch/>
        </p:blipFill>
        <p:spPr bwMode="auto">
          <a:xfrm>
            <a:off x="111798" y="1988634"/>
            <a:ext cx="8806488" cy="302649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6248400" y="1371600"/>
            <a:ext cx="0" cy="44958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04064" y="1371600"/>
            <a:ext cx="0" cy="449208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067800" y="1371600"/>
            <a:ext cx="0" cy="44958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704064" y="5791200"/>
            <a:ext cx="2544336" cy="0"/>
          </a:xfrm>
          <a:prstGeom prst="straightConnector1">
            <a:avLst/>
          </a:prstGeom>
          <a:ln w="12700">
            <a:solidFill>
              <a:srgbClr val="1505EB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248400" y="5791200"/>
            <a:ext cx="2819400" cy="0"/>
          </a:xfrm>
          <a:prstGeom prst="straightConnector1">
            <a:avLst/>
          </a:prstGeom>
          <a:ln w="12700">
            <a:solidFill>
              <a:srgbClr val="1505EB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39630" y="556371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2014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359792" y="555590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2015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913608" y="1600200"/>
            <a:ext cx="2182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Preparation of components</a:t>
            </a:r>
            <a:endParaRPr lang="en-GB" sz="14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6543671" y="1621014"/>
            <a:ext cx="1346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Assembly of CM</a:t>
            </a:r>
            <a:endParaRPr lang="en-GB" sz="14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sz="3200" dirty="0" smtClean="0"/>
              <a:t>SPL R&amp;D </a:t>
            </a:r>
            <a:r>
              <a:rPr lang="fr-CH" sz="3200" dirty="0" err="1" smtClean="0"/>
              <a:t>schedule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0680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 txBox="1">
            <a:spLocks/>
          </p:cNvSpPr>
          <p:nvPr/>
        </p:nvSpPr>
        <p:spPr bwMode="auto">
          <a:xfrm>
            <a:off x="457200" y="1143000"/>
            <a:ext cx="8077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1505EB"/>
                </a:solidFill>
              </a:rPr>
              <a:t>Linac4 in construction. Fully operational at the end 2016.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1505EB"/>
                </a:solidFill>
              </a:rPr>
              <a:t>Design and development of a new type of multi-cavity cryomodule,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1505EB"/>
                </a:solidFill>
              </a:rPr>
              <a:t>Design and development of “cheap” high power couplers (8 built</a:t>
            </a:r>
            <a:r>
              <a:rPr lang="en-US" sz="2000" b="1" dirty="0">
                <a:solidFill>
                  <a:srgbClr val="1505EB"/>
                </a:solidFill>
              </a:rPr>
              <a:t>; 2 successfully tested </a:t>
            </a:r>
            <a:r>
              <a:rPr lang="en-US" sz="2000" b="1" dirty="0" smtClean="0">
                <a:solidFill>
                  <a:srgbClr val="1505EB"/>
                </a:solidFill>
              </a:rPr>
              <a:t>today).</a:t>
            </a:r>
            <a:endParaRPr lang="en-US" sz="2000" b="1" dirty="0">
              <a:solidFill>
                <a:srgbClr val="1505EB"/>
              </a:solidFill>
            </a:endParaRP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1505EB"/>
                </a:solidFill>
              </a:rPr>
              <a:t>Extensive investment for superconducting cavities fabrication and test (e-beam welding machine, </a:t>
            </a:r>
            <a:r>
              <a:rPr lang="en-US" sz="2000" b="1" dirty="0" err="1" smtClean="0">
                <a:solidFill>
                  <a:srgbClr val="1505EB"/>
                </a:solidFill>
              </a:rPr>
              <a:t>ep</a:t>
            </a:r>
            <a:r>
              <a:rPr lang="en-US" sz="2000" b="1" dirty="0" smtClean="0">
                <a:solidFill>
                  <a:srgbClr val="1505EB"/>
                </a:solidFill>
              </a:rPr>
              <a:t> bench, optical bench…)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1505EB"/>
                </a:solidFill>
              </a:rPr>
              <a:t>2 five-cell copper cavities, one </a:t>
            </a:r>
            <a:r>
              <a:rPr lang="en-US" sz="2000" b="1" dirty="0">
                <a:solidFill>
                  <a:srgbClr val="1505EB"/>
                </a:solidFill>
              </a:rPr>
              <a:t>bulk-niobium </a:t>
            </a:r>
            <a:r>
              <a:rPr lang="en-US" sz="2000" b="1" dirty="0" err="1">
                <a:solidFill>
                  <a:srgbClr val="1505EB"/>
                </a:solidFill>
              </a:rPr>
              <a:t>monocell</a:t>
            </a:r>
            <a:r>
              <a:rPr lang="en-US" sz="2000" b="1" dirty="0">
                <a:solidFill>
                  <a:srgbClr val="1505EB"/>
                </a:solidFill>
              </a:rPr>
              <a:t> </a:t>
            </a:r>
            <a:r>
              <a:rPr lang="en-US" sz="2000" b="1" dirty="0" smtClean="0">
                <a:solidFill>
                  <a:srgbClr val="1505EB"/>
                </a:solidFill>
              </a:rPr>
              <a:t>produced,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1505EB"/>
                </a:solidFill>
              </a:rPr>
              <a:t>4 five-cell bulk Niobium manufactured by </a:t>
            </a:r>
            <a:r>
              <a:rPr lang="en-US" sz="2000" b="1" dirty="0">
                <a:solidFill>
                  <a:srgbClr val="1505EB"/>
                </a:solidFill>
              </a:rPr>
              <a:t>industry (</a:t>
            </a:r>
            <a:r>
              <a:rPr lang="en-US" sz="2000" b="1" dirty="0" smtClean="0">
                <a:solidFill>
                  <a:srgbClr val="1505EB"/>
                </a:solidFill>
              </a:rPr>
              <a:t>RI),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1505EB"/>
                </a:solidFill>
              </a:rPr>
              <a:t>One five-cell bulk Niobium in fabrication at CERN with an R&amp;D approach,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1505EB"/>
                </a:solidFill>
              </a:rPr>
              <a:t>Equipment for testing at high RF power (704 MHz) a string of 4 cavities cooled at 2 K in SM18</a:t>
            </a:r>
          </a:p>
          <a:p>
            <a:pPr>
              <a:spcBef>
                <a:spcPct val="20000"/>
              </a:spcBef>
            </a:pPr>
            <a:endParaRPr lang="en-US" sz="2000" dirty="0" smtClean="0"/>
          </a:p>
          <a:p>
            <a:pPr algn="ctr">
              <a:spcBef>
                <a:spcPct val="20000"/>
              </a:spcBef>
            </a:pPr>
            <a:r>
              <a:rPr lang="en-US" sz="2000" b="1" dirty="0" smtClean="0">
                <a:solidFill>
                  <a:srgbClr val="00B050"/>
                </a:solidFill>
              </a:rPr>
              <a:t>A string of four SPL </a:t>
            </a:r>
            <a:r>
              <a:rPr lang="en-US" sz="2000" b="1" dirty="0">
                <a:solidFill>
                  <a:srgbClr val="00B050"/>
                </a:solidFill>
              </a:rPr>
              <a:t>704 MHz </a:t>
            </a:r>
            <a:r>
              <a:rPr lang="en-US" sz="2000" b="1" dirty="0" smtClean="0">
                <a:solidFill>
                  <a:srgbClr val="00B050"/>
                </a:solidFill>
                <a:latin typeface="Symbol" panose="05050102010706020507" pitchFamily="18" charset="2"/>
              </a:rPr>
              <a:t>b</a:t>
            </a:r>
            <a:r>
              <a:rPr lang="en-US" sz="2000" b="1" dirty="0" smtClean="0">
                <a:solidFill>
                  <a:srgbClr val="00B050"/>
                </a:solidFill>
              </a:rPr>
              <a:t> =1 cavities will start being </a:t>
            </a:r>
            <a:r>
              <a:rPr lang="en-US" sz="2000" b="1" dirty="0">
                <a:solidFill>
                  <a:srgbClr val="00B050"/>
                </a:solidFill>
              </a:rPr>
              <a:t>tested </a:t>
            </a:r>
            <a:r>
              <a:rPr lang="en-US" sz="2000" b="1" dirty="0" smtClean="0">
                <a:solidFill>
                  <a:srgbClr val="00B050"/>
                </a:solidFill>
              </a:rPr>
              <a:t>in a short </a:t>
            </a:r>
            <a:r>
              <a:rPr lang="en-US" sz="2000" b="1" dirty="0" err="1" smtClean="0">
                <a:solidFill>
                  <a:srgbClr val="00B050"/>
                </a:solidFill>
              </a:rPr>
              <a:t>cryo</a:t>
            </a:r>
            <a:r>
              <a:rPr lang="en-US" sz="2000" b="1" dirty="0" smtClean="0">
                <a:solidFill>
                  <a:srgbClr val="00B050"/>
                </a:solidFill>
              </a:rPr>
              <a:t>-module at the end of 2015.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dirty="0" err="1">
                <a:solidFill>
                  <a:schemeClr val="tx2">
                    <a:satMod val="130000"/>
                  </a:schemeClr>
                </a:solidFill>
              </a:rPr>
              <a:t>Summary</a:t>
            </a:r>
            <a:endParaRPr lang="en-GB" sz="3200" dirty="0"/>
          </a:p>
        </p:txBody>
      </p:sp>
      <p:sp>
        <p:nvSpPr>
          <p:cNvPr id="4" name="Rectangle 3"/>
          <p:cNvSpPr/>
          <p:nvPr/>
        </p:nvSpPr>
        <p:spPr>
          <a:xfrm rot="19803849">
            <a:off x="389575" y="2298515"/>
            <a:ext cx="7912038" cy="17173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spcBef>
                <a:spcPct val="20000"/>
              </a:spcBef>
            </a:pP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Update of CERN 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competencies</a:t>
            </a:r>
          </a:p>
          <a:p>
            <a:pPr algn="ctr">
              <a:spcBef>
                <a:spcPct val="20000"/>
              </a:spcBef>
            </a:pP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superconducting RF. </a:t>
            </a:r>
          </a:p>
        </p:txBody>
      </p:sp>
    </p:spTree>
    <p:extLst>
      <p:ext uri="{BB962C8B-B14F-4D97-AF65-F5344CB8AC3E}">
        <p14:creationId xmlns:p14="http://schemas.microsoft.com/office/powerpoint/2010/main" val="6370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2090172"/>
            <a:ext cx="68453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THANK YOU</a:t>
            </a:r>
          </a:p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FOR YOUR ATTENTION!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7200"/>
            <a:ext cx="6591008" cy="569855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167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990600" y="142875"/>
            <a:ext cx="6858000" cy="8477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108" charset="-128"/>
            </a:endParaRPr>
          </a:p>
        </p:txBody>
      </p:sp>
      <p:sp>
        <p:nvSpPr>
          <p:cNvPr id="13315" name="Rectangle 10"/>
          <p:cNvSpPr>
            <a:spLocks noChangeArrowheads="1"/>
          </p:cNvSpPr>
          <p:nvPr/>
        </p:nvSpPr>
        <p:spPr bwMode="auto">
          <a:xfrm>
            <a:off x="457199" y="838200"/>
            <a:ext cx="86317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F0000"/>
              </a:buClr>
            </a:pPr>
            <a:r>
              <a:rPr lang="fr-CH" sz="3200" b="1" dirty="0">
                <a:solidFill>
                  <a:srgbClr val="FF0000"/>
                </a:solidFill>
                <a:latin typeface="Symbol" panose="05050102010706020507" pitchFamily="18" charset="2"/>
              </a:rPr>
              <a:t>Þ</a:t>
            </a:r>
            <a:r>
              <a:rPr lang="fr-CH" sz="32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Options </a:t>
            </a:r>
            <a:r>
              <a:rPr lang="en-US" altLang="en-US" sz="2000" b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for neutrino physics (</a:t>
            </a:r>
            <a:r>
              <a:rPr lang="en-US" altLang="en-US" sz="2000" b="1" dirty="0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34" charset="-128"/>
              </a:rPr>
              <a:t>n</a:t>
            </a:r>
            <a:r>
              <a:rPr lang="en-US" altLang="en-US" sz="2000" b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 Factory)</a:t>
            </a:r>
          </a:p>
        </p:txBody>
      </p:sp>
      <p:sp>
        <p:nvSpPr>
          <p:cNvPr id="13319" name="Content Placeholder 2"/>
          <p:cNvSpPr>
            <a:spLocks noGrp="1"/>
          </p:cNvSpPr>
          <p:nvPr>
            <p:ph idx="1"/>
          </p:nvPr>
        </p:nvSpPr>
        <p:spPr>
          <a:xfrm>
            <a:off x="304800" y="1447801"/>
            <a:ext cx="8686800" cy="838199"/>
          </a:xfrm>
          <a:solidFill>
            <a:srgbClr val="FFFFC9"/>
          </a:solidFill>
        </p:spPr>
        <p:txBody>
          <a:bodyPr>
            <a:normAutofit/>
          </a:bodyPr>
          <a:lstStyle/>
          <a:p>
            <a:pPr marL="182563" indent="-182563"/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Accumulation of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beam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the High Power SPL in a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fixed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energy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Accumulator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(4-5 GeV, 4MW)</a:t>
            </a:r>
          </a:p>
          <a:p>
            <a:pPr marL="182563" indent="-182563"/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Bunch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compression  («rotation») in a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separate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Compressor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ring</a:t>
            </a:r>
          </a:p>
          <a:p>
            <a:pPr marL="182563" indent="-182563"/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Fast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ejection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of few (3-6) short (2 ns)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bunches</a:t>
            </a:r>
            <a:r>
              <a:rPr lang="fr-CH" altLang="en-US" sz="1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fr-CH" altLang="en-US" sz="14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target</a:t>
            </a:r>
            <a:endParaRPr lang="fr-CH" altLang="en-US" sz="14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Motivation for the SPL R &amp; D (3/5)</a:t>
            </a:r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895600"/>
            <a:ext cx="5191125" cy="2608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t="5265"/>
          <a:stretch/>
        </p:blipFill>
        <p:spPr>
          <a:xfrm>
            <a:off x="5267506" y="2286000"/>
            <a:ext cx="3724094" cy="419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1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990600" y="142875"/>
            <a:ext cx="6858000" cy="8477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108" charset="-128"/>
            </a:endParaRPr>
          </a:p>
        </p:txBody>
      </p:sp>
      <p:sp>
        <p:nvSpPr>
          <p:cNvPr id="15363" name="Rectangle 10"/>
          <p:cNvSpPr>
            <a:spLocks noChangeArrowheads="1"/>
          </p:cNvSpPr>
          <p:nvPr/>
        </p:nvSpPr>
        <p:spPr bwMode="auto">
          <a:xfrm>
            <a:off x="336550" y="762000"/>
            <a:ext cx="8578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>
              <a:spcBef>
                <a:spcPts val="600"/>
              </a:spcBef>
              <a:buClr>
                <a:srgbClr val="FF0000"/>
              </a:buClr>
            </a:pPr>
            <a:r>
              <a:rPr lang="fr-CH" sz="3200" b="1" dirty="0">
                <a:solidFill>
                  <a:srgbClr val="FF0000"/>
                </a:solidFill>
                <a:latin typeface="Symbol" panose="05050102010706020507" pitchFamily="18" charset="2"/>
              </a:rPr>
              <a:t>Þ</a:t>
            </a:r>
            <a:r>
              <a:rPr lang="fr-CH" sz="32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Next </a:t>
            </a:r>
            <a:r>
              <a:rPr lang="en-US" altLang="en-US" sz="2000" b="1" dirty="0">
                <a:solidFill>
                  <a:srgbClr val="FF0000"/>
                </a:solidFill>
              </a:rPr>
              <a:t>generation Radioactive Ion Beam Facility (~EURISOL)</a:t>
            </a:r>
            <a:endParaRPr lang="en-US" altLang="en-US" sz="20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CERN Motivation for the SPL R &amp; D (4/5)</a:t>
            </a:r>
          </a:p>
        </p:txBody>
      </p:sp>
      <p:pic>
        <p:nvPicPr>
          <p:cNvPr id="15366" name="Picture 20" descr="20080111-Eurisol - vue general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2" t="42618" r="8546" b="10606"/>
          <a:stretch>
            <a:fillRect/>
          </a:stretch>
        </p:blipFill>
        <p:spPr bwMode="auto">
          <a:xfrm>
            <a:off x="1066800" y="1320800"/>
            <a:ext cx="6446838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22"/>
          <p:cNvSpPr>
            <a:spLocks/>
          </p:cNvSpPr>
          <p:nvPr/>
        </p:nvSpPr>
        <p:spPr bwMode="auto">
          <a:xfrm>
            <a:off x="1368425" y="1493838"/>
            <a:ext cx="849313" cy="258762"/>
          </a:xfrm>
          <a:prstGeom prst="accentBorderCallout1">
            <a:avLst>
              <a:gd name="adj1" fmla="val 44171"/>
              <a:gd name="adj2" fmla="val 108972"/>
              <a:gd name="adj3" fmla="val 712269"/>
              <a:gd name="adj4" fmla="val 224301"/>
            </a:avLst>
          </a:prstGeom>
          <a:solidFill>
            <a:srgbClr val="FFFFFF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/>
            <a:r>
              <a:rPr lang="en-GB" altLang="en-US" sz="1000" b="1">
                <a:latin typeface="Times" charset="0"/>
                <a:cs typeface="Times New Roman" pitchFamily="18" charset="0"/>
              </a:rPr>
              <a:t>TARGETS</a:t>
            </a:r>
            <a:endParaRPr lang="en-GB" altLang="en-US"/>
          </a:p>
        </p:txBody>
      </p:sp>
      <p:sp>
        <p:nvSpPr>
          <p:cNvPr id="15368" name="AutoShape 21"/>
          <p:cNvSpPr>
            <a:spLocks/>
          </p:cNvSpPr>
          <p:nvPr/>
        </p:nvSpPr>
        <p:spPr bwMode="auto">
          <a:xfrm>
            <a:off x="2459038" y="1408113"/>
            <a:ext cx="1141412" cy="390525"/>
          </a:xfrm>
          <a:prstGeom prst="accentBorderCallout1">
            <a:avLst>
              <a:gd name="adj1" fmla="val 29269"/>
              <a:gd name="adj2" fmla="val 106676"/>
              <a:gd name="adj3" fmla="val 359722"/>
              <a:gd name="adj4" fmla="val 101648"/>
            </a:avLst>
          </a:prstGeom>
          <a:solidFill>
            <a:srgbClr val="FFFFFF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/>
            <a:r>
              <a:rPr lang="en-GB" altLang="en-US" sz="1000" b="1">
                <a:latin typeface="Times" charset="0"/>
                <a:cs typeface="Times New Roman" pitchFamily="18" charset="0"/>
              </a:rPr>
              <a:t>RADIOACTIVE IONS LINAC</a:t>
            </a:r>
            <a:endParaRPr lang="en-GB" altLang="en-US"/>
          </a:p>
        </p:txBody>
      </p:sp>
      <p:sp>
        <p:nvSpPr>
          <p:cNvPr id="15369" name="AutoShape 24"/>
          <p:cNvSpPr>
            <a:spLocks/>
          </p:cNvSpPr>
          <p:nvPr/>
        </p:nvSpPr>
        <p:spPr bwMode="auto">
          <a:xfrm>
            <a:off x="4919663" y="1460500"/>
            <a:ext cx="1250950" cy="573088"/>
          </a:xfrm>
          <a:prstGeom prst="accentBorderCallout1">
            <a:avLst>
              <a:gd name="adj1" fmla="val 19944"/>
              <a:gd name="adj2" fmla="val -6093"/>
              <a:gd name="adj3" fmla="val 251046"/>
              <a:gd name="adj4" fmla="val -42806"/>
            </a:avLst>
          </a:prstGeom>
          <a:solidFill>
            <a:srgbClr val="FFFFFF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/>
            <a:r>
              <a:rPr lang="en-GB" altLang="en-US" sz="1000" b="1">
                <a:latin typeface="Times" charset="0"/>
                <a:cs typeface="Times New Roman" pitchFamily="18" charset="0"/>
              </a:rPr>
              <a:t>EURISOL EXPERIMENTAL HALLS</a:t>
            </a:r>
            <a:endParaRPr lang="en-GB" altLang="en-US"/>
          </a:p>
        </p:txBody>
      </p:sp>
      <p:cxnSp>
        <p:nvCxnSpPr>
          <p:cNvPr id="15370" name="AutoShape 26"/>
          <p:cNvCxnSpPr>
            <a:cxnSpLocks noChangeShapeType="1"/>
          </p:cNvCxnSpPr>
          <p:nvPr/>
        </p:nvCxnSpPr>
        <p:spPr bwMode="auto">
          <a:xfrm flipH="1">
            <a:off x="3922713" y="1619250"/>
            <a:ext cx="919162" cy="137160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1" name="AutoShape 25"/>
          <p:cNvCxnSpPr>
            <a:cxnSpLocks noChangeShapeType="1"/>
          </p:cNvCxnSpPr>
          <p:nvPr/>
        </p:nvCxnSpPr>
        <p:spPr bwMode="auto">
          <a:xfrm flipH="1">
            <a:off x="3627438" y="1638300"/>
            <a:ext cx="1214437" cy="1352550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72" name="AutoShape 23"/>
          <p:cNvCxnSpPr>
            <a:cxnSpLocks noChangeShapeType="1"/>
          </p:cNvCxnSpPr>
          <p:nvPr/>
        </p:nvCxnSpPr>
        <p:spPr bwMode="auto">
          <a:xfrm>
            <a:off x="2282825" y="1636713"/>
            <a:ext cx="1295400" cy="1762125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3" name="AutoShape 29"/>
          <p:cNvSpPr>
            <a:spLocks/>
          </p:cNvSpPr>
          <p:nvPr/>
        </p:nvSpPr>
        <p:spPr bwMode="auto">
          <a:xfrm>
            <a:off x="6521450" y="2085975"/>
            <a:ext cx="1289050" cy="858838"/>
          </a:xfrm>
          <a:prstGeom prst="accentBorderCallout1">
            <a:avLst>
              <a:gd name="adj1" fmla="val 13310"/>
              <a:gd name="adj2" fmla="val -5912"/>
              <a:gd name="adj3" fmla="val 92981"/>
              <a:gd name="adj4" fmla="val -67000"/>
            </a:avLst>
          </a:prstGeom>
          <a:solidFill>
            <a:srgbClr val="FFFFFF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/>
            <a:r>
              <a:rPr lang="en-GB" altLang="en-US" sz="1000" b="1">
                <a:latin typeface="Times" charset="0"/>
                <a:cs typeface="Times New Roman" pitchFamily="18" charset="0"/>
              </a:rPr>
              <a:t>ISOLDE OR</a:t>
            </a:r>
            <a:endParaRPr lang="en-US" altLang="en-US" sz="900"/>
          </a:p>
          <a:p>
            <a:pPr algn="just"/>
            <a:r>
              <a:rPr lang="en-GB" altLang="en-US" sz="1000" b="1">
                <a:latin typeface="Times" charset="0"/>
                <a:cs typeface="Times New Roman" pitchFamily="18" charset="0"/>
              </a:rPr>
              <a:t>EURISOL HIGH ENERGY EXPERIMENTAL HALL</a:t>
            </a:r>
            <a:endParaRPr lang="en-GB" altLang="en-US"/>
          </a:p>
        </p:txBody>
      </p:sp>
      <p:sp>
        <p:nvSpPr>
          <p:cNvPr id="15374" name="AutoShape 28"/>
          <p:cNvSpPr>
            <a:spLocks/>
          </p:cNvSpPr>
          <p:nvPr/>
        </p:nvSpPr>
        <p:spPr bwMode="auto">
          <a:xfrm>
            <a:off x="1993900" y="4443413"/>
            <a:ext cx="1006475" cy="552450"/>
          </a:xfrm>
          <a:prstGeom prst="accentBorderCallout1">
            <a:avLst>
              <a:gd name="adj1" fmla="val 20690"/>
              <a:gd name="adj2" fmla="val 107569"/>
              <a:gd name="adj3" fmla="val -80171"/>
              <a:gd name="adj4" fmla="val 168926"/>
            </a:avLst>
          </a:prstGeom>
          <a:solidFill>
            <a:srgbClr val="FFFFFF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/>
            <a:r>
              <a:rPr lang="en-GB" altLang="en-US" sz="1000" b="1">
                <a:latin typeface="Times" charset="0"/>
                <a:cs typeface="Times New Roman" pitchFamily="18" charset="0"/>
              </a:rPr>
              <a:t>TRANSFER LINES SPL to EURISOL</a:t>
            </a:r>
            <a:endParaRPr lang="en-GB" altLang="en-US"/>
          </a:p>
        </p:txBody>
      </p:sp>
      <p:sp>
        <p:nvSpPr>
          <p:cNvPr id="15375" name="AutoShape 27"/>
          <p:cNvSpPr>
            <a:spLocks/>
          </p:cNvSpPr>
          <p:nvPr/>
        </p:nvSpPr>
        <p:spPr bwMode="auto">
          <a:xfrm>
            <a:off x="5715000" y="4141788"/>
            <a:ext cx="933450" cy="552450"/>
          </a:xfrm>
          <a:prstGeom prst="accentBorderCallout1">
            <a:avLst>
              <a:gd name="adj1" fmla="val 20690"/>
              <a:gd name="adj2" fmla="val -8162"/>
              <a:gd name="adj3" fmla="val -38792"/>
              <a:gd name="adj4" fmla="val -74662"/>
            </a:avLst>
          </a:prstGeom>
          <a:solidFill>
            <a:srgbClr val="FFFFFF"/>
          </a:solidFill>
          <a:ln w="25400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/>
            <a:r>
              <a:rPr lang="en-GB" altLang="en-US" sz="1000" b="1">
                <a:latin typeface="Times" charset="0"/>
                <a:cs typeface="Times New Roman" pitchFamily="18" charset="0"/>
              </a:rPr>
              <a:t>TRANSFER LINE SPL to ISOLDE</a:t>
            </a:r>
            <a:endParaRPr lang="en-GB" altLang="en-US"/>
          </a:p>
        </p:txBody>
      </p:sp>
      <p:sp>
        <p:nvSpPr>
          <p:cNvPr id="15376" name="Rectangle 37"/>
          <p:cNvSpPr>
            <a:spLocks noChangeArrowheads="1"/>
          </p:cNvSpPr>
          <p:nvPr/>
        </p:nvSpPr>
        <p:spPr bwMode="auto">
          <a:xfrm>
            <a:off x="-519113" y="933450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5377" name="Rectangle 38"/>
          <p:cNvSpPr>
            <a:spLocks noChangeArrowheads="1"/>
          </p:cNvSpPr>
          <p:nvPr/>
        </p:nvSpPr>
        <p:spPr bwMode="auto">
          <a:xfrm>
            <a:off x="-519113" y="6553200"/>
            <a:ext cx="91440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tabLst>
                <a:tab pos="228600" algn="l"/>
                <a:tab pos="25717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228600" algn="l"/>
                <a:tab pos="25717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228600" algn="l"/>
                <a:tab pos="25717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228600" algn="l"/>
                <a:tab pos="25717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228600" algn="l"/>
                <a:tab pos="25717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5717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5717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5717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5717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/>
          </a:p>
        </p:txBody>
      </p:sp>
      <p:cxnSp>
        <p:nvCxnSpPr>
          <p:cNvPr id="15378" name="AutoShape 25"/>
          <p:cNvCxnSpPr>
            <a:cxnSpLocks noChangeShapeType="1"/>
          </p:cNvCxnSpPr>
          <p:nvPr/>
        </p:nvCxnSpPr>
        <p:spPr bwMode="auto">
          <a:xfrm rot="5400000">
            <a:off x="4165600" y="2227263"/>
            <a:ext cx="1277937" cy="65088"/>
          </a:xfrm>
          <a:prstGeom prst="straightConnector1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0451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3"/>
          <p:cNvSpPr txBox="1">
            <a:spLocks/>
          </p:cNvSpPr>
          <p:nvPr/>
        </p:nvSpPr>
        <p:spPr bwMode="auto">
          <a:xfrm>
            <a:off x="341142" y="1453662"/>
            <a:ext cx="857425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lvl="1">
              <a:spcBef>
                <a:spcPct val="20000"/>
              </a:spcBef>
              <a:buClr>
                <a:srgbClr val="FF0000"/>
              </a:buClr>
            </a:pPr>
            <a:r>
              <a:rPr lang="fr-CH" sz="3200" b="1" dirty="0">
                <a:solidFill>
                  <a:srgbClr val="FF0000"/>
                </a:solidFill>
                <a:latin typeface="Symbol" panose="05050102010706020507" pitchFamily="18" charset="2"/>
              </a:rPr>
              <a:t>Þ</a:t>
            </a:r>
            <a:r>
              <a:rPr lang="fr-CH" sz="3200" b="1" dirty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other applications at CERN (FCC-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-eh…) as well as outside of CERN (ESS, ADS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  <a:p>
            <a:pPr marL="0" lvl="1" algn="ctr">
              <a:spcBef>
                <a:spcPct val="20000"/>
              </a:spcBef>
            </a:pPr>
            <a:r>
              <a:rPr lang="fr-CH" sz="4000" b="1" dirty="0">
                <a:solidFill>
                  <a:srgbClr val="FF0000"/>
                </a:solidFill>
                <a:latin typeface="Symbol" panose="05050102010706020507" pitchFamily="18" charset="2"/>
              </a:rPr>
              <a:t>ß</a:t>
            </a:r>
            <a:endParaRPr lang="en-GB" sz="4000" b="1" dirty="0">
              <a:solidFill>
                <a:srgbClr val="FF0000"/>
              </a:solidFill>
              <a:latin typeface="Symbol" panose="05050102010706020507" pitchFamily="18" charset="2"/>
            </a:endParaRPr>
          </a:p>
          <a:p>
            <a:pPr algn="ctr">
              <a:spcBef>
                <a:spcPct val="20000"/>
              </a:spcBef>
            </a:pPr>
            <a:r>
              <a:rPr lang="en-US" sz="20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update CERN capacity in superconducting RF: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b="1" dirty="0" smtClean="0">
              <a:solidFill>
                <a:srgbClr val="15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lvl="1" indent="-274638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</a:t>
            </a: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competencies</a:t>
            </a:r>
          </a:p>
          <a:p>
            <a:pPr marL="541338" lvl="1" indent="-274638">
              <a:spcBef>
                <a:spcPct val="20000"/>
              </a:spcBef>
              <a:buFont typeface="Arial" charset="0"/>
              <a:buChar char="•"/>
            </a:pPr>
            <a:endParaRPr lang="en-US" sz="2000" b="1" dirty="0">
              <a:solidFill>
                <a:srgbClr val="15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lvl="1" indent="-274638">
              <a:spcBef>
                <a:spcPct val="20000"/>
              </a:spcBef>
              <a:buFont typeface="Arial" charset="0"/>
              <a:buChar char="•"/>
            </a:pP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of </a:t>
            </a:r>
            <a:r>
              <a:rPr lang="en-US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(</a:t>
            </a: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SM18 clean room, High Power RF, High Pressure Water Rinsing facility, Diagnostics for SC RF, New e-beam welding machine, </a:t>
            </a:r>
            <a:r>
              <a:rPr lang="en-US" sz="2000" b="1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Electro-polishing </a:t>
            </a:r>
            <a:r>
              <a:rPr lang="en-US" sz="2000" b="1" dirty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installation, etc.)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endParaRPr lang="en-US" sz="2000" b="1" dirty="0">
              <a:solidFill>
                <a:srgbClr val="15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2">
                    <a:satMod val="130000"/>
                  </a:schemeClr>
                </a:solidFill>
              </a:rPr>
              <a:t>CERN motivation for the SPL 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R&amp;D (5/5)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395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189264"/>
              </p:ext>
            </p:extLst>
          </p:nvPr>
        </p:nvGraphicFramePr>
        <p:xfrm>
          <a:off x="304800" y="3578225"/>
          <a:ext cx="7013575" cy="2212974"/>
        </p:xfrm>
        <a:graphic>
          <a:graphicData uri="http://schemas.openxmlformats.org/drawingml/2006/table">
            <a:tbl>
              <a:tblPr/>
              <a:tblGrid>
                <a:gridCol w="2389072"/>
                <a:gridCol w="2089477"/>
                <a:gridCol w="2535026"/>
              </a:tblGrid>
              <a:tr h="2834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A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23" marB="45723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Option 1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Option 2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</a:tr>
              <a:tr h="2834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Energy (GeV)</a:t>
                      </a:r>
                    </a:p>
                  </a:txBody>
                  <a:tcPr marL="91437" marR="91437" marT="45723" marB="45723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2.5 or 5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2.5 and 5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</a:tr>
              <a:tr h="7955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Beam power (MW)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A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23" marB="45723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2.25 MW (2.5 GeV)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or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4.5 MW (5 GeV)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5 MW (2.5 GeV)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and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 MW (5 GeV)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</a:tr>
              <a:tr h="2834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Protons/pulse (x 10</a:t>
                      </a:r>
                      <a:r>
                        <a:rPr kumimoji="0" lang="en-GB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14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91437" marR="91437" marT="45723" marB="45723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1.1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 (2.5 GeV) + 1 (5 GeV)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</a:tr>
              <a:tr h="2834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Av. Pulse current (</a:t>
                      </a:r>
                      <a:r>
                        <a:rPr kumimoji="0" lang="en-GB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mA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91437" marR="91437" marT="45723" marB="45723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</a:tr>
              <a:tr h="2834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A"/>
                          </a:solidFill>
                          <a:effectLst/>
                          <a:latin typeface="Arial" charset="0"/>
                        </a:rPr>
                        <a:t>Pulse duration (ms) </a:t>
                      </a:r>
                    </a:p>
                  </a:txBody>
                  <a:tcPr marL="91437" marR="91437" marT="45723" marB="45723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0.9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 (2.5 GeV) + 0.4 (5 GeV)</a:t>
                      </a:r>
                    </a:p>
                  </a:txBody>
                  <a:tcPr marL="91437" marR="91437"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9"/>
                    </a:solidFill>
                  </a:tcPr>
                </a:tc>
              </a:tr>
            </a:tbl>
          </a:graphicData>
        </a:graphic>
      </p:graphicFrame>
      <p:sp>
        <p:nvSpPr>
          <p:cNvPr id="12" name="Oval 11"/>
          <p:cNvSpPr/>
          <p:nvPr/>
        </p:nvSpPr>
        <p:spPr>
          <a:xfrm>
            <a:off x="5489575" y="5257800"/>
            <a:ext cx="1219200" cy="228600"/>
          </a:xfrm>
          <a:prstGeom prst="ellipse">
            <a:avLst/>
          </a:prstGeom>
          <a:solidFill>
            <a:srgbClr val="DDD9C3">
              <a:alpha val="50196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828800" y="5988050"/>
            <a:ext cx="4071938" cy="412750"/>
          </a:xfrm>
          <a:prstGeom prst="wedgeRoundRectCallout">
            <a:avLst>
              <a:gd name="adj1" fmla="val 41326"/>
              <a:gd name="adj2" fmla="val -185751"/>
              <a:gd name="adj3" fmla="val 16667"/>
            </a:avLst>
          </a:prstGeom>
          <a:solidFill>
            <a:srgbClr val="DDD9C3">
              <a:alpha val="50196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chemeClr val="tx1"/>
                </a:solidFill>
              </a:rPr>
              <a:t>2 </a:t>
            </a:r>
            <a:r>
              <a:rPr lang="en-US" sz="1600" b="1" dirty="0">
                <a:solidFill>
                  <a:schemeClr val="tx1"/>
                </a:solidFill>
                <a:latin typeface="Symbol" pitchFamily="18" charset="2"/>
              </a:rPr>
              <a:t>´ </a:t>
            </a:r>
            <a:r>
              <a:rPr lang="en-US" sz="1600" b="1" dirty="0">
                <a:solidFill>
                  <a:schemeClr val="tx1"/>
                </a:solidFill>
              </a:rPr>
              <a:t>beam current </a:t>
            </a:r>
            <a:r>
              <a:rPr lang="en-US" sz="1600" b="1" dirty="0">
                <a:solidFill>
                  <a:schemeClr val="tx1"/>
                </a:solidFill>
                <a:latin typeface="Symbol" pitchFamily="18" charset="2"/>
              </a:rPr>
              <a:t>Þ</a:t>
            </a:r>
            <a:r>
              <a:rPr lang="en-US" sz="1600" b="1" dirty="0">
                <a:solidFill>
                  <a:schemeClr val="tx1"/>
                </a:solidFill>
              </a:rPr>
              <a:t> 2 </a:t>
            </a:r>
            <a:r>
              <a:rPr lang="en-US" sz="1600" b="1" dirty="0">
                <a:solidFill>
                  <a:schemeClr val="tx1"/>
                </a:solidFill>
                <a:latin typeface="Symbol" pitchFamily="18" charset="2"/>
              </a:rPr>
              <a:t>´ </a:t>
            </a:r>
            <a:r>
              <a:rPr lang="en-US" sz="1600" b="1" dirty="0">
                <a:solidFill>
                  <a:schemeClr val="tx1"/>
                </a:solidFill>
              </a:rPr>
              <a:t>nb. of klystrons etc .</a:t>
            </a:r>
          </a:p>
        </p:txBody>
      </p:sp>
      <p:sp>
        <p:nvSpPr>
          <p:cNvPr id="18" name="Title 39"/>
          <p:cNvSpPr>
            <a:spLocks noGrp="1"/>
          </p:cNvSpPr>
          <p:nvPr>
            <p:ph type="title"/>
          </p:nvPr>
        </p:nvSpPr>
        <p:spPr>
          <a:xfrm>
            <a:off x="1069974" y="0"/>
            <a:ext cx="7083426" cy="9144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-108" charset="-128"/>
              </a:rPr>
              <a:t>SPL main characteristics</a:t>
            </a:r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-108" charset="-128"/>
            </a:endParaRPr>
          </a:p>
        </p:txBody>
      </p:sp>
      <p:sp>
        <p:nvSpPr>
          <p:cNvPr id="22560" name="Text Box 4"/>
          <p:cNvSpPr txBox="1">
            <a:spLocks noChangeArrowheads="1"/>
          </p:cNvSpPr>
          <p:nvPr/>
        </p:nvSpPr>
        <p:spPr bwMode="auto">
          <a:xfrm>
            <a:off x="5337175" y="2133600"/>
            <a:ext cx="3276600" cy="5238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altLang="en-US" sz="1400">
                <a:latin typeface="Comic Sans MS" pitchFamily="66" charset="0"/>
              </a:rPr>
              <a:t>Re-use of LEP RF components in Front-end (Linac4)</a:t>
            </a:r>
          </a:p>
        </p:txBody>
      </p:sp>
      <p:sp>
        <p:nvSpPr>
          <p:cNvPr id="22561" name="Text Box 5"/>
          <p:cNvSpPr txBox="1">
            <a:spLocks noChangeArrowheads="1"/>
          </p:cNvSpPr>
          <p:nvPr/>
        </p:nvSpPr>
        <p:spPr bwMode="auto">
          <a:xfrm>
            <a:off x="1069975" y="1497013"/>
            <a:ext cx="3581400" cy="1385887"/>
          </a:xfrm>
          <a:prstGeom prst="rect">
            <a:avLst/>
          </a:prstGeom>
          <a:solidFill>
            <a:srgbClr val="FFFFCC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44688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>
                <a:solidFill>
                  <a:srgbClr val="0000FF"/>
                </a:solidFill>
              </a:rPr>
              <a:t>Ion species	H</a:t>
            </a:r>
            <a:r>
              <a:rPr lang="en-US" altLang="en-US" sz="1400" b="1" baseline="30000">
                <a:solidFill>
                  <a:srgbClr val="0000FF"/>
                </a:solidFill>
              </a:rPr>
              <a:t>−</a:t>
            </a:r>
          </a:p>
          <a:p>
            <a:r>
              <a:rPr lang="en-US" altLang="en-US" sz="1400" b="1">
                <a:solidFill>
                  <a:srgbClr val="0000FF"/>
                </a:solidFill>
              </a:rPr>
              <a:t>Output Energy	5	GeV</a:t>
            </a:r>
          </a:p>
          <a:p>
            <a:r>
              <a:rPr lang="en-US" altLang="en-US" sz="1400" b="1">
                <a:solidFill>
                  <a:srgbClr val="0000FF"/>
                </a:solidFill>
              </a:rPr>
              <a:t>Bunch Frequency	352.2	MHz</a:t>
            </a:r>
          </a:p>
          <a:p>
            <a:r>
              <a:rPr lang="en-US" altLang="en-US" sz="1400" b="1">
                <a:solidFill>
                  <a:srgbClr val="0000FF"/>
                </a:solidFill>
              </a:rPr>
              <a:t>Repetition Rate	50 	Hz</a:t>
            </a:r>
          </a:p>
          <a:p>
            <a:r>
              <a:rPr lang="en-GB" altLang="en-US" sz="1400" b="1">
                <a:solidFill>
                  <a:srgbClr val="0000FF"/>
                </a:solidFill>
              </a:rPr>
              <a:t>High speed chopper	&lt; 2 	ns</a:t>
            </a:r>
          </a:p>
          <a:p>
            <a:r>
              <a:rPr lang="en-GB" altLang="en-US" sz="1400" b="1">
                <a:solidFill>
                  <a:srgbClr val="0000FF"/>
                </a:solidFill>
              </a:rPr>
              <a:t>(rise &amp; fall times)</a:t>
            </a:r>
          </a:p>
        </p:txBody>
      </p:sp>
      <p:sp>
        <p:nvSpPr>
          <p:cNvPr id="22562" name="Line 6"/>
          <p:cNvSpPr>
            <a:spLocks noChangeShapeType="1"/>
          </p:cNvSpPr>
          <p:nvPr/>
        </p:nvSpPr>
        <p:spPr bwMode="auto">
          <a:xfrm flipH="1" flipV="1">
            <a:off x="4422775" y="2133600"/>
            <a:ext cx="914400" cy="304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63" name="Line 7"/>
          <p:cNvSpPr>
            <a:spLocks noChangeShapeType="1"/>
          </p:cNvSpPr>
          <p:nvPr/>
        </p:nvSpPr>
        <p:spPr bwMode="auto">
          <a:xfrm flipH="1" flipV="1">
            <a:off x="4194175" y="2514600"/>
            <a:ext cx="1143000" cy="4683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64" name="Text Box 9"/>
          <p:cNvSpPr txBox="1">
            <a:spLocks noChangeArrowheads="1"/>
          </p:cNvSpPr>
          <p:nvPr/>
        </p:nvSpPr>
        <p:spPr bwMode="auto">
          <a:xfrm>
            <a:off x="5337175" y="1524000"/>
            <a:ext cx="3276600" cy="5238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altLang="en-US" sz="1400">
                <a:latin typeface="Comic Sans MS" pitchFamily="66" charset="0"/>
              </a:rPr>
              <a:t>Required for muon production (Neutrino Factory)</a:t>
            </a:r>
          </a:p>
        </p:txBody>
      </p:sp>
      <p:sp>
        <p:nvSpPr>
          <p:cNvPr id="22565" name="Line 10"/>
          <p:cNvSpPr>
            <a:spLocks noChangeShapeType="1"/>
          </p:cNvSpPr>
          <p:nvPr/>
        </p:nvSpPr>
        <p:spPr bwMode="auto">
          <a:xfrm flipH="1">
            <a:off x="4346575" y="1752600"/>
            <a:ext cx="990600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66" name="Text Box 11"/>
          <p:cNvSpPr txBox="1">
            <a:spLocks noChangeArrowheads="1"/>
          </p:cNvSpPr>
          <p:nvPr/>
        </p:nvSpPr>
        <p:spPr bwMode="auto">
          <a:xfrm>
            <a:off x="5337175" y="2743200"/>
            <a:ext cx="3276600" cy="5238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altLang="en-US" sz="1400">
                <a:latin typeface="Comic Sans MS" pitchFamily="66" charset="0"/>
              </a:rPr>
              <a:t>Required for flexibility and low loss in accumulator</a:t>
            </a:r>
          </a:p>
        </p:txBody>
      </p:sp>
      <p:sp>
        <p:nvSpPr>
          <p:cNvPr id="22567" name="Text Box 11"/>
          <p:cNvSpPr txBox="1">
            <a:spLocks noChangeArrowheads="1"/>
          </p:cNvSpPr>
          <p:nvPr/>
        </p:nvSpPr>
        <p:spPr bwMode="auto">
          <a:xfrm>
            <a:off x="5337175" y="1076325"/>
            <a:ext cx="3287713" cy="30797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altLang="en-US" sz="1400">
                <a:latin typeface="Comic Sans MS" pitchFamily="66" charset="0"/>
              </a:rPr>
              <a:t>Required for low loss </a:t>
            </a:r>
            <a:r>
              <a:rPr lang="en-US" altLang="en-US" sz="1400">
                <a:latin typeface="Comic Sans MS" pitchFamily="66" charset="0"/>
              </a:rPr>
              <a:t>in accumulator</a:t>
            </a:r>
            <a:endParaRPr lang="en-GB" altLang="en-US" sz="1400">
              <a:latin typeface="Comic Sans MS" pitchFamily="66" charset="0"/>
            </a:endParaRPr>
          </a:p>
        </p:txBody>
      </p:sp>
      <p:sp>
        <p:nvSpPr>
          <p:cNvPr id="22568" name="Line 10"/>
          <p:cNvSpPr>
            <a:spLocks noChangeShapeType="1"/>
          </p:cNvSpPr>
          <p:nvPr/>
        </p:nvSpPr>
        <p:spPr bwMode="auto">
          <a:xfrm flipH="1">
            <a:off x="3432175" y="1219200"/>
            <a:ext cx="19050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69" name="TextBox 26"/>
          <p:cNvSpPr txBox="1">
            <a:spLocks noChangeArrowheads="1"/>
          </p:cNvSpPr>
          <p:nvPr/>
        </p:nvSpPr>
        <p:spPr bwMode="auto">
          <a:xfrm>
            <a:off x="1755775" y="1062038"/>
            <a:ext cx="2478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/>
              <a:t>General features</a:t>
            </a:r>
          </a:p>
        </p:txBody>
      </p:sp>
      <p:sp>
        <p:nvSpPr>
          <p:cNvPr id="22570" name="TextBox 27"/>
          <p:cNvSpPr txBox="1">
            <a:spLocks noChangeArrowheads="1"/>
          </p:cNvSpPr>
          <p:nvPr/>
        </p:nvSpPr>
        <p:spPr bwMode="auto">
          <a:xfrm>
            <a:off x="1831975" y="3119438"/>
            <a:ext cx="1246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/>
              <a:t>Options</a:t>
            </a:r>
          </a:p>
        </p:txBody>
      </p:sp>
      <p:sp>
        <p:nvSpPr>
          <p:cNvPr id="2" name="Oval 1"/>
          <p:cNvSpPr/>
          <p:nvPr/>
        </p:nvSpPr>
        <p:spPr>
          <a:xfrm>
            <a:off x="2743200" y="4114800"/>
            <a:ext cx="4343400" cy="381000"/>
          </a:xfrm>
          <a:prstGeom prst="ellipse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2743200" y="4572000"/>
            <a:ext cx="4343400" cy="381000"/>
          </a:xfrm>
          <a:prstGeom prst="ellipse">
            <a:avLst/>
          </a:prstGeom>
          <a:solidFill>
            <a:srgbClr val="00B050">
              <a:alpha val="16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 flipH="1">
            <a:off x="7086600" y="4305300"/>
            <a:ext cx="609600" cy="0"/>
          </a:xfrm>
          <a:prstGeom prst="line">
            <a:avLst/>
          </a:prstGeom>
          <a:noFill/>
          <a:ln w="19050">
            <a:solidFill>
              <a:srgbClr val="1505EB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H="1">
            <a:off x="7086600" y="4763086"/>
            <a:ext cx="609600" cy="0"/>
          </a:xfrm>
          <a:prstGeom prst="line">
            <a:avLst/>
          </a:prstGeom>
          <a:noFill/>
          <a:ln w="1905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696200" y="4572000"/>
            <a:ext cx="1000915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00B050"/>
                </a:solidFill>
                <a:latin typeface="Symbol" panose="05050102010706020507" pitchFamily="18" charset="2"/>
              </a:rPr>
              <a:t>n</a:t>
            </a:r>
            <a:r>
              <a:rPr lang="fr-CH" dirty="0" smtClean="0">
                <a:solidFill>
                  <a:srgbClr val="00B050"/>
                </a:solidFill>
              </a:rPr>
              <a:t> </a:t>
            </a:r>
            <a:r>
              <a:rPr lang="fr-CH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endParaRPr lang="en-GB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96200" y="4114800"/>
            <a:ext cx="1274708" cy="369332"/>
          </a:xfrm>
          <a:prstGeom prst="rect">
            <a:avLst/>
          </a:prstGeom>
          <a:noFill/>
          <a:ln>
            <a:solidFill>
              <a:srgbClr val="1505EB"/>
            </a:solidFill>
          </a:ln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 </a:t>
            </a:r>
            <a:r>
              <a:rPr lang="fr-CH" dirty="0" err="1" smtClean="0">
                <a:solidFill>
                  <a:srgbClr val="1505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endParaRPr lang="en-GB" dirty="0">
              <a:solidFill>
                <a:srgbClr val="1505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4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750" y="2667000"/>
            <a:ext cx="4340000" cy="3474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751156" y="4136707"/>
            <a:ext cx="4061288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Doubled beam brightness for LHC luminosity: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reduced space charge (</a:t>
            </a:r>
            <a:r>
              <a:rPr lang="en-US" sz="1400" dirty="0">
                <a:latin typeface="Arial"/>
                <a:cs typeface="Arial"/>
              </a:rPr>
              <a:t>factor 2 in </a:t>
            </a:r>
            <a:r>
              <a:rPr lang="en-US" sz="1400" dirty="0">
                <a:latin typeface="Symbol" pitchFamily="18" charset="2"/>
                <a:cs typeface="Arial"/>
              </a:rPr>
              <a:t>bg</a:t>
            </a:r>
            <a:r>
              <a:rPr lang="en-US" sz="1400" baseline="30000" dirty="0">
                <a:latin typeface="Arial"/>
                <a:cs typeface="Arial"/>
              </a:rPr>
              <a:t>2 </a:t>
            </a:r>
            <a:r>
              <a:rPr lang="en-US" sz="1400" dirty="0" smtClean="0">
                <a:latin typeface="Arial"/>
                <a:cs typeface="Arial"/>
              </a:rPr>
              <a:t>) with a higher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PSB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njection energy</a:t>
            </a:r>
          </a:p>
          <a:p>
            <a:pPr marL="342900" indent="-342900">
              <a:buFontTx/>
              <a:buAutoNum type="arabicPeriod"/>
            </a:pP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Long </a:t>
            </a:r>
            <a:r>
              <a:rPr 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term </a:t>
            </a: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reliability using modern design,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(concerns for Linac2 vacuum ).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Flexible operation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and reduced loss with new technologies  (chopping, H</a:t>
            </a:r>
            <a:r>
              <a:rPr lang="en-US" sz="14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injection).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Higher intensity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for non-LHC users.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Prepare for a possible </a:t>
            </a: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high-intensity upgrade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(neutrino facility).</a:t>
            </a:r>
          </a:p>
        </p:txBody>
      </p:sp>
      <p:sp>
        <p:nvSpPr>
          <p:cNvPr id="17" name="Oval 16"/>
          <p:cNvSpPr/>
          <p:nvPr/>
        </p:nvSpPr>
        <p:spPr>
          <a:xfrm rot="2496170">
            <a:off x="1450360" y="5256232"/>
            <a:ext cx="1349200" cy="8099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6200" y="1390471"/>
            <a:ext cx="4419600" cy="923330"/>
          </a:xfrm>
          <a:prstGeom prst="rect">
            <a:avLst/>
          </a:prstGeom>
          <a:ln>
            <a:solidFill>
              <a:srgbClr val="0000CC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New 160 MeV H- linear accelerator, will replace Linac2 as injector to the PS Booster.</a:t>
            </a:r>
          </a:p>
          <a:p>
            <a:r>
              <a:rPr lang="en-US" b="1" i="1" dirty="0" smtClean="0">
                <a:solidFill>
                  <a:srgbClr val="0000CC"/>
                </a:solidFill>
              </a:rPr>
              <a:t>First step of the LIU upgrades.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96160" y="4940005"/>
            <a:ext cx="457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572000" y="1295400"/>
            <a:ext cx="4495800" cy="267765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dirty="0" smtClean="0"/>
              <a:t>Bunch </a:t>
            </a:r>
            <a:r>
              <a:rPr lang="en-US" sz="1400" dirty="0"/>
              <a:t>Frequency	</a:t>
            </a:r>
            <a:r>
              <a:rPr lang="en-US" sz="1400" dirty="0" smtClean="0"/>
              <a:t>352.2</a:t>
            </a:r>
            <a:r>
              <a:rPr lang="en-US" sz="1400" dirty="0"/>
              <a:t>	MHz</a:t>
            </a:r>
          </a:p>
          <a:p>
            <a:r>
              <a:rPr lang="en-US" sz="1400" dirty="0"/>
              <a:t>Max. Rep. </a:t>
            </a:r>
            <a:r>
              <a:rPr lang="en-US" sz="1400" dirty="0" smtClean="0"/>
              <a:t>Frequency</a:t>
            </a:r>
            <a:r>
              <a:rPr lang="en-US" sz="1400" dirty="0"/>
              <a:t>	2 	Hz</a:t>
            </a:r>
          </a:p>
          <a:p>
            <a:r>
              <a:rPr lang="en-US" sz="1400" dirty="0"/>
              <a:t>Max. Beam Pulse Length	</a:t>
            </a:r>
            <a:r>
              <a:rPr lang="en-US" sz="1400" dirty="0" smtClean="0"/>
              <a:t>0.4</a:t>
            </a:r>
            <a:r>
              <a:rPr lang="en-US" sz="1400" dirty="0"/>
              <a:t>	ms</a:t>
            </a:r>
          </a:p>
          <a:p>
            <a:r>
              <a:rPr lang="en-US" sz="1400" dirty="0"/>
              <a:t>Max. Beam Duty Cycle	</a:t>
            </a:r>
            <a:r>
              <a:rPr lang="en-US" sz="1400" dirty="0" smtClean="0"/>
              <a:t>0.08 </a:t>
            </a:r>
            <a:r>
              <a:rPr lang="en-US" sz="1400" dirty="0"/>
              <a:t>	%</a:t>
            </a:r>
          </a:p>
          <a:p>
            <a:r>
              <a:rPr lang="en-US" sz="1400" dirty="0"/>
              <a:t>Chopper Beam-on Factor	65 	%</a:t>
            </a:r>
          </a:p>
          <a:p>
            <a:r>
              <a:rPr lang="en-US" sz="1400" dirty="0"/>
              <a:t>Chopping scheme: </a:t>
            </a:r>
            <a:r>
              <a:rPr lang="en-US" sz="1400" dirty="0" smtClean="0"/>
              <a:t>   222 </a:t>
            </a:r>
            <a:r>
              <a:rPr lang="en-US" sz="1400" dirty="0"/>
              <a:t>transmitted /133 empty buckets</a:t>
            </a:r>
          </a:p>
          <a:p>
            <a:r>
              <a:rPr lang="en-US" sz="1400" dirty="0"/>
              <a:t>Source current	</a:t>
            </a:r>
            <a:r>
              <a:rPr lang="en-US" sz="1400" dirty="0" smtClean="0"/>
              <a:t>80 </a:t>
            </a:r>
            <a:r>
              <a:rPr lang="en-US" sz="1400" dirty="0"/>
              <a:t>	mA</a:t>
            </a:r>
            <a:endParaRPr lang="fr-FR" sz="1400" dirty="0"/>
          </a:p>
          <a:p>
            <a:r>
              <a:rPr lang="fr-FR" sz="1400" dirty="0"/>
              <a:t>RFQ output </a:t>
            </a:r>
            <a:r>
              <a:rPr lang="fr-FR" sz="1400" dirty="0" err="1"/>
              <a:t>current</a:t>
            </a:r>
            <a:r>
              <a:rPr lang="fr-FR" sz="1400" dirty="0"/>
              <a:t>	70	mA</a:t>
            </a:r>
          </a:p>
          <a:p>
            <a:r>
              <a:rPr lang="fr-FR" sz="1400" dirty="0"/>
              <a:t>Linac pulse </a:t>
            </a:r>
            <a:r>
              <a:rPr lang="fr-FR" sz="1400" dirty="0" err="1"/>
              <a:t>current</a:t>
            </a:r>
            <a:r>
              <a:rPr lang="fr-FR" sz="1400" dirty="0"/>
              <a:t>	40	mA</a:t>
            </a:r>
            <a:endParaRPr lang="en-US" sz="1400" dirty="0"/>
          </a:p>
          <a:p>
            <a:r>
              <a:rPr lang="en-GB" sz="1400" dirty="0" smtClean="0"/>
              <a:t>Tr. emittance (source)</a:t>
            </a:r>
            <a:r>
              <a:rPr lang="en-GB" sz="1400" dirty="0"/>
              <a:t>	</a:t>
            </a:r>
            <a:r>
              <a:rPr lang="en-GB" sz="1400" dirty="0" smtClean="0"/>
              <a:t>0.25</a:t>
            </a:r>
            <a:r>
              <a:rPr lang="en-GB" sz="1400" dirty="0"/>
              <a:t>	</a:t>
            </a:r>
            <a:r>
              <a:rPr lang="en-GB" sz="1400" dirty="0">
                <a:latin typeface="Symbol" pitchFamily="18" charset="2"/>
              </a:rPr>
              <a:t>p</a:t>
            </a:r>
            <a:r>
              <a:rPr lang="en-GB" sz="1400" dirty="0"/>
              <a:t> mm </a:t>
            </a:r>
            <a:r>
              <a:rPr lang="en-GB" sz="1400" dirty="0" smtClean="0"/>
              <a:t>mrad</a:t>
            </a:r>
          </a:p>
          <a:p>
            <a:r>
              <a:rPr lang="en-GB" sz="1400" dirty="0" smtClean="0"/>
              <a:t>Tr. emittance (linac exit)	0.4	</a:t>
            </a:r>
            <a:r>
              <a:rPr lang="en-GB" sz="1400" dirty="0" smtClean="0">
                <a:latin typeface="Symbol" pitchFamily="18" charset="2"/>
              </a:rPr>
              <a:t>p</a:t>
            </a:r>
            <a:r>
              <a:rPr lang="en-GB" sz="1400" dirty="0" smtClean="0"/>
              <a:t> mm mrad</a:t>
            </a:r>
          </a:p>
          <a:p>
            <a:r>
              <a:rPr lang="en-GB" sz="1400" dirty="0" smtClean="0"/>
              <a:t>Max</a:t>
            </a:r>
            <a:r>
              <a:rPr lang="en-GB" sz="1400" dirty="0"/>
              <a:t>. </a:t>
            </a:r>
            <a:r>
              <a:rPr lang="en-GB" sz="1400" dirty="0" smtClean="0"/>
              <a:t>repetition frequency for </a:t>
            </a:r>
            <a:r>
              <a:rPr lang="en-GB" sz="1400" dirty="0"/>
              <a:t>accelerating structures </a:t>
            </a:r>
            <a:r>
              <a:rPr lang="en-GB" sz="1400" dirty="0" smtClean="0"/>
              <a:t>50 Hz </a:t>
            </a:r>
            <a:endParaRPr lang="en-US" sz="1400" dirty="0"/>
          </a:p>
        </p:txBody>
      </p:sp>
      <p:sp>
        <p:nvSpPr>
          <p:cNvPr id="11" name="Oval 10"/>
          <p:cNvSpPr/>
          <p:nvPr/>
        </p:nvSpPr>
        <p:spPr>
          <a:xfrm rot="5687528">
            <a:off x="1423468" y="4450094"/>
            <a:ext cx="1096919" cy="4049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203503">
            <a:off x="3150640" y="5191426"/>
            <a:ext cx="508470" cy="282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68943" y="5201702"/>
            <a:ext cx="9268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b="1" dirty="0" smtClean="0">
                <a:latin typeface="Comic Sans MS" pitchFamily="66" charset="0"/>
              </a:rPr>
              <a:t>Test stand</a:t>
            </a:r>
            <a:endParaRPr lang="en-GB" sz="1100" b="1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9168" y="926068"/>
            <a:ext cx="4565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</a:rPr>
              <a:t>(Construction Project </a:t>
            </a:r>
            <a:r>
              <a:rPr lang="en-US" b="1" i="1" dirty="0">
                <a:solidFill>
                  <a:srgbClr val="0000CC"/>
                </a:solidFill>
              </a:rPr>
              <a:t>started in January </a:t>
            </a:r>
            <a:r>
              <a:rPr lang="en-US" b="1" i="1" dirty="0" smtClean="0">
                <a:solidFill>
                  <a:srgbClr val="0000CC"/>
                </a:solidFill>
              </a:rPr>
              <a:t>2008)</a:t>
            </a:r>
            <a:endParaRPr lang="en-GB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66801" y="0"/>
            <a:ext cx="7086600" cy="976200"/>
          </a:xfrm>
        </p:spPr>
        <p:txBody>
          <a:bodyPr>
            <a:normAutofit/>
          </a:bodyPr>
          <a:lstStyle/>
          <a:p>
            <a:pPr algn="ctr"/>
            <a:r>
              <a:rPr lang="fr-CH" dirty="0" smtClean="0"/>
              <a:t>SPL </a:t>
            </a:r>
            <a:r>
              <a:rPr lang="fr-CH" dirty="0" err="1" smtClean="0"/>
              <a:t>potential</a:t>
            </a:r>
            <a:r>
              <a:rPr lang="fr-CH" dirty="0" smtClean="0"/>
              <a:t> front end: Linac4!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518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95245" cy="464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5286375" y="1765300"/>
            <a:ext cx="1752600" cy="3698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CCDTL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7115175" y="1765300"/>
            <a:ext cx="1752600" cy="3698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altLang="en-US" sz="1800" b="1">
                <a:solidFill>
                  <a:srgbClr val="000000"/>
                </a:solidFill>
              </a:rPr>
              <a:t>PIMS</a:t>
            </a:r>
            <a:endParaRPr lang="en-US" altLang="en-US" sz="1800" b="1">
              <a:solidFill>
                <a:srgbClr val="000000"/>
              </a:solidFill>
            </a:endParaRP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3733800" y="1219200"/>
            <a:ext cx="6699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 dirty="0">
                <a:solidFill>
                  <a:srgbClr val="000000"/>
                </a:solidFill>
                <a:latin typeface="Comic Sans MS" pitchFamily="66" charset="0"/>
              </a:rPr>
              <a:t>3MeV</a:t>
            </a:r>
          </a:p>
        </p:txBody>
      </p:sp>
      <p:sp>
        <p:nvSpPr>
          <p:cNvPr id="20485" name="Line 7"/>
          <p:cNvSpPr>
            <a:spLocks noChangeShapeType="1"/>
          </p:cNvSpPr>
          <p:nvPr/>
        </p:nvSpPr>
        <p:spPr bwMode="auto">
          <a:xfrm>
            <a:off x="4038600" y="1555750"/>
            <a:ext cx="0" cy="239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4860925" y="1219200"/>
            <a:ext cx="77787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 dirty="0">
                <a:solidFill>
                  <a:srgbClr val="000000"/>
                </a:solidFill>
                <a:latin typeface="Comic Sans MS" pitchFamily="66" charset="0"/>
              </a:rPr>
              <a:t>50MeV</a:t>
            </a:r>
          </a:p>
        </p:txBody>
      </p:sp>
      <p:sp>
        <p:nvSpPr>
          <p:cNvPr id="20487" name="Line 9"/>
          <p:cNvSpPr>
            <a:spLocks noChangeShapeType="1"/>
          </p:cNvSpPr>
          <p:nvPr/>
        </p:nvSpPr>
        <p:spPr bwMode="auto">
          <a:xfrm>
            <a:off x="5257800" y="1555750"/>
            <a:ext cx="0" cy="239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6629400" y="1219200"/>
            <a:ext cx="893193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 dirty="0" smtClean="0">
                <a:solidFill>
                  <a:srgbClr val="000000"/>
                </a:solidFill>
                <a:latin typeface="Comic Sans MS" pitchFamily="66" charset="0"/>
              </a:rPr>
              <a:t>103MeV</a:t>
            </a:r>
            <a:endParaRPr lang="en-US" altLang="en-US" sz="1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0489" name="Line 11"/>
          <p:cNvSpPr>
            <a:spLocks noChangeShapeType="1"/>
          </p:cNvSpPr>
          <p:nvPr/>
        </p:nvSpPr>
        <p:spPr bwMode="auto">
          <a:xfrm>
            <a:off x="7086600" y="1555750"/>
            <a:ext cx="0" cy="239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0" name="Text Box 12"/>
          <p:cNvSpPr txBox="1">
            <a:spLocks noChangeArrowheads="1"/>
          </p:cNvSpPr>
          <p:nvPr/>
        </p:nvSpPr>
        <p:spPr bwMode="auto">
          <a:xfrm>
            <a:off x="8229600" y="1219200"/>
            <a:ext cx="885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 dirty="0">
                <a:solidFill>
                  <a:srgbClr val="000000"/>
                </a:solidFill>
                <a:latin typeface="Comic Sans MS" pitchFamily="66" charset="0"/>
              </a:rPr>
              <a:t>160MeV</a:t>
            </a:r>
          </a:p>
        </p:txBody>
      </p:sp>
      <p:sp>
        <p:nvSpPr>
          <p:cNvPr id="20491" name="Line 13"/>
          <p:cNvSpPr>
            <a:spLocks noChangeShapeType="1"/>
          </p:cNvSpPr>
          <p:nvPr/>
        </p:nvSpPr>
        <p:spPr bwMode="auto">
          <a:xfrm>
            <a:off x="8915400" y="1555750"/>
            <a:ext cx="0" cy="239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5" name="Text Box 18"/>
          <p:cNvSpPr txBox="1">
            <a:spLocks noChangeArrowheads="1"/>
          </p:cNvSpPr>
          <p:nvPr/>
        </p:nvSpPr>
        <p:spPr bwMode="auto">
          <a:xfrm>
            <a:off x="666190" y="4800600"/>
            <a:ext cx="7939086" cy="132343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b="1" dirty="0" smtClean="0">
                <a:solidFill>
                  <a:srgbClr val="0000FF"/>
                </a:solidFill>
                <a:cs typeface="Arial" pitchFamily="34" charset="0"/>
              </a:rPr>
              <a:t>Length: 80 m</a:t>
            </a:r>
          </a:p>
          <a:p>
            <a:r>
              <a:rPr lang="en-US" altLang="en-US" sz="1600" b="1" dirty="0">
                <a:solidFill>
                  <a:srgbClr val="0000FF"/>
                </a:solidFill>
                <a:cs typeface="Arial" pitchFamily="34" charset="0"/>
              </a:rPr>
              <a:t>19 klystrons [</a:t>
            </a:r>
            <a:r>
              <a:rPr lang="en-US" altLang="en-US" sz="1600" b="1" dirty="0">
                <a:cs typeface="Arial" panose="020B0604020202020204" pitchFamily="34" charset="0"/>
              </a:rPr>
              <a:t>13 x 1.3 MW (LEP), </a:t>
            </a:r>
            <a:r>
              <a:rPr lang="en-US" altLang="en-US" sz="1600" b="1" dirty="0">
                <a:solidFill>
                  <a:srgbClr val="00B050"/>
                </a:solidFill>
                <a:cs typeface="Arial" panose="020B0604020202020204" pitchFamily="34" charset="0"/>
              </a:rPr>
              <a:t>6 x 2.8 MW (new)</a:t>
            </a:r>
            <a:r>
              <a:rPr lang="en-US" altLang="en-US" sz="1600" b="1" dirty="0">
                <a:solidFill>
                  <a:srgbClr val="0000FF"/>
                </a:solidFill>
                <a:cs typeface="Arial" pitchFamily="34" charset="0"/>
              </a:rPr>
              <a:t>]</a:t>
            </a:r>
          </a:p>
          <a:p>
            <a:r>
              <a:rPr lang="en-US" altLang="en-US" sz="1600" b="1" dirty="0" smtClean="0">
                <a:solidFill>
                  <a:srgbClr val="0000FF"/>
                </a:solidFill>
                <a:cs typeface="Arial" pitchFamily="34" charset="0"/>
              </a:rPr>
              <a:t>Normal conducting accelerating structures of </a:t>
            </a:r>
            <a:r>
              <a:rPr lang="en-US" altLang="en-US" sz="1600" b="1" dirty="0">
                <a:solidFill>
                  <a:srgbClr val="0000FF"/>
                </a:solidFill>
                <a:cs typeface="Arial" pitchFamily="34" charset="0"/>
              </a:rPr>
              <a:t>4 </a:t>
            </a:r>
            <a:r>
              <a:rPr lang="en-US" altLang="en-US" sz="1600" b="1" dirty="0" smtClean="0">
                <a:solidFill>
                  <a:srgbClr val="0000FF"/>
                </a:solidFill>
                <a:cs typeface="Arial" pitchFamily="34" charset="0"/>
              </a:rPr>
              <a:t>types: RFQ</a:t>
            </a:r>
            <a:r>
              <a:rPr lang="en-US" altLang="en-US" sz="1600" b="1" dirty="0">
                <a:solidFill>
                  <a:srgbClr val="0000FF"/>
                </a:solidFill>
                <a:cs typeface="Arial" pitchFamily="34" charset="0"/>
              </a:rPr>
              <a:t>, DTL, CCDTL, </a:t>
            </a:r>
            <a:r>
              <a:rPr lang="en-US" altLang="en-US" sz="1600" b="1" dirty="0" smtClean="0">
                <a:solidFill>
                  <a:srgbClr val="0000FF"/>
                </a:solidFill>
                <a:cs typeface="Arial" pitchFamily="34" charset="0"/>
              </a:rPr>
              <a:t>PIMS</a:t>
            </a:r>
            <a:endParaRPr lang="en-US" altLang="en-US" sz="1600" b="1" dirty="0">
              <a:solidFill>
                <a:srgbClr val="0000FF"/>
              </a:solidFill>
              <a:cs typeface="Arial" pitchFamily="34" charset="0"/>
            </a:endParaRPr>
          </a:p>
          <a:p>
            <a:r>
              <a:rPr lang="en-US" altLang="en-US" sz="1600" b="1" dirty="0" smtClean="0">
                <a:solidFill>
                  <a:srgbClr val="0000FF"/>
                </a:solidFill>
                <a:cs typeface="Arial" pitchFamily="34" charset="0"/>
              </a:rPr>
              <a:t>Single frequency</a:t>
            </a:r>
            <a:r>
              <a:rPr lang="en-US" altLang="en-US" sz="1600" b="1" dirty="0">
                <a:solidFill>
                  <a:srgbClr val="0000FF"/>
                </a:solidFill>
                <a:cs typeface="Arial" pitchFamily="34" charset="0"/>
              </a:rPr>
              <a:t>: 352.2 MHz</a:t>
            </a:r>
          </a:p>
          <a:p>
            <a:r>
              <a:rPr lang="en-US" altLang="en-US" sz="1600" b="1" dirty="0">
                <a:solidFill>
                  <a:srgbClr val="0000FF"/>
                </a:solidFill>
                <a:cs typeface="Arial" pitchFamily="34" charset="0"/>
              </a:rPr>
              <a:t>Duty cycle: 0.1% phase 1 (Linac4), 3-4% phase 2 (SPL), (design: 10%)</a:t>
            </a:r>
          </a:p>
        </p:txBody>
      </p:sp>
      <p:sp>
        <p:nvSpPr>
          <p:cNvPr id="20497" name="Line 20"/>
          <p:cNvSpPr>
            <a:spLocks noChangeShapeType="1"/>
          </p:cNvSpPr>
          <p:nvPr/>
        </p:nvSpPr>
        <p:spPr bwMode="auto">
          <a:xfrm>
            <a:off x="3686175" y="1947863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8" name="Line 21"/>
          <p:cNvSpPr>
            <a:spLocks noChangeShapeType="1"/>
          </p:cNvSpPr>
          <p:nvPr/>
        </p:nvSpPr>
        <p:spPr bwMode="auto">
          <a:xfrm flipV="1">
            <a:off x="5133975" y="1947863"/>
            <a:ext cx="152400" cy="6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9" name="Line 22"/>
          <p:cNvSpPr>
            <a:spLocks noChangeShapeType="1"/>
          </p:cNvSpPr>
          <p:nvPr/>
        </p:nvSpPr>
        <p:spPr bwMode="auto">
          <a:xfrm>
            <a:off x="7038975" y="1954213"/>
            <a:ext cx="76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00" name="Text Box 23"/>
          <p:cNvSpPr txBox="1">
            <a:spLocks noChangeArrowheads="1"/>
          </p:cNvSpPr>
          <p:nvPr/>
        </p:nvSpPr>
        <p:spPr bwMode="auto">
          <a:xfrm>
            <a:off x="201613" y="3844925"/>
            <a:ext cx="1246187" cy="64633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200" b="1" dirty="0" smtClean="0">
                <a:solidFill>
                  <a:srgbClr val="0000FF"/>
                </a:solidFill>
                <a:cs typeface="Arial" pitchFamily="34" charset="0"/>
              </a:rPr>
              <a:t>H</a:t>
            </a:r>
            <a:r>
              <a:rPr lang="en-US" altLang="en-US" sz="1200" b="1" baseline="30000" dirty="0" smtClean="0">
                <a:solidFill>
                  <a:srgbClr val="0000FF"/>
                </a:solidFill>
                <a:cs typeface="Arial" pitchFamily="34" charset="0"/>
              </a:rPr>
              <a:t>-</a:t>
            </a:r>
            <a:r>
              <a:rPr lang="en-US" altLang="en-US" sz="1200" b="1" dirty="0" smtClean="0">
                <a:solidFill>
                  <a:srgbClr val="0000FF"/>
                </a:solidFill>
                <a:cs typeface="Arial" pitchFamily="34" charset="0"/>
              </a:rPr>
              <a:t> ion </a:t>
            </a:r>
            <a:r>
              <a:rPr lang="en-US" altLang="en-US" sz="1200" b="1" dirty="0">
                <a:solidFill>
                  <a:srgbClr val="0000FF"/>
                </a:solidFill>
                <a:cs typeface="Arial" pitchFamily="34" charset="0"/>
              </a:rPr>
              <a:t>current:</a:t>
            </a:r>
          </a:p>
          <a:p>
            <a:r>
              <a:rPr lang="en-US" altLang="en-US" sz="1200" b="1" dirty="0">
                <a:solidFill>
                  <a:srgbClr val="0000FF"/>
                </a:solidFill>
                <a:cs typeface="Arial" pitchFamily="34" charset="0"/>
              </a:rPr>
              <a:t>40 mA (avg.),</a:t>
            </a:r>
          </a:p>
          <a:p>
            <a:r>
              <a:rPr lang="en-US" altLang="en-US" sz="1200" b="1" dirty="0">
                <a:solidFill>
                  <a:srgbClr val="0000FF"/>
                </a:solidFill>
                <a:cs typeface="Arial" pitchFamily="34" charset="0"/>
              </a:rPr>
              <a:t>65 mA (peak)</a:t>
            </a:r>
          </a:p>
        </p:txBody>
      </p:sp>
      <p:sp>
        <p:nvSpPr>
          <p:cNvPr id="20501" name="Text Box 24"/>
          <p:cNvSpPr txBox="1">
            <a:spLocks noChangeArrowheads="1"/>
          </p:cNvSpPr>
          <p:nvPr/>
        </p:nvSpPr>
        <p:spPr bwMode="auto">
          <a:xfrm>
            <a:off x="2620963" y="1765300"/>
            <a:ext cx="1358900" cy="3698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CHOPPER</a:t>
            </a:r>
          </a:p>
        </p:txBody>
      </p:sp>
      <p:sp>
        <p:nvSpPr>
          <p:cNvPr id="20502" name="Text Box 26"/>
          <p:cNvSpPr txBox="1">
            <a:spLocks noChangeArrowheads="1"/>
          </p:cNvSpPr>
          <p:nvPr/>
        </p:nvSpPr>
        <p:spPr bwMode="auto">
          <a:xfrm>
            <a:off x="1682750" y="1765300"/>
            <a:ext cx="792163" cy="3698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RFQ</a:t>
            </a:r>
          </a:p>
        </p:txBody>
      </p:sp>
      <p:sp>
        <p:nvSpPr>
          <p:cNvPr id="20505" name="Text Box 29"/>
          <p:cNvSpPr txBox="1">
            <a:spLocks noChangeArrowheads="1"/>
          </p:cNvSpPr>
          <p:nvPr/>
        </p:nvSpPr>
        <p:spPr bwMode="auto">
          <a:xfrm>
            <a:off x="587375" y="1765300"/>
            <a:ext cx="720725" cy="3698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H-</a:t>
            </a:r>
          </a:p>
        </p:txBody>
      </p:sp>
      <p:sp>
        <p:nvSpPr>
          <p:cNvPr id="20506" name="Text Box 30"/>
          <p:cNvSpPr txBox="1">
            <a:spLocks noChangeArrowheads="1"/>
          </p:cNvSpPr>
          <p:nvPr/>
        </p:nvSpPr>
        <p:spPr bwMode="auto">
          <a:xfrm>
            <a:off x="2149475" y="1219200"/>
            <a:ext cx="6699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 dirty="0">
                <a:solidFill>
                  <a:srgbClr val="000000"/>
                </a:solidFill>
                <a:latin typeface="Comic Sans MS" pitchFamily="66" charset="0"/>
              </a:rPr>
              <a:t>3MeV</a:t>
            </a:r>
          </a:p>
        </p:txBody>
      </p:sp>
      <p:sp>
        <p:nvSpPr>
          <p:cNvPr id="20507" name="Text Box 31"/>
          <p:cNvSpPr txBox="1">
            <a:spLocks noChangeArrowheads="1"/>
          </p:cNvSpPr>
          <p:nvPr/>
        </p:nvSpPr>
        <p:spPr bwMode="auto">
          <a:xfrm>
            <a:off x="1030288" y="1219200"/>
            <a:ext cx="72231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400" b="1" dirty="0">
                <a:solidFill>
                  <a:srgbClr val="000000"/>
                </a:solidFill>
                <a:latin typeface="Comic Sans MS" pitchFamily="66" charset="0"/>
              </a:rPr>
              <a:t>45keV</a:t>
            </a:r>
          </a:p>
        </p:txBody>
      </p:sp>
      <p:sp>
        <p:nvSpPr>
          <p:cNvPr id="20508" name="Line 32"/>
          <p:cNvSpPr>
            <a:spLocks noChangeShapeType="1"/>
          </p:cNvSpPr>
          <p:nvPr/>
        </p:nvSpPr>
        <p:spPr bwMode="auto">
          <a:xfrm>
            <a:off x="1371600" y="1555750"/>
            <a:ext cx="0" cy="239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09" name="Line 33"/>
          <p:cNvSpPr>
            <a:spLocks noChangeShapeType="1"/>
          </p:cNvSpPr>
          <p:nvPr/>
        </p:nvSpPr>
        <p:spPr bwMode="auto">
          <a:xfrm>
            <a:off x="2514600" y="1555750"/>
            <a:ext cx="0" cy="2397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11" name="Text Box 35"/>
          <p:cNvSpPr txBox="1">
            <a:spLocks noChangeArrowheads="1"/>
          </p:cNvSpPr>
          <p:nvPr/>
        </p:nvSpPr>
        <p:spPr bwMode="auto">
          <a:xfrm>
            <a:off x="4044950" y="1765300"/>
            <a:ext cx="1143000" cy="36988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800" b="1">
                <a:solidFill>
                  <a:srgbClr val="000000"/>
                </a:solidFill>
              </a:rPr>
              <a:t>DTL</a:t>
            </a:r>
          </a:p>
        </p:txBody>
      </p:sp>
      <p:cxnSp>
        <p:nvCxnSpPr>
          <p:cNvPr id="40" name="Straight Connector 39"/>
          <p:cNvCxnSpPr>
            <a:stCxn id="20505" idx="3"/>
            <a:endCxn id="20502" idx="1"/>
          </p:cNvCxnSpPr>
          <p:nvPr/>
        </p:nvCxnSpPr>
        <p:spPr>
          <a:xfrm>
            <a:off x="1308100" y="1949450"/>
            <a:ext cx="3746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0502" idx="3"/>
            <a:endCxn id="20501" idx="1"/>
          </p:cNvCxnSpPr>
          <p:nvPr/>
        </p:nvCxnSpPr>
        <p:spPr>
          <a:xfrm>
            <a:off x="2474913" y="1949450"/>
            <a:ext cx="14605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1" y="0"/>
            <a:ext cx="7086600" cy="914400"/>
          </a:xfrm>
        </p:spPr>
        <p:txBody>
          <a:bodyPr>
            <a:normAutofit/>
          </a:bodyPr>
          <a:lstStyle/>
          <a:p>
            <a:pPr algn="ctr"/>
            <a:r>
              <a:rPr lang="fr-CH" dirty="0" smtClean="0"/>
              <a:t>Linac4</a:t>
            </a:r>
            <a:endParaRPr lang="en-GB" dirty="0"/>
          </a:p>
        </p:txBody>
      </p:sp>
      <p:sp>
        <p:nvSpPr>
          <p:cNvPr id="20492" name="Text Box 14"/>
          <p:cNvSpPr txBox="1">
            <a:spLocks noChangeArrowheads="1"/>
          </p:cNvSpPr>
          <p:nvPr/>
        </p:nvSpPr>
        <p:spPr bwMode="auto">
          <a:xfrm>
            <a:off x="3951288" y="2255838"/>
            <a:ext cx="1298575" cy="190821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>
                <a:solidFill>
                  <a:schemeClr val="hlink"/>
                </a:solidFill>
                <a:latin typeface="Comic Sans MS" pitchFamily="66" charset="0"/>
              </a:rPr>
              <a:t>Drift Tube</a:t>
            </a:r>
          </a:p>
          <a:p>
            <a:r>
              <a:rPr lang="en-US" altLang="en-US" sz="1600" dirty="0">
                <a:solidFill>
                  <a:schemeClr val="hlink"/>
                </a:solidFill>
                <a:latin typeface="Comic Sans MS" pitchFamily="66" charset="0"/>
              </a:rPr>
              <a:t>Linac</a:t>
            </a:r>
          </a:p>
          <a:p>
            <a:endParaRPr lang="en-US" altLang="en-US" sz="1600" dirty="0">
              <a:solidFill>
                <a:srgbClr val="000000"/>
              </a:solidFill>
              <a:latin typeface="Comic Sans MS" pitchFamily="66" charset="0"/>
            </a:endParaRP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18.7 m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3 tanks</a:t>
            </a:r>
          </a:p>
          <a:p>
            <a:r>
              <a:rPr lang="en-US" alt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+</a:t>
            </a:r>
            <a:r>
              <a:rPr lang="en-US" altLang="en-US" sz="1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2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klystrons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4.7 MW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111 PMQs</a:t>
            </a:r>
          </a:p>
        </p:txBody>
      </p:sp>
      <p:sp>
        <p:nvSpPr>
          <p:cNvPr id="20493" name="Text Box 15"/>
          <p:cNvSpPr txBox="1">
            <a:spLocks noChangeArrowheads="1"/>
          </p:cNvSpPr>
          <p:nvPr/>
        </p:nvSpPr>
        <p:spPr bwMode="auto">
          <a:xfrm>
            <a:off x="7115175" y="2255838"/>
            <a:ext cx="1752600" cy="193899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>
                <a:solidFill>
                  <a:schemeClr val="hlink"/>
                </a:solidFill>
                <a:latin typeface="Comic Sans MS" pitchFamily="66" charset="0"/>
              </a:rPr>
              <a:t>Pi-Mode Structure</a:t>
            </a:r>
          </a:p>
          <a:p>
            <a:endParaRPr lang="en-US" altLang="en-US" sz="1600" dirty="0">
              <a:solidFill>
                <a:schemeClr val="hlink"/>
              </a:solidFill>
              <a:latin typeface="Comic Sans MS" pitchFamily="66" charset="0"/>
            </a:endParaRP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22 m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12 tanks</a:t>
            </a:r>
          </a:p>
          <a:p>
            <a:r>
              <a:rPr lang="en-US" alt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4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+</a:t>
            </a:r>
            <a:r>
              <a:rPr lang="en-US" altLang="en-US" sz="1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4</a:t>
            </a:r>
            <a:r>
              <a:rPr lang="en-US" alt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klystrons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~12 MW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12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EMQuad</a:t>
            </a:r>
            <a:r>
              <a:rPr lang="en-US" altLang="en-US" sz="1600" dirty="0" err="1">
                <a:solidFill>
                  <a:srgbClr val="000000"/>
                </a:solidFill>
                <a:latin typeface="Comic Sans MS" pitchFamily="66" charset="0"/>
              </a:rPr>
              <a:t>s</a:t>
            </a:r>
            <a:endParaRPr lang="en-US" altLang="en-US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0494" name="Text Box 16"/>
          <p:cNvSpPr txBox="1">
            <a:spLocks noChangeArrowheads="1"/>
          </p:cNvSpPr>
          <p:nvPr/>
        </p:nvSpPr>
        <p:spPr bwMode="auto">
          <a:xfrm>
            <a:off x="5380038" y="2255838"/>
            <a:ext cx="1611312" cy="190821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>
                <a:solidFill>
                  <a:schemeClr val="hlink"/>
                </a:solidFill>
                <a:latin typeface="Comic Sans MS" pitchFamily="66" charset="0"/>
              </a:rPr>
              <a:t>Cell-Coupled Drift Tube</a:t>
            </a:r>
          </a:p>
          <a:p>
            <a:r>
              <a:rPr lang="en-US" altLang="en-US" sz="1600" dirty="0">
                <a:solidFill>
                  <a:schemeClr val="hlink"/>
                </a:solidFill>
                <a:latin typeface="Comic Sans MS" pitchFamily="66" charset="0"/>
              </a:rPr>
              <a:t>Linac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25 m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21 tanks</a:t>
            </a:r>
          </a:p>
          <a:p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7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klystrons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7 MW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21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EMQuads</a:t>
            </a:r>
            <a:endParaRPr lang="en-US" alt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503" name="Text Box 27"/>
          <p:cNvSpPr txBox="1">
            <a:spLocks noChangeArrowheads="1"/>
          </p:cNvSpPr>
          <p:nvPr/>
        </p:nvSpPr>
        <p:spPr bwMode="auto">
          <a:xfrm>
            <a:off x="2687638" y="2255838"/>
            <a:ext cx="1219200" cy="14773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Chopper </a:t>
            </a:r>
          </a:p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&amp; </a:t>
            </a:r>
            <a:r>
              <a:rPr lang="en-US" altLang="en-US" sz="1600" dirty="0" err="1">
                <a:solidFill>
                  <a:srgbClr val="000000"/>
                </a:solidFill>
                <a:latin typeface="Comic Sans MS" pitchFamily="66" charset="0"/>
              </a:rPr>
              <a:t>Bunchers</a:t>
            </a:r>
            <a:endParaRPr lang="en-US" altLang="en-US" sz="1600" dirty="0">
              <a:solidFill>
                <a:srgbClr val="000000"/>
              </a:solidFill>
              <a:latin typeface="Comic Sans MS" pitchFamily="66" charset="0"/>
            </a:endParaRP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3.6 m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11 </a:t>
            </a:r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EMquad</a:t>
            </a:r>
            <a:endParaRPr lang="en-US" alt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3 cavities</a:t>
            </a:r>
          </a:p>
        </p:txBody>
      </p:sp>
      <p:sp>
        <p:nvSpPr>
          <p:cNvPr id="20504" name="Text Box 28"/>
          <p:cNvSpPr txBox="1">
            <a:spLocks noChangeArrowheads="1"/>
          </p:cNvSpPr>
          <p:nvPr/>
        </p:nvSpPr>
        <p:spPr bwMode="auto">
          <a:xfrm>
            <a:off x="1393202" y="2255837"/>
            <a:ext cx="1289135" cy="147732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Radio </a:t>
            </a:r>
          </a:p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Frequency</a:t>
            </a:r>
          </a:p>
          <a:p>
            <a:r>
              <a:rPr lang="en-US" altLang="en-US" sz="1600" dirty="0" err="1">
                <a:solidFill>
                  <a:srgbClr val="000000"/>
                </a:solidFill>
                <a:latin typeface="Comic Sans MS" pitchFamily="66" charset="0"/>
              </a:rPr>
              <a:t>Quadrupole</a:t>
            </a:r>
            <a:endParaRPr lang="en-US" altLang="en-US" sz="1600" dirty="0">
              <a:solidFill>
                <a:srgbClr val="000000"/>
              </a:solidFill>
              <a:latin typeface="Comic Sans MS" pitchFamily="66" charset="0"/>
            </a:endParaRP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3 m</a:t>
            </a:r>
          </a:p>
          <a:p>
            <a:r>
              <a:rPr lang="en-US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 Klystron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550 kW</a:t>
            </a:r>
          </a:p>
        </p:txBody>
      </p:sp>
      <p:sp>
        <p:nvSpPr>
          <p:cNvPr id="20510" name="Text Box 34"/>
          <p:cNvSpPr txBox="1">
            <a:spLocks noChangeArrowheads="1"/>
          </p:cNvSpPr>
          <p:nvPr/>
        </p:nvSpPr>
        <p:spPr bwMode="auto">
          <a:xfrm>
            <a:off x="409575" y="2255838"/>
            <a:ext cx="990600" cy="150810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RF volume</a:t>
            </a:r>
          </a:p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source</a:t>
            </a:r>
          </a:p>
          <a:p>
            <a:r>
              <a:rPr lang="en-US" altLang="en-US" sz="1600" dirty="0">
                <a:solidFill>
                  <a:srgbClr val="000000"/>
                </a:solidFill>
                <a:latin typeface="Comic Sans MS" pitchFamily="66" charset="0"/>
              </a:rPr>
              <a:t>(DESY)</a:t>
            </a:r>
          </a:p>
          <a:p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45 kV</a:t>
            </a:r>
          </a:p>
          <a:p>
            <a:r>
              <a:rPr lang="en-US" altLang="en-US" sz="1400" dirty="0" err="1">
                <a:solidFill>
                  <a:srgbClr val="000000"/>
                </a:solidFill>
                <a:cs typeface="Arial" panose="020B0604020202020204" pitchFamily="34" charset="0"/>
              </a:rPr>
              <a:t>Extrac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57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 animBg="1"/>
      <p:bldP spid="20484" grpId="0" animBg="1"/>
      <p:bldP spid="20485" grpId="0" animBg="1"/>
      <p:bldP spid="20486" grpId="0" animBg="1"/>
      <p:bldP spid="20487" grpId="0" animBg="1"/>
      <p:bldP spid="20488" grpId="0" animBg="1"/>
      <p:bldP spid="20489" grpId="0" animBg="1"/>
      <p:bldP spid="20490" grpId="0" animBg="1"/>
      <p:bldP spid="20491" grpId="0" animBg="1"/>
      <p:bldP spid="20495" grpId="0" animBg="1"/>
      <p:bldP spid="20497" grpId="0" animBg="1"/>
      <p:bldP spid="20498" grpId="0" animBg="1"/>
      <p:bldP spid="20499" grpId="0" animBg="1"/>
      <p:bldP spid="20500" grpId="0" animBg="1"/>
      <p:bldP spid="20501" grpId="0" animBg="1"/>
      <p:bldP spid="20502" grpId="0" animBg="1"/>
      <p:bldP spid="20505" grpId="0" animBg="1"/>
      <p:bldP spid="20506" grpId="0" animBg="1"/>
      <p:bldP spid="20507" grpId="0" animBg="1"/>
      <p:bldP spid="20508" grpId="0" animBg="1"/>
      <p:bldP spid="20509" grpId="0" animBg="1"/>
      <p:bldP spid="20511" grpId="0" animBg="1"/>
      <p:bldP spid="20492" grpId="0" animBg="1"/>
      <p:bldP spid="20493" grpId="0" animBg="1"/>
      <p:bldP spid="20494" grpId="0" animBg="1"/>
      <p:bldP spid="20503" grpId="0" animBg="1"/>
      <p:bldP spid="20504" grpId="0" animBg="1"/>
      <p:bldP spid="205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14604</TotalTime>
  <Words>2551</Words>
  <Application>Microsoft Office PowerPoint</Application>
  <PresentationFormat>On-screen Show (4:3)</PresentationFormat>
  <Paragraphs>564</Paragraphs>
  <Slides>39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CERN Motivation for the SPL R&amp;D (1/5) </vt:lpstr>
      <vt:lpstr>CERN Motivation for the SPL R &amp; D (2/5)</vt:lpstr>
      <vt:lpstr>CERN Motivation for the SPL R &amp; D (3/5)</vt:lpstr>
      <vt:lpstr>CERN Motivation for the SPL R &amp; D (4/5)</vt:lpstr>
      <vt:lpstr>CERN motivation for the SPL R&amp;D (5/5) </vt:lpstr>
      <vt:lpstr>SPL main characteristics</vt:lpstr>
      <vt:lpstr>SPL potential front end: Linac4!</vt:lpstr>
      <vt:lpstr>Linac4</vt:lpstr>
      <vt:lpstr>Linac4 status</vt:lpstr>
      <vt:lpstr>SPL block diagram</vt:lpstr>
      <vt:lpstr>SPL cavities development</vt:lpstr>
      <vt:lpstr>SPL cavity b = 1 at CEA</vt:lpstr>
      <vt:lpstr>First test in vertical cryostat (CEA)</vt:lpstr>
      <vt:lpstr>SPL cavity b = 0.65 at IPN-Orsay</vt:lpstr>
      <vt:lpstr>Niobium cavities from industry (RI)</vt:lpstr>
      <vt:lpstr>Niobium cavities at CERN</vt:lpstr>
      <vt:lpstr>SPL mono-cell b =1 at CERN</vt:lpstr>
      <vt:lpstr>New e-beam welding machine</vt:lpstr>
      <vt:lpstr>Electro-Polishing (EP)</vt:lpstr>
      <vt:lpstr>Helium tank</vt:lpstr>
      <vt:lpstr>SPL Fundamental Power Coupler</vt:lpstr>
      <vt:lpstr>Power Couplers Test program</vt:lpstr>
      <vt:lpstr>Power Couplers: Next steps</vt:lpstr>
      <vt:lpstr>Power Couplers: Next steps</vt:lpstr>
      <vt:lpstr>Tests systems and cavity reception area (Bdg. 252)</vt:lpstr>
      <vt:lpstr>SPL cryomodule</vt:lpstr>
      <vt:lpstr>Mock-up: T Distribution</vt:lpstr>
      <vt:lpstr>Cryo-module  Assembly tooling</vt:lpstr>
      <vt:lpstr>SM18: new Clean Rooms &amp; HPR</vt:lpstr>
      <vt:lpstr>SM18: New Clean Rooms &amp; HPR</vt:lpstr>
      <vt:lpstr>SM18: ultra pure water production</vt:lpstr>
      <vt:lpstr>SM18: Horizontal bunkers and vertical cryostats</vt:lpstr>
      <vt:lpstr>SM18: waveguide network</vt:lpstr>
      <vt:lpstr>SM18 High Power RF upgrade (704 MHz)</vt:lpstr>
      <vt:lpstr>High Power IOT development (704 MHz)</vt:lpstr>
      <vt:lpstr>SPL R&amp;D schedule</vt:lpstr>
      <vt:lpstr>Summary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vparma</dc:creator>
  <cp:lastModifiedBy>Roland Garoby</cp:lastModifiedBy>
  <cp:revision>1468</cp:revision>
  <dcterms:created xsi:type="dcterms:W3CDTF">2010-01-11T09:12:42Z</dcterms:created>
  <dcterms:modified xsi:type="dcterms:W3CDTF">2014-06-03T12:45:51Z</dcterms:modified>
</cp:coreProperties>
</file>