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43" r:id="rId5"/>
    <p:sldMasterId id="2147484055" r:id="rId6"/>
  </p:sldMasterIdLst>
  <p:notesMasterIdLst>
    <p:notesMasterId r:id="rId34"/>
  </p:notesMasterIdLst>
  <p:handoutMasterIdLst>
    <p:handoutMasterId r:id="rId35"/>
  </p:handoutMasterIdLst>
  <p:sldIdLst>
    <p:sldId id="662" r:id="rId7"/>
    <p:sldId id="746" r:id="rId8"/>
    <p:sldId id="752" r:id="rId9"/>
    <p:sldId id="899" r:id="rId10"/>
    <p:sldId id="897" r:id="rId11"/>
    <p:sldId id="900" r:id="rId12"/>
    <p:sldId id="859" r:id="rId13"/>
    <p:sldId id="860" r:id="rId14"/>
    <p:sldId id="861" r:id="rId15"/>
    <p:sldId id="728" r:id="rId16"/>
    <p:sldId id="763" r:id="rId17"/>
    <p:sldId id="762" r:id="rId18"/>
    <p:sldId id="858" r:id="rId19"/>
    <p:sldId id="857" r:id="rId20"/>
    <p:sldId id="732" r:id="rId21"/>
    <p:sldId id="758" r:id="rId22"/>
    <p:sldId id="759" r:id="rId23"/>
    <p:sldId id="761" r:id="rId24"/>
    <p:sldId id="872" r:id="rId25"/>
    <p:sldId id="741" r:id="rId26"/>
    <p:sldId id="753" r:id="rId27"/>
    <p:sldId id="743" r:id="rId28"/>
    <p:sldId id="814" r:id="rId29"/>
    <p:sldId id="812" r:id="rId30"/>
    <p:sldId id="813" r:id="rId31"/>
    <p:sldId id="755" r:id="rId32"/>
    <p:sldId id="886" r:id="rId33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1D"/>
    <a:srgbClr val="9A0000"/>
    <a:srgbClr val="FFCC99"/>
    <a:srgbClr val="9D3431"/>
    <a:srgbClr val="0000FF"/>
    <a:srgbClr val="FFFFCC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4" autoAdjust="0"/>
    <p:restoredTop sz="89680" autoAdjust="0"/>
  </p:normalViewPr>
  <p:slideViewPr>
    <p:cSldViewPr snapToGrid="0">
      <p:cViewPr>
        <p:scale>
          <a:sx n="70" d="100"/>
          <a:sy n="70" d="100"/>
        </p:scale>
        <p:origin x="-1104" y="-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nnag:Documents:TE1AES015-TE1AES10-analyzed.xls" TargetMode="External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alex:Documents:Technical%20Division:talks:042314_TB9AES011__for_Allan_and_Anna_for_Wed_10AM_meeting:TB9AES011M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648712052586"/>
          <c:y val="2.79747834234708E-2"/>
          <c:w val="0.68251213620421303"/>
          <c:h val="0.88344708394501503"/>
        </c:manualLayout>
      </c:layout>
      <c:scatterChart>
        <c:scatterStyle val="lineMarker"/>
        <c:varyColors val="0"/>
        <c:ser>
          <c:idx val="0"/>
          <c:order val="0"/>
          <c:tx>
            <c:v>TE1AES015 - 5 microns total 2K, 1.5K</c:v>
          </c:tx>
          <c:spPr>
            <a:ln w="47625">
              <a:noFill/>
            </a:ln>
          </c:spPr>
          <c:xVal>
            <c:numRef>
              <c:f>('TE1AES015-5microns'!$C$18:$C$36,'TE1AES015-5microns'!$C$74:$C$133)</c:f>
              <c:numCache>
                <c:formatCode>0.00E+00</c:formatCode>
                <c:ptCount val="79"/>
                <c:pt idx="0">
                  <c:v>5.58516849</c:v>
                </c:pt>
                <c:pt idx="1">
                  <c:v>3.09229055</c:v>
                </c:pt>
                <c:pt idx="2">
                  <c:v>4.02676195</c:v>
                </c:pt>
                <c:pt idx="3">
                  <c:v>5.02908898</c:v>
                </c:pt>
                <c:pt idx="4">
                  <c:v>5.0268517499999996</c:v>
                </c:pt>
                <c:pt idx="5">
                  <c:v>6.0209444799999998</c:v>
                </c:pt>
                <c:pt idx="6">
                  <c:v>7.1041141000000003</c:v>
                </c:pt>
                <c:pt idx="7">
                  <c:v>8.0367054699999994</c:v>
                </c:pt>
                <c:pt idx="8">
                  <c:v>8.9871423200000002</c:v>
                </c:pt>
                <c:pt idx="9">
                  <c:v>9.8233378099999999</c:v>
                </c:pt>
                <c:pt idx="10">
                  <c:v>11.1390791</c:v>
                </c:pt>
                <c:pt idx="11">
                  <c:v>12.0468229</c:v>
                </c:pt>
                <c:pt idx="12">
                  <c:v>12.2454467</c:v>
                </c:pt>
                <c:pt idx="13">
                  <c:v>12.9221933</c:v>
                </c:pt>
                <c:pt idx="14">
                  <c:v>15.2621132</c:v>
                </c:pt>
                <c:pt idx="15">
                  <c:v>13.993437399999999</c:v>
                </c:pt>
                <c:pt idx="16">
                  <c:v>16.699702800000001</c:v>
                </c:pt>
                <c:pt idx="17">
                  <c:v>15.9957384</c:v>
                </c:pt>
                <c:pt idx="18">
                  <c:v>19.607372900000001</c:v>
                </c:pt>
                <c:pt idx="19">
                  <c:v>3.2023915399999998</c:v>
                </c:pt>
                <c:pt idx="20">
                  <c:v>3.8139595100000001</c:v>
                </c:pt>
                <c:pt idx="21">
                  <c:v>3.8064482000000002</c:v>
                </c:pt>
                <c:pt idx="22">
                  <c:v>4.6142775</c:v>
                </c:pt>
                <c:pt idx="23">
                  <c:v>4.6364745899999997</c:v>
                </c:pt>
                <c:pt idx="24">
                  <c:v>4.6416359399999987</c:v>
                </c:pt>
                <c:pt idx="25">
                  <c:v>4.6418868900000003</c:v>
                </c:pt>
                <c:pt idx="26">
                  <c:v>5.8841881200000001</c:v>
                </c:pt>
                <c:pt idx="27">
                  <c:v>5.8511632499999999</c:v>
                </c:pt>
                <c:pt idx="28">
                  <c:v>5.86269522</c:v>
                </c:pt>
                <c:pt idx="29">
                  <c:v>6.8963280300000003</c:v>
                </c:pt>
                <c:pt idx="30">
                  <c:v>6.8981149200000003</c:v>
                </c:pt>
                <c:pt idx="31">
                  <c:v>8.2664827699999996</c:v>
                </c:pt>
                <c:pt idx="32">
                  <c:v>8.2940081200000009</c:v>
                </c:pt>
                <c:pt idx="33">
                  <c:v>9.4706802799999998</c:v>
                </c:pt>
                <c:pt idx="34">
                  <c:v>9.4789589999999997</c:v>
                </c:pt>
                <c:pt idx="35">
                  <c:v>9.4858141099999997</c:v>
                </c:pt>
                <c:pt idx="36">
                  <c:v>10.8357204</c:v>
                </c:pt>
                <c:pt idx="37">
                  <c:v>10.8327183</c:v>
                </c:pt>
                <c:pt idx="38">
                  <c:v>10.837225999999999</c:v>
                </c:pt>
                <c:pt idx="39">
                  <c:v>10.8581795</c:v>
                </c:pt>
                <c:pt idx="40">
                  <c:v>12.144567800000001</c:v>
                </c:pt>
                <c:pt idx="41">
                  <c:v>12.1584664</c:v>
                </c:pt>
                <c:pt idx="42">
                  <c:v>13.5218148</c:v>
                </c:pt>
                <c:pt idx="43">
                  <c:v>13.576309200000001</c:v>
                </c:pt>
                <c:pt idx="44">
                  <c:v>13.6041185</c:v>
                </c:pt>
                <c:pt idx="45">
                  <c:v>13.5829518</c:v>
                </c:pt>
                <c:pt idx="46">
                  <c:v>13.5857837</c:v>
                </c:pt>
                <c:pt idx="47">
                  <c:v>16.471617699999999</c:v>
                </c:pt>
                <c:pt idx="48">
                  <c:v>16.481428600000001</c:v>
                </c:pt>
                <c:pt idx="49">
                  <c:v>15.4510752</c:v>
                </c:pt>
                <c:pt idx="50">
                  <c:v>14.830848</c:v>
                </c:pt>
                <c:pt idx="51">
                  <c:v>14.3069881</c:v>
                </c:pt>
                <c:pt idx="52">
                  <c:v>15.976729000000001</c:v>
                </c:pt>
                <c:pt idx="53">
                  <c:v>15.9874419</c:v>
                </c:pt>
                <c:pt idx="54">
                  <c:v>17.1398051</c:v>
                </c:pt>
                <c:pt idx="55">
                  <c:v>17.1734407</c:v>
                </c:pt>
                <c:pt idx="56">
                  <c:v>17.1843246</c:v>
                </c:pt>
                <c:pt idx="57">
                  <c:v>17.8121905</c:v>
                </c:pt>
                <c:pt idx="58">
                  <c:v>18.684467600000001</c:v>
                </c:pt>
                <c:pt idx="59">
                  <c:v>19.388793199999999</c:v>
                </c:pt>
                <c:pt idx="60">
                  <c:v>19.516935400000001</c:v>
                </c:pt>
                <c:pt idx="61">
                  <c:v>19.492951300000001</c:v>
                </c:pt>
                <c:pt idx="62">
                  <c:v>19.509773500000001</c:v>
                </c:pt>
                <c:pt idx="63">
                  <c:v>20.367626300000001</c:v>
                </c:pt>
                <c:pt idx="64">
                  <c:v>20.370567999999999</c:v>
                </c:pt>
                <c:pt idx="65">
                  <c:v>20.391380999999999</c:v>
                </c:pt>
                <c:pt idx="66">
                  <c:v>21.100418600000001</c:v>
                </c:pt>
                <c:pt idx="67">
                  <c:v>22.064845800000001</c:v>
                </c:pt>
                <c:pt idx="68">
                  <c:v>22.0599913</c:v>
                </c:pt>
                <c:pt idx="69">
                  <c:v>22.04692</c:v>
                </c:pt>
                <c:pt idx="70">
                  <c:v>22.8182221</c:v>
                </c:pt>
                <c:pt idx="71">
                  <c:v>22.852438500000002</c:v>
                </c:pt>
                <c:pt idx="72">
                  <c:v>23.609009700000001</c:v>
                </c:pt>
                <c:pt idx="73">
                  <c:v>24.373976899999999</c:v>
                </c:pt>
                <c:pt idx="74">
                  <c:v>24.527907299999999</c:v>
                </c:pt>
                <c:pt idx="75">
                  <c:v>24.5344014</c:v>
                </c:pt>
                <c:pt idx="76">
                  <c:v>24.549127200000001</c:v>
                </c:pt>
                <c:pt idx="77">
                  <c:v>24.5364629</c:v>
                </c:pt>
                <c:pt idx="78">
                  <c:v>24.688891900000002</c:v>
                </c:pt>
              </c:numCache>
            </c:numRef>
          </c:xVal>
          <c:yVal>
            <c:numRef>
              <c:f>('TE1AES015-5microns'!$E$18:$E$36,'TE1AES015-5microns'!$E$74:$E$133)</c:f>
              <c:numCache>
                <c:formatCode>0.00E+00</c:formatCode>
                <c:ptCount val="79"/>
                <c:pt idx="0">
                  <c:v>33892140900</c:v>
                </c:pt>
                <c:pt idx="1">
                  <c:v>32521997000</c:v>
                </c:pt>
                <c:pt idx="2">
                  <c:v>33669358500</c:v>
                </c:pt>
                <c:pt idx="3">
                  <c:v>33732378900</c:v>
                </c:pt>
                <c:pt idx="4">
                  <c:v>33944637700</c:v>
                </c:pt>
                <c:pt idx="5">
                  <c:v>34701410900</c:v>
                </c:pt>
                <c:pt idx="6">
                  <c:v>35276104100</c:v>
                </c:pt>
                <c:pt idx="7">
                  <c:v>35532223700</c:v>
                </c:pt>
                <c:pt idx="8">
                  <c:v>35619389600</c:v>
                </c:pt>
                <c:pt idx="9">
                  <c:v>36009325000</c:v>
                </c:pt>
                <c:pt idx="10">
                  <c:v>36647403500</c:v>
                </c:pt>
                <c:pt idx="11">
                  <c:v>36901619400</c:v>
                </c:pt>
                <c:pt idx="12">
                  <c:v>36662434000</c:v>
                </c:pt>
                <c:pt idx="13">
                  <c:v>36782957600</c:v>
                </c:pt>
                <c:pt idx="14">
                  <c:v>37146723600</c:v>
                </c:pt>
                <c:pt idx="15">
                  <c:v>36832725500</c:v>
                </c:pt>
                <c:pt idx="16">
                  <c:v>37334401900</c:v>
                </c:pt>
                <c:pt idx="17">
                  <c:v>37473390800</c:v>
                </c:pt>
                <c:pt idx="18">
                  <c:v>38374510600</c:v>
                </c:pt>
                <c:pt idx="19">
                  <c:v>126041648000</c:v>
                </c:pt>
                <c:pt idx="20">
                  <c:v>132814652000</c:v>
                </c:pt>
                <c:pt idx="21">
                  <c:v>131654513000</c:v>
                </c:pt>
                <c:pt idx="22">
                  <c:v>135700760000</c:v>
                </c:pt>
                <c:pt idx="23">
                  <c:v>137775933000</c:v>
                </c:pt>
                <c:pt idx="24">
                  <c:v>138723513000</c:v>
                </c:pt>
                <c:pt idx="25">
                  <c:v>139063228000</c:v>
                </c:pt>
                <c:pt idx="26">
                  <c:v>152143591000</c:v>
                </c:pt>
                <c:pt idx="27">
                  <c:v>150890269000</c:v>
                </c:pt>
                <c:pt idx="28">
                  <c:v>151297857000</c:v>
                </c:pt>
                <c:pt idx="29">
                  <c:v>152048430000</c:v>
                </c:pt>
                <c:pt idx="30">
                  <c:v>151600124000</c:v>
                </c:pt>
                <c:pt idx="31">
                  <c:v>151100717000</c:v>
                </c:pt>
                <c:pt idx="32">
                  <c:v>153191131000</c:v>
                </c:pt>
                <c:pt idx="33">
                  <c:v>158714950000</c:v>
                </c:pt>
                <c:pt idx="34">
                  <c:v>157418757000</c:v>
                </c:pt>
                <c:pt idx="35">
                  <c:v>159466501000</c:v>
                </c:pt>
                <c:pt idx="36">
                  <c:v>157542997000</c:v>
                </c:pt>
                <c:pt idx="37">
                  <c:v>161047122000</c:v>
                </c:pt>
                <c:pt idx="38">
                  <c:v>159272204000</c:v>
                </c:pt>
                <c:pt idx="39">
                  <c:v>161547681000</c:v>
                </c:pt>
                <c:pt idx="40">
                  <c:v>163084906000</c:v>
                </c:pt>
                <c:pt idx="41">
                  <c:v>163013283000</c:v>
                </c:pt>
                <c:pt idx="42">
                  <c:v>159990443000</c:v>
                </c:pt>
                <c:pt idx="43">
                  <c:v>162955873000</c:v>
                </c:pt>
                <c:pt idx="44">
                  <c:v>166300653000</c:v>
                </c:pt>
                <c:pt idx="45">
                  <c:v>162398088000</c:v>
                </c:pt>
                <c:pt idx="46">
                  <c:v>164799087000</c:v>
                </c:pt>
                <c:pt idx="47">
                  <c:v>159779025000</c:v>
                </c:pt>
                <c:pt idx="48">
                  <c:v>161406563000</c:v>
                </c:pt>
                <c:pt idx="49">
                  <c:v>161233731000</c:v>
                </c:pt>
                <c:pt idx="50">
                  <c:v>163191172000</c:v>
                </c:pt>
                <c:pt idx="51">
                  <c:v>159313082000</c:v>
                </c:pt>
                <c:pt idx="52">
                  <c:v>161704840000</c:v>
                </c:pt>
                <c:pt idx="53">
                  <c:v>161583599000</c:v>
                </c:pt>
                <c:pt idx="54">
                  <c:v>157526713000</c:v>
                </c:pt>
                <c:pt idx="55">
                  <c:v>159660569000</c:v>
                </c:pt>
                <c:pt idx="56">
                  <c:v>159785774000</c:v>
                </c:pt>
                <c:pt idx="57">
                  <c:v>157482780000</c:v>
                </c:pt>
                <c:pt idx="58">
                  <c:v>156870291000</c:v>
                </c:pt>
                <c:pt idx="59">
                  <c:v>153918417000</c:v>
                </c:pt>
                <c:pt idx="60">
                  <c:v>154094554000</c:v>
                </c:pt>
                <c:pt idx="61">
                  <c:v>153221805000</c:v>
                </c:pt>
                <c:pt idx="62">
                  <c:v>151184742000</c:v>
                </c:pt>
                <c:pt idx="63">
                  <c:v>152627075000</c:v>
                </c:pt>
                <c:pt idx="64">
                  <c:v>149678536000</c:v>
                </c:pt>
                <c:pt idx="65">
                  <c:v>151447914000</c:v>
                </c:pt>
                <c:pt idx="66">
                  <c:v>148606028000</c:v>
                </c:pt>
                <c:pt idx="67">
                  <c:v>143961684000</c:v>
                </c:pt>
                <c:pt idx="68">
                  <c:v>143949511000</c:v>
                </c:pt>
                <c:pt idx="69">
                  <c:v>144835305000</c:v>
                </c:pt>
                <c:pt idx="70">
                  <c:v>141850630000</c:v>
                </c:pt>
                <c:pt idx="71">
                  <c:v>140641861000</c:v>
                </c:pt>
                <c:pt idx="72">
                  <c:v>138033054000</c:v>
                </c:pt>
                <c:pt idx="73">
                  <c:v>134638354000</c:v>
                </c:pt>
                <c:pt idx="74">
                  <c:v>131569530000</c:v>
                </c:pt>
                <c:pt idx="75">
                  <c:v>133293622000</c:v>
                </c:pt>
                <c:pt idx="76">
                  <c:v>131367895000</c:v>
                </c:pt>
                <c:pt idx="77">
                  <c:v>123671636000</c:v>
                </c:pt>
                <c:pt idx="78">
                  <c:v>123326990000</c:v>
                </c:pt>
              </c:numCache>
            </c:numRef>
          </c:yVal>
          <c:smooth val="0"/>
        </c:ser>
        <c:ser>
          <c:idx val="1"/>
          <c:order val="1"/>
          <c:tx>
            <c:v>TE1AES010 - 2 microns total 2K, 1.5K</c:v>
          </c:tx>
          <c:spPr>
            <a:ln w="47625">
              <a:noFill/>
            </a:ln>
          </c:spPr>
          <c:xVal>
            <c:numRef>
              <c:f>'TE1AES010-2microns'!$A$2:$A$85</c:f>
              <c:numCache>
                <c:formatCode>0.00E+00</c:formatCode>
                <c:ptCount val="84"/>
                <c:pt idx="0">
                  <c:v>5.0903560499999996</c:v>
                </c:pt>
                <c:pt idx="1">
                  <c:v>5.26669169</c:v>
                </c:pt>
                <c:pt idx="2">
                  <c:v>5.0004878100000001</c:v>
                </c:pt>
                <c:pt idx="3">
                  <c:v>5.1315861399999996</c:v>
                </c:pt>
                <c:pt idx="4">
                  <c:v>5.1969508700000002</c:v>
                </c:pt>
                <c:pt idx="5">
                  <c:v>4.9963197499999996</c:v>
                </c:pt>
                <c:pt idx="6">
                  <c:v>5.07563794</c:v>
                </c:pt>
                <c:pt idx="7">
                  <c:v>3.9263476499999999</c:v>
                </c:pt>
                <c:pt idx="8">
                  <c:v>2.9815720899999998</c:v>
                </c:pt>
                <c:pt idx="9">
                  <c:v>2.0830685799999999</c:v>
                </c:pt>
                <c:pt idx="10">
                  <c:v>5.9535303500000003</c:v>
                </c:pt>
                <c:pt idx="11">
                  <c:v>6.9325628400000001</c:v>
                </c:pt>
                <c:pt idx="12">
                  <c:v>7.5234937400000002</c:v>
                </c:pt>
                <c:pt idx="13">
                  <c:v>7.7778909299999999</c:v>
                </c:pt>
                <c:pt idx="14">
                  <c:v>7.9317627100000001</c:v>
                </c:pt>
                <c:pt idx="15">
                  <c:v>8.9892424200000001</c:v>
                </c:pt>
                <c:pt idx="16">
                  <c:v>9.9599622799999992</c:v>
                </c:pt>
                <c:pt idx="17">
                  <c:v>11.0087598</c:v>
                </c:pt>
                <c:pt idx="18">
                  <c:v>11.874682699999999</c:v>
                </c:pt>
                <c:pt idx="19">
                  <c:v>11.8562919</c:v>
                </c:pt>
                <c:pt idx="20">
                  <c:v>12.0251097</c:v>
                </c:pt>
                <c:pt idx="21">
                  <c:v>13.0644078</c:v>
                </c:pt>
                <c:pt idx="22">
                  <c:v>14.0748634</c:v>
                </c:pt>
                <c:pt idx="23">
                  <c:v>14.0282219</c:v>
                </c:pt>
                <c:pt idx="24">
                  <c:v>14.964211499999999</c:v>
                </c:pt>
                <c:pt idx="25">
                  <c:v>14.9889624</c:v>
                </c:pt>
                <c:pt idx="26">
                  <c:v>15.748778</c:v>
                </c:pt>
                <c:pt idx="27">
                  <c:v>16.302531599999998</c:v>
                </c:pt>
                <c:pt idx="28">
                  <c:v>17.069216900000001</c:v>
                </c:pt>
                <c:pt idx="29">
                  <c:v>17.722315300000002</c:v>
                </c:pt>
                <c:pt idx="30">
                  <c:v>17.779906799999999</c:v>
                </c:pt>
                <c:pt idx="31">
                  <c:v>18.208014800000001</c:v>
                </c:pt>
                <c:pt idx="32">
                  <c:v>18.673609599999999</c:v>
                </c:pt>
                <c:pt idx="33">
                  <c:v>18.9496179</c:v>
                </c:pt>
                <c:pt idx="34">
                  <c:v>3.0062163700000002</c:v>
                </c:pt>
                <c:pt idx="35">
                  <c:v>3.00294441</c:v>
                </c:pt>
                <c:pt idx="36">
                  <c:v>5.0815643100000001</c:v>
                </c:pt>
                <c:pt idx="37">
                  <c:v>5.3614979700000003</c:v>
                </c:pt>
                <c:pt idx="38">
                  <c:v>6.2118280400000003</c:v>
                </c:pt>
                <c:pt idx="39">
                  <c:v>7.4109697299999997</c:v>
                </c:pt>
                <c:pt idx="40">
                  <c:v>7.4293925300000003</c:v>
                </c:pt>
                <c:pt idx="41">
                  <c:v>8.2436909899999993</c:v>
                </c:pt>
                <c:pt idx="42">
                  <c:v>9.5600419500000005</c:v>
                </c:pt>
                <c:pt idx="43">
                  <c:v>10.6175438</c:v>
                </c:pt>
                <c:pt idx="44">
                  <c:v>11.722171700000001</c:v>
                </c:pt>
                <c:pt idx="45">
                  <c:v>12.697570600000001</c:v>
                </c:pt>
                <c:pt idx="46">
                  <c:v>13.5491613</c:v>
                </c:pt>
                <c:pt idx="47">
                  <c:v>14.606306200000001</c:v>
                </c:pt>
                <c:pt idx="48">
                  <c:v>14.6071768</c:v>
                </c:pt>
                <c:pt idx="49">
                  <c:v>15.538192799999999</c:v>
                </c:pt>
                <c:pt idx="50">
                  <c:v>16.548450800000001</c:v>
                </c:pt>
                <c:pt idx="51">
                  <c:v>17.771678099999999</c:v>
                </c:pt>
                <c:pt idx="52">
                  <c:v>18.819441600000001</c:v>
                </c:pt>
                <c:pt idx="53">
                  <c:v>1.4029008700000001</c:v>
                </c:pt>
                <c:pt idx="54">
                  <c:v>0.98530394899999996</c:v>
                </c:pt>
                <c:pt idx="55">
                  <c:v>1.8676571900000001</c:v>
                </c:pt>
                <c:pt idx="56">
                  <c:v>2.3657811500000001</c:v>
                </c:pt>
                <c:pt idx="57">
                  <c:v>3.9849303300000001</c:v>
                </c:pt>
                <c:pt idx="58">
                  <c:v>3.24167278</c:v>
                </c:pt>
                <c:pt idx="59">
                  <c:v>2.6435990399999998</c:v>
                </c:pt>
                <c:pt idx="60">
                  <c:v>2.6544559300000001</c:v>
                </c:pt>
                <c:pt idx="61">
                  <c:v>6.6239799399999999</c:v>
                </c:pt>
                <c:pt idx="62">
                  <c:v>6.1349772900000001</c:v>
                </c:pt>
                <c:pt idx="63">
                  <c:v>11.050273600000001</c:v>
                </c:pt>
                <c:pt idx="64">
                  <c:v>14.534246599999999</c:v>
                </c:pt>
                <c:pt idx="65">
                  <c:v>17.5101288</c:v>
                </c:pt>
                <c:pt idx="66">
                  <c:v>19.103667300000001</c:v>
                </c:pt>
                <c:pt idx="67">
                  <c:v>20.1437688</c:v>
                </c:pt>
                <c:pt idx="68">
                  <c:v>21.925070099999999</c:v>
                </c:pt>
                <c:pt idx="69">
                  <c:v>21.2061615</c:v>
                </c:pt>
                <c:pt idx="70">
                  <c:v>21.0968275</c:v>
                </c:pt>
                <c:pt idx="71">
                  <c:v>22.946552400000002</c:v>
                </c:pt>
                <c:pt idx="72">
                  <c:v>23.7184417</c:v>
                </c:pt>
                <c:pt idx="73">
                  <c:v>24.226932099999999</c:v>
                </c:pt>
                <c:pt idx="74">
                  <c:v>25.459797500000001</c:v>
                </c:pt>
                <c:pt idx="75">
                  <c:v>25.4167475</c:v>
                </c:pt>
                <c:pt idx="76">
                  <c:v>26.140094699999999</c:v>
                </c:pt>
                <c:pt idx="77">
                  <c:v>26.525797099999998</c:v>
                </c:pt>
                <c:pt idx="78">
                  <c:v>26.078135499999998</c:v>
                </c:pt>
                <c:pt idx="79">
                  <c:v>26.045769799999999</c:v>
                </c:pt>
                <c:pt idx="80">
                  <c:v>26.606951899999999</c:v>
                </c:pt>
                <c:pt idx="81">
                  <c:v>26.925795600000001</c:v>
                </c:pt>
                <c:pt idx="82">
                  <c:v>26.9475564</c:v>
                </c:pt>
                <c:pt idx="83">
                  <c:v>26.872025600000001</c:v>
                </c:pt>
              </c:numCache>
            </c:numRef>
          </c:xVal>
          <c:yVal>
            <c:numRef>
              <c:f>'TE1AES010-2microns'!$C$2:$C$85</c:f>
              <c:numCache>
                <c:formatCode>0.00E+00</c:formatCode>
                <c:ptCount val="84"/>
                <c:pt idx="0">
                  <c:v>38274396700</c:v>
                </c:pt>
                <c:pt idx="1">
                  <c:v>40872295700</c:v>
                </c:pt>
                <c:pt idx="2">
                  <c:v>37218114000</c:v>
                </c:pt>
                <c:pt idx="3">
                  <c:v>38726945000</c:v>
                </c:pt>
                <c:pt idx="4">
                  <c:v>39654652400</c:v>
                </c:pt>
                <c:pt idx="5">
                  <c:v>36998780400</c:v>
                </c:pt>
                <c:pt idx="6">
                  <c:v>38525230700</c:v>
                </c:pt>
                <c:pt idx="7">
                  <c:v>36641379900</c:v>
                </c:pt>
                <c:pt idx="8">
                  <c:v>36609550700</c:v>
                </c:pt>
                <c:pt idx="9">
                  <c:v>34029484000</c:v>
                </c:pt>
                <c:pt idx="10">
                  <c:v>39214132900</c:v>
                </c:pt>
                <c:pt idx="11">
                  <c:v>39704794200</c:v>
                </c:pt>
                <c:pt idx="12">
                  <c:v>40066473300</c:v>
                </c:pt>
                <c:pt idx="13">
                  <c:v>38918706100</c:v>
                </c:pt>
                <c:pt idx="14">
                  <c:v>40026314400</c:v>
                </c:pt>
                <c:pt idx="15">
                  <c:v>41244001900</c:v>
                </c:pt>
                <c:pt idx="16">
                  <c:v>42156986900</c:v>
                </c:pt>
                <c:pt idx="17">
                  <c:v>43140962800</c:v>
                </c:pt>
                <c:pt idx="18">
                  <c:v>42915362000</c:v>
                </c:pt>
                <c:pt idx="19">
                  <c:v>42457890700</c:v>
                </c:pt>
                <c:pt idx="20">
                  <c:v>42199931400</c:v>
                </c:pt>
                <c:pt idx="21">
                  <c:v>42848054900</c:v>
                </c:pt>
                <c:pt idx="22">
                  <c:v>43803697000</c:v>
                </c:pt>
                <c:pt idx="23">
                  <c:v>43132334300</c:v>
                </c:pt>
                <c:pt idx="24">
                  <c:v>45105528000</c:v>
                </c:pt>
                <c:pt idx="25">
                  <c:v>44655854700</c:v>
                </c:pt>
                <c:pt idx="26">
                  <c:v>45734852600</c:v>
                </c:pt>
                <c:pt idx="27">
                  <c:v>46047721700</c:v>
                </c:pt>
                <c:pt idx="28">
                  <c:v>46046989300</c:v>
                </c:pt>
                <c:pt idx="29">
                  <c:v>45754366400</c:v>
                </c:pt>
                <c:pt idx="30">
                  <c:v>46437900200</c:v>
                </c:pt>
                <c:pt idx="31">
                  <c:v>46213108400</c:v>
                </c:pt>
                <c:pt idx="32">
                  <c:v>46173966200</c:v>
                </c:pt>
                <c:pt idx="33">
                  <c:v>46306626400</c:v>
                </c:pt>
                <c:pt idx="34">
                  <c:v>156591411000</c:v>
                </c:pt>
                <c:pt idx="35">
                  <c:v>153829524000</c:v>
                </c:pt>
                <c:pt idx="36">
                  <c:v>176626025000</c:v>
                </c:pt>
                <c:pt idx="37">
                  <c:v>182215669000</c:v>
                </c:pt>
                <c:pt idx="38">
                  <c:v>184933456000</c:v>
                </c:pt>
                <c:pt idx="39">
                  <c:v>191394912000</c:v>
                </c:pt>
                <c:pt idx="40">
                  <c:v>191593484000</c:v>
                </c:pt>
                <c:pt idx="41">
                  <c:v>195212085000</c:v>
                </c:pt>
                <c:pt idx="42">
                  <c:v>198402304000</c:v>
                </c:pt>
                <c:pt idx="43">
                  <c:v>200103121000</c:v>
                </c:pt>
                <c:pt idx="44">
                  <c:v>201653942000</c:v>
                </c:pt>
                <c:pt idx="45">
                  <c:v>201313387000</c:v>
                </c:pt>
                <c:pt idx="46">
                  <c:v>200813905000</c:v>
                </c:pt>
                <c:pt idx="47">
                  <c:v>198807037000</c:v>
                </c:pt>
                <c:pt idx="48">
                  <c:v>201139474000</c:v>
                </c:pt>
                <c:pt idx="49">
                  <c:v>197930028000</c:v>
                </c:pt>
                <c:pt idx="50">
                  <c:v>193979142000</c:v>
                </c:pt>
                <c:pt idx="51">
                  <c:v>190512603000</c:v>
                </c:pt>
                <c:pt idx="52">
                  <c:v>185710690000</c:v>
                </c:pt>
                <c:pt idx="53">
                  <c:v>120172560000</c:v>
                </c:pt>
                <c:pt idx="54">
                  <c:v>107238483000</c:v>
                </c:pt>
                <c:pt idx="55">
                  <c:v>130921862000</c:v>
                </c:pt>
                <c:pt idx="56">
                  <c:v>142160635000</c:v>
                </c:pt>
                <c:pt idx="57">
                  <c:v>171226320000</c:v>
                </c:pt>
                <c:pt idx="58">
                  <c:v>49386861600</c:v>
                </c:pt>
                <c:pt idx="59">
                  <c:v>33114232500</c:v>
                </c:pt>
                <c:pt idx="60">
                  <c:v>33142822800</c:v>
                </c:pt>
                <c:pt idx="61">
                  <c:v>42093797300</c:v>
                </c:pt>
                <c:pt idx="62">
                  <c:v>36117693200</c:v>
                </c:pt>
                <c:pt idx="63">
                  <c:v>45479627200</c:v>
                </c:pt>
                <c:pt idx="64">
                  <c:v>46937711800</c:v>
                </c:pt>
                <c:pt idx="65">
                  <c:v>48142525400</c:v>
                </c:pt>
                <c:pt idx="66">
                  <c:v>47589067000</c:v>
                </c:pt>
                <c:pt idx="67">
                  <c:v>47704504800</c:v>
                </c:pt>
                <c:pt idx="68">
                  <c:v>46344661500</c:v>
                </c:pt>
                <c:pt idx="69">
                  <c:v>46745265300</c:v>
                </c:pt>
                <c:pt idx="70">
                  <c:v>46031442200</c:v>
                </c:pt>
                <c:pt idx="71">
                  <c:v>44643787800</c:v>
                </c:pt>
                <c:pt idx="72">
                  <c:v>44224053900</c:v>
                </c:pt>
                <c:pt idx="73">
                  <c:v>42938679900</c:v>
                </c:pt>
                <c:pt idx="74">
                  <c:v>41426279300</c:v>
                </c:pt>
                <c:pt idx="75">
                  <c:v>41554301000</c:v>
                </c:pt>
                <c:pt idx="76">
                  <c:v>40651079500</c:v>
                </c:pt>
                <c:pt idx="77">
                  <c:v>37250231000</c:v>
                </c:pt>
                <c:pt idx="78">
                  <c:v>30210306200</c:v>
                </c:pt>
                <c:pt idx="79">
                  <c:v>29885435400</c:v>
                </c:pt>
                <c:pt idx="80">
                  <c:v>29523204600</c:v>
                </c:pt>
                <c:pt idx="81">
                  <c:v>28382296800</c:v>
                </c:pt>
                <c:pt idx="82">
                  <c:v>28781574100</c:v>
                </c:pt>
                <c:pt idx="83">
                  <c:v>28720225800</c:v>
                </c:pt>
              </c:numCache>
            </c:numRef>
          </c:yVal>
          <c:smooth val="0"/>
        </c:ser>
        <c:ser>
          <c:idx val="2"/>
          <c:order val="2"/>
          <c:tx>
            <c:v>TE1AES015 - 1 micron total 2K, 1.5K</c:v>
          </c:tx>
          <c:spPr>
            <a:ln w="47625">
              <a:noFill/>
            </a:ln>
          </c:spPr>
          <c:xVal>
            <c:numRef>
              <c:f>'TE1AES015-1micron'!$A$3:$A$23</c:f>
              <c:numCache>
                <c:formatCode>0.00E+00</c:formatCode>
                <c:ptCount val="21"/>
                <c:pt idx="0">
                  <c:v>4.9425883800000001</c:v>
                </c:pt>
                <c:pt idx="1">
                  <c:v>4.9619851199999996</c:v>
                </c:pt>
                <c:pt idx="2">
                  <c:v>4.9636972799999999</c:v>
                </c:pt>
                <c:pt idx="3">
                  <c:v>3.9836325700000002</c:v>
                </c:pt>
                <c:pt idx="4">
                  <c:v>3.07769644</c:v>
                </c:pt>
                <c:pt idx="5">
                  <c:v>3.07038191</c:v>
                </c:pt>
                <c:pt idx="6">
                  <c:v>3.0758353</c:v>
                </c:pt>
                <c:pt idx="7">
                  <c:v>2.06371518</c:v>
                </c:pt>
                <c:pt idx="8">
                  <c:v>5.9003578599999997</c:v>
                </c:pt>
                <c:pt idx="9">
                  <c:v>5.9354064299999996</c:v>
                </c:pt>
                <c:pt idx="10">
                  <c:v>6.4006072700000001</c:v>
                </c:pt>
                <c:pt idx="11">
                  <c:v>4.9184259499999996</c:v>
                </c:pt>
                <c:pt idx="12">
                  <c:v>7.1109308799999997</c:v>
                </c:pt>
                <c:pt idx="13">
                  <c:v>6.5974607399999998</c:v>
                </c:pt>
                <c:pt idx="14">
                  <c:v>6.1345591600000002</c:v>
                </c:pt>
                <c:pt idx="15">
                  <c:v>5.9807488299999996</c:v>
                </c:pt>
                <c:pt idx="16">
                  <c:v>4.9231350100000002</c:v>
                </c:pt>
                <c:pt idx="17">
                  <c:v>3.4842579699999998</c:v>
                </c:pt>
                <c:pt idx="18">
                  <c:v>3.4752204500000001</c:v>
                </c:pt>
                <c:pt idx="19">
                  <c:v>2.3688114300000001</c:v>
                </c:pt>
                <c:pt idx="20">
                  <c:v>1.6416646500000001</c:v>
                </c:pt>
              </c:numCache>
            </c:numRef>
          </c:xVal>
          <c:yVal>
            <c:numRef>
              <c:f>'TE1AES015-1micron'!$C$3:$C$23</c:f>
              <c:numCache>
                <c:formatCode>0.00E+00</c:formatCode>
                <c:ptCount val="21"/>
                <c:pt idx="0">
                  <c:v>22027641900</c:v>
                </c:pt>
                <c:pt idx="1">
                  <c:v>22188710600</c:v>
                </c:pt>
                <c:pt idx="2">
                  <c:v>22240002800</c:v>
                </c:pt>
                <c:pt idx="3">
                  <c:v>22373938500</c:v>
                </c:pt>
                <c:pt idx="4">
                  <c:v>21355306800</c:v>
                </c:pt>
                <c:pt idx="5">
                  <c:v>21232795000</c:v>
                </c:pt>
                <c:pt idx="6">
                  <c:v>21406075600</c:v>
                </c:pt>
                <c:pt idx="7">
                  <c:v>19921948900</c:v>
                </c:pt>
                <c:pt idx="8">
                  <c:v>17983866600</c:v>
                </c:pt>
                <c:pt idx="9">
                  <c:v>17569608300</c:v>
                </c:pt>
                <c:pt idx="10">
                  <c:v>10628461000</c:v>
                </c:pt>
                <c:pt idx="11">
                  <c:v>42376620800</c:v>
                </c:pt>
                <c:pt idx="12">
                  <c:v>17973271800</c:v>
                </c:pt>
                <c:pt idx="13">
                  <c:v>26601819100</c:v>
                </c:pt>
                <c:pt idx="14">
                  <c:v>36400723600</c:v>
                </c:pt>
                <c:pt idx="15">
                  <c:v>38923458000</c:v>
                </c:pt>
                <c:pt idx="16">
                  <c:v>43603380800</c:v>
                </c:pt>
                <c:pt idx="17">
                  <c:v>39838910100</c:v>
                </c:pt>
                <c:pt idx="18">
                  <c:v>39543050700</c:v>
                </c:pt>
                <c:pt idx="19">
                  <c:v>35650426600</c:v>
                </c:pt>
                <c:pt idx="20">
                  <c:v>32355742100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256256"/>
        <c:axId val="126258176"/>
      </c:scatterChart>
      <c:valAx>
        <c:axId val="126256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Eacc [MV/m]</a:t>
                </a:r>
              </a:p>
            </c:rich>
          </c:tx>
          <c:layout>
            <c:manualLayout>
              <c:xMode val="edge"/>
              <c:yMode val="edge"/>
              <c:x val="0.39606607513919806"/>
              <c:y val="0.94351613356621933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6258176"/>
        <c:crosses val="autoZero"/>
        <c:crossBetween val="midCat"/>
      </c:valAx>
      <c:valAx>
        <c:axId val="126258176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 sz="2000" dirty="0"/>
                  <a:t>Q</a:t>
                </a:r>
              </a:p>
            </c:rich>
          </c:tx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62562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5135233848780902"/>
          <c:y val="0.258484051781663"/>
          <c:w val="0.24864766151219"/>
          <c:h val="0.48640770634359598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fast cooldown</c:v>
          </c:tx>
          <c:spPr>
            <a:ln w="47625">
              <a:noFill/>
            </a:ln>
          </c:spPr>
          <c:xVal>
            <c:numRef>
              <c:f>TB9AES011M.txt!$C$2:$C$48</c:f>
              <c:numCache>
                <c:formatCode>0.00E+00</c:formatCode>
                <c:ptCount val="47"/>
                <c:pt idx="0">
                  <c:v>2.2044955599999998</c:v>
                </c:pt>
                <c:pt idx="1">
                  <c:v>4.3506334999999998</c:v>
                </c:pt>
                <c:pt idx="2">
                  <c:v>5.0125964700000001</c:v>
                </c:pt>
                <c:pt idx="3">
                  <c:v>1.92612388</c:v>
                </c:pt>
                <c:pt idx="4">
                  <c:v>2.43196447</c:v>
                </c:pt>
                <c:pt idx="5">
                  <c:v>2.9853639599999999</c:v>
                </c:pt>
                <c:pt idx="6">
                  <c:v>2.9855476200000002</c:v>
                </c:pt>
                <c:pt idx="7">
                  <c:v>4.0004195400000002</c:v>
                </c:pt>
                <c:pt idx="8">
                  <c:v>4.0003982300000001</c:v>
                </c:pt>
                <c:pt idx="9">
                  <c:v>4.0005086700000003</c:v>
                </c:pt>
                <c:pt idx="10">
                  <c:v>6.03786706</c:v>
                </c:pt>
                <c:pt idx="11">
                  <c:v>6.9263953999999996</c:v>
                </c:pt>
                <c:pt idx="12">
                  <c:v>7.8796014899999998</c:v>
                </c:pt>
                <c:pt idx="13">
                  <c:v>8.4738264599999997</c:v>
                </c:pt>
                <c:pt idx="14">
                  <c:v>9.1162956699999995</c:v>
                </c:pt>
                <c:pt idx="15">
                  <c:v>9.1202554100000004</c:v>
                </c:pt>
                <c:pt idx="16">
                  <c:v>10.0680327</c:v>
                </c:pt>
                <c:pt idx="17">
                  <c:v>10.8979657</c:v>
                </c:pt>
                <c:pt idx="18">
                  <c:v>11.847209899999999</c:v>
                </c:pt>
                <c:pt idx="19">
                  <c:v>13.6041797</c:v>
                </c:pt>
                <c:pt idx="20">
                  <c:v>15.0794771</c:v>
                </c:pt>
                <c:pt idx="21">
                  <c:v>16.136267100000001</c:v>
                </c:pt>
                <c:pt idx="22">
                  <c:v>16.202397900000001</c:v>
                </c:pt>
                <c:pt idx="23">
                  <c:v>16.994922299999999</c:v>
                </c:pt>
                <c:pt idx="24">
                  <c:v>18.2566007</c:v>
                </c:pt>
                <c:pt idx="25">
                  <c:v>17.890596599999999</c:v>
                </c:pt>
                <c:pt idx="26">
                  <c:v>18.913611499999998</c:v>
                </c:pt>
                <c:pt idx="27">
                  <c:v>19.231046899999999</c:v>
                </c:pt>
                <c:pt idx="28">
                  <c:v>19.724356799999999</c:v>
                </c:pt>
                <c:pt idx="29">
                  <c:v>19.868048999999999</c:v>
                </c:pt>
                <c:pt idx="30">
                  <c:v>20.0934241</c:v>
                </c:pt>
                <c:pt idx="31">
                  <c:v>20.570538299999999</c:v>
                </c:pt>
                <c:pt idx="32">
                  <c:v>20.590386200000001</c:v>
                </c:pt>
                <c:pt idx="33">
                  <c:v>17.373084200000001</c:v>
                </c:pt>
                <c:pt idx="34">
                  <c:v>20.3968226</c:v>
                </c:pt>
                <c:pt idx="35">
                  <c:v>20.512680199999998</c:v>
                </c:pt>
                <c:pt idx="36">
                  <c:v>18.3527281</c:v>
                </c:pt>
                <c:pt idx="37">
                  <c:v>19.930081300000001</c:v>
                </c:pt>
                <c:pt idx="38">
                  <c:v>20.329566700000001</c:v>
                </c:pt>
                <c:pt idx="39">
                  <c:v>2.4586144600000002</c:v>
                </c:pt>
                <c:pt idx="40">
                  <c:v>20.947476200000001</c:v>
                </c:pt>
                <c:pt idx="41">
                  <c:v>18.232741799999999</c:v>
                </c:pt>
                <c:pt idx="42">
                  <c:v>20.699466399999999</c:v>
                </c:pt>
                <c:pt idx="43">
                  <c:v>5.13342338</c:v>
                </c:pt>
                <c:pt idx="44">
                  <c:v>4.9970904000000003</c:v>
                </c:pt>
                <c:pt idx="45">
                  <c:v>15.724518399999999</c:v>
                </c:pt>
                <c:pt idx="46">
                  <c:v>20.822129199999999</c:v>
                </c:pt>
              </c:numCache>
            </c:numRef>
          </c:xVal>
          <c:yVal>
            <c:numRef>
              <c:f>TB9AES011M.txt!$E$2:$E$48</c:f>
              <c:numCache>
                <c:formatCode>0.00E+00</c:formatCode>
                <c:ptCount val="47"/>
                <c:pt idx="0">
                  <c:v>33106991400</c:v>
                </c:pt>
                <c:pt idx="1">
                  <c:v>28258212600</c:v>
                </c:pt>
                <c:pt idx="2">
                  <c:v>28481400100</c:v>
                </c:pt>
                <c:pt idx="3">
                  <c:v>26245050600</c:v>
                </c:pt>
                <c:pt idx="4">
                  <c:v>25030179000</c:v>
                </c:pt>
                <c:pt idx="5">
                  <c:v>27618889600</c:v>
                </c:pt>
                <c:pt idx="6">
                  <c:v>27623639200</c:v>
                </c:pt>
                <c:pt idx="7">
                  <c:v>28083525500</c:v>
                </c:pt>
                <c:pt idx="8">
                  <c:v>28094035400</c:v>
                </c:pt>
                <c:pt idx="9">
                  <c:v>28095714700</c:v>
                </c:pt>
                <c:pt idx="10">
                  <c:v>29381873300</c:v>
                </c:pt>
                <c:pt idx="11">
                  <c:v>29865487100</c:v>
                </c:pt>
                <c:pt idx="12">
                  <c:v>30221624800</c:v>
                </c:pt>
                <c:pt idx="13">
                  <c:v>30209165400</c:v>
                </c:pt>
                <c:pt idx="14">
                  <c:v>31070229600</c:v>
                </c:pt>
                <c:pt idx="15">
                  <c:v>31192684100</c:v>
                </c:pt>
                <c:pt idx="16">
                  <c:v>31454970600</c:v>
                </c:pt>
                <c:pt idx="17">
                  <c:v>31765331400</c:v>
                </c:pt>
                <c:pt idx="18">
                  <c:v>32255142700</c:v>
                </c:pt>
                <c:pt idx="19">
                  <c:v>32895657500</c:v>
                </c:pt>
                <c:pt idx="20">
                  <c:v>33640117900</c:v>
                </c:pt>
                <c:pt idx="21">
                  <c:v>34018122200</c:v>
                </c:pt>
                <c:pt idx="22">
                  <c:v>33861470700</c:v>
                </c:pt>
                <c:pt idx="23">
                  <c:v>33956410500</c:v>
                </c:pt>
                <c:pt idx="24">
                  <c:v>34043871100</c:v>
                </c:pt>
                <c:pt idx="25">
                  <c:v>34563330600</c:v>
                </c:pt>
                <c:pt idx="26">
                  <c:v>34787915600</c:v>
                </c:pt>
                <c:pt idx="27">
                  <c:v>35037050700</c:v>
                </c:pt>
                <c:pt idx="28">
                  <c:v>35314867200</c:v>
                </c:pt>
                <c:pt idx="29">
                  <c:v>35104923100</c:v>
                </c:pt>
                <c:pt idx="30">
                  <c:v>35168642700</c:v>
                </c:pt>
                <c:pt idx="31">
                  <c:v>35501498400</c:v>
                </c:pt>
                <c:pt idx="32">
                  <c:v>35209565200</c:v>
                </c:pt>
                <c:pt idx="33">
                  <c:v>34174954900</c:v>
                </c:pt>
                <c:pt idx="34">
                  <c:v>34401534600</c:v>
                </c:pt>
                <c:pt idx="35">
                  <c:v>34384123500</c:v>
                </c:pt>
                <c:pt idx="36">
                  <c:v>34790633300</c:v>
                </c:pt>
                <c:pt idx="37">
                  <c:v>35558766000</c:v>
                </c:pt>
                <c:pt idx="38">
                  <c:v>35609420300</c:v>
                </c:pt>
                <c:pt idx="39">
                  <c:v>2088537740</c:v>
                </c:pt>
                <c:pt idx="40">
                  <c:v>33410626500</c:v>
                </c:pt>
                <c:pt idx="41">
                  <c:v>34582407000</c:v>
                </c:pt>
                <c:pt idx="42">
                  <c:v>34020915900</c:v>
                </c:pt>
                <c:pt idx="43">
                  <c:v>29190757000</c:v>
                </c:pt>
                <c:pt idx="44">
                  <c:v>27708612500</c:v>
                </c:pt>
                <c:pt idx="45">
                  <c:v>34067011200</c:v>
                </c:pt>
                <c:pt idx="46">
                  <c:v>34432336100</c:v>
                </c:pt>
              </c:numCache>
            </c:numRef>
          </c:yVal>
          <c:smooth val="0"/>
        </c:ser>
        <c:ser>
          <c:idx val="1"/>
          <c:order val="1"/>
          <c:tx>
            <c:v>slow cooldown</c:v>
          </c:tx>
          <c:spPr>
            <a:ln w="47625">
              <a:noFill/>
            </a:ln>
          </c:spPr>
          <c:xVal>
            <c:numRef>
              <c:f>'from "N" file 2K curve 042114'!$A$1:$A$22</c:f>
              <c:numCache>
                <c:formatCode>0.00E+00</c:formatCode>
                <c:ptCount val="22"/>
                <c:pt idx="0">
                  <c:v>3.15</c:v>
                </c:pt>
                <c:pt idx="1">
                  <c:v>3.49</c:v>
                </c:pt>
                <c:pt idx="2">
                  <c:v>2.96</c:v>
                </c:pt>
                <c:pt idx="3">
                  <c:v>2.0499999999999998</c:v>
                </c:pt>
                <c:pt idx="4">
                  <c:v>3.04</c:v>
                </c:pt>
                <c:pt idx="5">
                  <c:v>4.0599999999999996</c:v>
                </c:pt>
                <c:pt idx="6">
                  <c:v>4.9000000000000004</c:v>
                </c:pt>
                <c:pt idx="7">
                  <c:v>5.92</c:v>
                </c:pt>
                <c:pt idx="8">
                  <c:v>7.22</c:v>
                </c:pt>
                <c:pt idx="9">
                  <c:v>7.98</c:v>
                </c:pt>
                <c:pt idx="10">
                  <c:v>8.94</c:v>
                </c:pt>
                <c:pt idx="11">
                  <c:v>10.1</c:v>
                </c:pt>
                <c:pt idx="12">
                  <c:v>11</c:v>
                </c:pt>
                <c:pt idx="13">
                  <c:v>12.1</c:v>
                </c:pt>
                <c:pt idx="14">
                  <c:v>13.5</c:v>
                </c:pt>
                <c:pt idx="15">
                  <c:v>15.1</c:v>
                </c:pt>
                <c:pt idx="16">
                  <c:v>16.2</c:v>
                </c:pt>
                <c:pt idx="17">
                  <c:v>16.2</c:v>
                </c:pt>
                <c:pt idx="18">
                  <c:v>17.3</c:v>
                </c:pt>
                <c:pt idx="19">
                  <c:v>18</c:v>
                </c:pt>
                <c:pt idx="20">
                  <c:v>19.3</c:v>
                </c:pt>
                <c:pt idx="21">
                  <c:v>20.100000000000001</c:v>
                </c:pt>
              </c:numCache>
            </c:numRef>
          </c:xVal>
          <c:yVal>
            <c:numRef>
              <c:f>'from "N" file 2K curve 042114'!$C$1:$C$22</c:f>
              <c:numCache>
                <c:formatCode>0.00E+00</c:formatCode>
                <c:ptCount val="22"/>
                <c:pt idx="0">
                  <c:v>18000000000</c:v>
                </c:pt>
                <c:pt idx="1">
                  <c:v>18400000000</c:v>
                </c:pt>
                <c:pt idx="2">
                  <c:v>18500000000</c:v>
                </c:pt>
                <c:pt idx="3">
                  <c:v>18500000000</c:v>
                </c:pt>
                <c:pt idx="4">
                  <c:v>18500000000</c:v>
                </c:pt>
                <c:pt idx="5">
                  <c:v>18300000000</c:v>
                </c:pt>
                <c:pt idx="6">
                  <c:v>18400000000</c:v>
                </c:pt>
                <c:pt idx="7">
                  <c:v>18400000000</c:v>
                </c:pt>
                <c:pt idx="8">
                  <c:v>18500000000</c:v>
                </c:pt>
                <c:pt idx="9">
                  <c:v>18600000000</c:v>
                </c:pt>
                <c:pt idx="10">
                  <c:v>19000000000</c:v>
                </c:pt>
                <c:pt idx="11">
                  <c:v>19400000000</c:v>
                </c:pt>
                <c:pt idx="12">
                  <c:v>19500000000</c:v>
                </c:pt>
                <c:pt idx="13">
                  <c:v>19900000000</c:v>
                </c:pt>
                <c:pt idx="14">
                  <c:v>20000000000</c:v>
                </c:pt>
                <c:pt idx="15">
                  <c:v>20000000000</c:v>
                </c:pt>
                <c:pt idx="16">
                  <c:v>20300000000</c:v>
                </c:pt>
                <c:pt idx="17">
                  <c:v>20300000000</c:v>
                </c:pt>
                <c:pt idx="18">
                  <c:v>20200000000</c:v>
                </c:pt>
                <c:pt idx="19">
                  <c:v>20000000000</c:v>
                </c:pt>
                <c:pt idx="20">
                  <c:v>20000000000</c:v>
                </c:pt>
                <c:pt idx="21">
                  <c:v>20000000000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441344"/>
        <c:axId val="126442880"/>
      </c:scatterChart>
      <c:valAx>
        <c:axId val="126441344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6442880"/>
        <c:crosses val="autoZero"/>
        <c:crossBetween val="midCat"/>
      </c:valAx>
      <c:valAx>
        <c:axId val="126442880"/>
        <c:scaling>
          <c:orientation val="minMax"/>
          <c:max val="50000000000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64413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990815821027787"/>
          <c:y val="0.65373727900705614"/>
          <c:w val="0.27232904208520298"/>
          <c:h val="0.1859555110504939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0.20458</cdr:x>
      <cdr:y>0.30489</cdr:y>
    </cdr:from>
    <cdr:to>
      <cdr:x>0.23558</cdr:x>
      <cdr:y>0.36076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533358" y="1413528"/>
          <a:ext cx="232327" cy="25901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0.20723</cdr:x>
      <cdr:y>0.81105</cdr:y>
    </cdr:from>
    <cdr:to>
      <cdr:x>0.23822</cdr:x>
      <cdr:y>0.86696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553181" y="3760213"/>
          <a:ext cx="232327" cy="25920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0.80197</cdr:x>
      <cdr:y>0.80452</cdr:y>
    </cdr:from>
    <cdr:to>
      <cdr:x>0.92778</cdr:x>
      <cdr:y>0.8709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010846" y="3729941"/>
          <a:ext cx="94288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+mn-lt"/>
            </a:rPr>
            <a:t>~0.3K/min</a:t>
          </a:r>
          <a:endParaRPr lang="en-US" sz="1400" dirty="0">
            <a:latin typeface="+mn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45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9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2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7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2" descr="C:\Documents and Settings\mcdunn\Desktop\banner-lcls-ii_wd500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44513"/>
            <a:ext cx="4251325" cy="8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3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11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69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1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63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94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44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87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2" descr="C:\Documents and Settings\mcdunn\Desktop\banner-lcls-ii_wd500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850" y="544513"/>
            <a:ext cx="4251325" cy="8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CD-1 DOE Review, Feb 4-6,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1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CD-1 DOE Review, Feb 4-6,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53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CD-1 DOE Review, Feb 4-6,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009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CD-1 DOE Review, Feb 4-6,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35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CD-1 DOE Review, Feb 4-6,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479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62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8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0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904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LCLS-II CD-1 DOE Review, Feb 4-6,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9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energy.gov/~/media/bes/besac/powerpoint/20130725/Hemminger_Presentation_July25.pptx" TargetMode="External"/><Relationship Id="rId2" Type="http://schemas.openxmlformats.org/officeDocument/2006/relationships/hyperlink" Target="http://science.energy.gov/~/media/bes/besac/pdf/Reports/Future_Light_Sources_report_BESAC_approved_72513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LCLS-II Activities at FNAL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Rich Stanek on behalf of the FNAL-LCLS-II Team</a:t>
            </a:r>
            <a:endParaRPr lang="en-US" dirty="0"/>
          </a:p>
          <a:p>
            <a:r>
              <a:rPr lang="en-US" dirty="0" smtClean="0"/>
              <a:t>June 3, 2014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Chart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325726" y="6433458"/>
            <a:ext cx="4126528" cy="314326"/>
          </a:xfrm>
        </p:spPr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6" y="1276709"/>
            <a:ext cx="8475157" cy="509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41946" y="1392072"/>
            <a:ext cx="1828800" cy="68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LCLS II Benefits PIP II SRF R&amp;D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401050" cy="506552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Exercises </a:t>
            </a:r>
            <a:r>
              <a:rPr lang="en-US" dirty="0" smtClean="0"/>
              <a:t>designs </a:t>
            </a:r>
            <a:r>
              <a:rPr lang="en-US" dirty="0"/>
              <a:t>needed for CW </a:t>
            </a:r>
            <a:r>
              <a:rPr lang="en-US" dirty="0" smtClean="0"/>
              <a:t>cavity/cryomodules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u="sng" dirty="0" smtClean="0"/>
              <a:t>Major breakthrough for increasing Q0 </a:t>
            </a:r>
            <a:r>
              <a:rPr lang="en-US" dirty="0" smtClean="0"/>
              <a:t>(N2 doping)</a:t>
            </a:r>
          </a:p>
          <a:p>
            <a:pPr marL="800100" lvl="1" indent="-342900"/>
            <a:r>
              <a:rPr lang="en-US" dirty="0" smtClean="0"/>
              <a:t>Anna Grassellino/Alex Romanenko and team </a:t>
            </a:r>
          </a:p>
          <a:p>
            <a:pPr marL="800100" lvl="1" indent="-342900"/>
            <a:r>
              <a:rPr lang="en-US" dirty="0" smtClean="0"/>
              <a:t>So far very positive results but need to work through details</a:t>
            </a:r>
          </a:p>
          <a:p>
            <a:pPr marL="800100" lvl="1" indent="-342900"/>
            <a:r>
              <a:rPr lang="en-US" dirty="0" smtClean="0"/>
              <a:t>Reinforces need to control residual magnetic fields and cool down rate through transition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u="sng" dirty="0" smtClean="0">
                <a:solidFill>
                  <a:srgbClr val="C00000"/>
                </a:solidFill>
              </a:rPr>
              <a:t>Moves FNAL from R&amp;D to production mode</a:t>
            </a:r>
          </a:p>
          <a:p>
            <a:pPr marL="800100" lvl="1" indent="-342900"/>
            <a:r>
              <a:rPr lang="en-US" dirty="0" smtClean="0"/>
              <a:t>Proof of readiness for PIP II</a:t>
            </a:r>
          </a:p>
          <a:p>
            <a:pPr marL="800100" lvl="1" indent="-342900"/>
            <a:r>
              <a:rPr lang="en-US" dirty="0" smtClean="0"/>
              <a:t>Sharpens skill set of FNAL SRF staff (repetition)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Completes CMTS1 ahead of schedule </a:t>
            </a:r>
            <a:r>
              <a:rPr lang="en-US" sz="2000" dirty="0" smtClean="0"/>
              <a:t>(partially LCLS II funded)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Demonstrates ability of Labs/Institutions to jointly work in production of large SRF projects </a:t>
            </a:r>
          </a:p>
          <a:p>
            <a:pPr marL="800100" lvl="1" indent="-342900"/>
            <a:r>
              <a:rPr lang="en-US" dirty="0" smtClean="0"/>
              <a:t>Co-engineering/Co-production</a:t>
            </a:r>
          </a:p>
        </p:txBody>
      </p:sp>
    </p:spTree>
    <p:extLst>
      <p:ext uri="{BB962C8B-B14F-4D97-AF65-F5344CB8AC3E}">
        <p14:creationId xmlns:p14="http://schemas.microsoft.com/office/powerpoint/2010/main" val="13769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LCLS II Interferes with PIP II SRF R&amp;D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2955" y="1243584"/>
            <a:ext cx="8543499" cy="5157216"/>
          </a:xfrm>
        </p:spPr>
        <p:txBody>
          <a:bodyPr vert="horz" lIns="0" tIns="0" rIns="0" bIns="0" rtlCol="0">
            <a:normAutofit fontScale="92500" lnSpcReduction="20000"/>
          </a:bodyPr>
          <a:lstStyle/>
          <a:p>
            <a:pPr marL="342900" indent="-342900">
              <a:buChar char="•"/>
            </a:pPr>
            <a:r>
              <a:rPr lang="en-US" dirty="0" smtClean="0"/>
              <a:t>SRF Facilities</a:t>
            </a:r>
          </a:p>
          <a:p>
            <a:pPr marL="800100" lvl="1" indent="-342900"/>
            <a:r>
              <a:rPr lang="en-US" dirty="0" smtClean="0"/>
              <a:t>Dominates Clean Room and CM Assembly Facilities</a:t>
            </a:r>
          </a:p>
          <a:p>
            <a:pPr marL="800100" lvl="1" indent="-342900"/>
            <a:r>
              <a:rPr lang="en-US" dirty="0"/>
              <a:t>Could monopolize HPR facilities (depending on first pass yield)</a:t>
            </a:r>
          </a:p>
          <a:p>
            <a:pPr marL="800100" lvl="1" indent="-342900"/>
            <a:r>
              <a:rPr lang="en-US" dirty="0" smtClean="0"/>
              <a:t>EPF should be OK given fab. model (procuring proc./dress cav.)</a:t>
            </a:r>
          </a:p>
          <a:p>
            <a:pPr marL="800100" lvl="1" indent="-342900"/>
            <a:r>
              <a:rPr lang="en-US" dirty="0" smtClean="0"/>
              <a:t>VTS should be OK given VTS 1/2/3 (qualified labor limitation)</a:t>
            </a:r>
          </a:p>
          <a:p>
            <a:pPr lvl="1" indent="0">
              <a:buNone/>
            </a:pPr>
            <a:endParaRPr lang="en-US" sz="1100" dirty="0" smtClean="0"/>
          </a:p>
          <a:p>
            <a:pPr marL="342900" indent="-342900">
              <a:buChar char="•"/>
            </a:pPr>
            <a:r>
              <a:rPr lang="en-US" dirty="0" smtClean="0"/>
              <a:t>SRF Labor</a:t>
            </a:r>
          </a:p>
          <a:p>
            <a:pPr marL="800100" lvl="1" indent="-342900"/>
            <a:r>
              <a:rPr lang="en-US" dirty="0" smtClean="0"/>
              <a:t>Both projects (LCLS II/PIP II R&amp;D) pull from current SRF /Cryo staff</a:t>
            </a:r>
          </a:p>
          <a:p>
            <a:endParaRPr lang="en-US" sz="1100" dirty="0" smtClean="0">
              <a:solidFill>
                <a:srgbClr val="C00000"/>
              </a:solidFill>
            </a:endParaRPr>
          </a:p>
          <a:p>
            <a:pPr marL="342900" indent="-342900"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What is being done to eliminate the pinch points? </a:t>
            </a:r>
          </a:p>
          <a:p>
            <a:pPr marL="800100" lvl="1" indent="-342900"/>
            <a:r>
              <a:rPr lang="en-US" dirty="0" smtClean="0"/>
              <a:t>Procure soft walled portable Clean Room (HAB)</a:t>
            </a:r>
          </a:p>
          <a:p>
            <a:pPr marL="800100" lvl="1" indent="-342900"/>
            <a:r>
              <a:rPr lang="en-US" dirty="0" smtClean="0"/>
              <a:t>Increase labor force</a:t>
            </a:r>
          </a:p>
          <a:p>
            <a:pPr marL="1033463" lvl="2" indent="-342900"/>
            <a:r>
              <a:rPr lang="en-US" dirty="0" smtClean="0"/>
              <a:t>Change model for assembly of SSR1 CM (use </a:t>
            </a:r>
            <a:r>
              <a:rPr lang="en-US" dirty="0"/>
              <a:t>E</a:t>
            </a:r>
            <a:r>
              <a:rPr lang="en-US" dirty="0" smtClean="0"/>
              <a:t>ng./Sci. more)</a:t>
            </a:r>
          </a:p>
          <a:p>
            <a:pPr marL="1033463" lvl="2" indent="-342900"/>
            <a:r>
              <a:rPr lang="en-US" dirty="0" smtClean="0"/>
              <a:t>Help from ANL colleagues</a:t>
            </a:r>
            <a:endParaRPr lang="en-US" dirty="0"/>
          </a:p>
          <a:p>
            <a:pPr marL="1033463" lvl="2" indent="-342900"/>
            <a:r>
              <a:rPr lang="en-US" dirty="0" smtClean="0"/>
              <a:t>Temporary/contract workers</a:t>
            </a:r>
          </a:p>
          <a:p>
            <a:pPr marL="1033463" lvl="2" indent="-342900"/>
            <a:r>
              <a:rPr lang="en-US" dirty="0" smtClean="0"/>
              <a:t>Selective permanent hires</a:t>
            </a:r>
          </a:p>
        </p:txBody>
      </p:sp>
    </p:spTree>
    <p:extLst>
      <p:ext uri="{BB962C8B-B14F-4D97-AF65-F5344CB8AC3E}">
        <p14:creationId xmlns:p14="http://schemas.microsoft.com/office/powerpoint/2010/main" val="6299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174940-8B82-4A6F-AB26-C4F828636BB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1.3 GHz Cryomodule Modifications for LCLS-II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LCLS-II CD-1 DOE Review, Feb 4-6, 2014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57200" y="1243013"/>
            <a:ext cx="8108950" cy="5065712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en-US" dirty="0"/>
              <a:t>S</a:t>
            </a:r>
            <a:r>
              <a:rPr lang="en-US" dirty="0" smtClean="0"/>
              <a:t>tart </a:t>
            </a:r>
            <a:r>
              <a:rPr lang="en-US" dirty="0"/>
              <a:t>with the TESLA Type 3+, XFEL, and </a:t>
            </a:r>
            <a:r>
              <a:rPr lang="en-US" dirty="0" smtClean="0"/>
              <a:t>ILC/Type </a:t>
            </a:r>
            <a:r>
              <a:rPr lang="en-US" dirty="0"/>
              <a:t>4 designs </a:t>
            </a:r>
          </a:p>
          <a:p>
            <a:pPr marL="342900" indent="-342900">
              <a:buChar char="•"/>
            </a:pPr>
            <a:r>
              <a:rPr lang="en-US" dirty="0"/>
              <a:t>Modifications for high heat loads </a:t>
            </a:r>
          </a:p>
          <a:p>
            <a:pPr marL="800100" lvl="1" indent="-342900"/>
            <a:r>
              <a:rPr lang="en-US" dirty="0"/>
              <a:t>Larger chimney pipe from helium vessel to 2-phase pipe </a:t>
            </a:r>
          </a:p>
          <a:p>
            <a:pPr marL="800100" lvl="1" indent="-342900"/>
            <a:r>
              <a:rPr lang="en-US" dirty="0"/>
              <a:t>Larger 2-phase pipe (4 inch OD) </a:t>
            </a:r>
          </a:p>
          <a:p>
            <a:pPr marL="342900" indent="-342900">
              <a:buChar char="•"/>
            </a:pPr>
            <a:r>
              <a:rPr lang="en-US" dirty="0"/>
              <a:t>Closed-ended 2-phase pipe </a:t>
            </a:r>
          </a:p>
          <a:p>
            <a:pPr marL="800100" lvl="1" indent="-342900"/>
            <a:r>
              <a:rPr lang="en-US" dirty="0"/>
              <a:t>Separate 2 K liquid levels in each cryomodule </a:t>
            </a:r>
          </a:p>
          <a:p>
            <a:pPr marL="800100" lvl="1" indent="-342900"/>
            <a:r>
              <a:rPr lang="en-US" dirty="0"/>
              <a:t>2 K JT valve on each cryomodule </a:t>
            </a:r>
          </a:p>
          <a:p>
            <a:pPr marL="342900" indent="-342900">
              <a:buChar char="•"/>
            </a:pPr>
            <a:r>
              <a:rPr lang="en-US" dirty="0"/>
              <a:t>End lever tuner and helium vessel design for minimal 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dP</a:t>
            </a:r>
            <a:r>
              <a:rPr lang="en-US" dirty="0"/>
              <a:t> </a:t>
            </a:r>
          </a:p>
          <a:p>
            <a:pPr marL="342900" indent="-342900">
              <a:buChar char="•"/>
            </a:pPr>
            <a:r>
              <a:rPr lang="en-US" dirty="0"/>
              <a:t>Two cool-down ports in each helium vessel for uniform cool-down of bimetal joints </a:t>
            </a:r>
          </a:p>
          <a:p>
            <a:pPr marL="342900" indent="-342900">
              <a:buChar char="•"/>
            </a:pPr>
            <a:r>
              <a:rPr lang="en-US" dirty="0"/>
              <a:t>No 5 K thermal shield </a:t>
            </a:r>
          </a:p>
          <a:p>
            <a:pPr marL="800100" lvl="1" indent="-342900"/>
            <a:r>
              <a:rPr lang="en-US" dirty="0"/>
              <a:t>But retain 5 K intercepts on input coupler </a:t>
            </a:r>
          </a:p>
          <a:p>
            <a:pPr marL="342900" indent="-342900">
              <a:buChar char="•"/>
            </a:pPr>
            <a:r>
              <a:rPr lang="en-US" dirty="0"/>
              <a:t>Input coupler design for 7 kW CW plus some margin</a:t>
            </a:r>
          </a:p>
        </p:txBody>
      </p:sp>
    </p:spTree>
    <p:extLst>
      <p:ext uri="{BB962C8B-B14F-4D97-AF65-F5344CB8AC3E}">
        <p14:creationId xmlns:p14="http://schemas.microsoft.com/office/powerpoint/2010/main" val="3775440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174940-8B82-4A6F-AB26-C4F828636BB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and Design Tasks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CD-1 DOE Review, Feb 4-6, 2014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en-US" dirty="0"/>
              <a:t>Helium vessel design </a:t>
            </a:r>
          </a:p>
          <a:p>
            <a:pPr marL="800100" lvl="1" indent="-342900"/>
            <a:r>
              <a:rPr lang="en-US" dirty="0"/>
              <a:t>Design of the helium vessel and end-tuner </a:t>
            </a:r>
            <a:r>
              <a:rPr lang="en-US" dirty="0" smtClean="0"/>
              <a:t>mount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 smtClean="0"/>
              <a:t>Cryostat </a:t>
            </a:r>
            <a:r>
              <a:rPr lang="en-US" dirty="0"/>
              <a:t>design </a:t>
            </a:r>
          </a:p>
          <a:p>
            <a:pPr marL="800100" lvl="1" indent="-342900"/>
            <a:r>
              <a:rPr lang="en-US" dirty="0"/>
              <a:t>Detail the modifications of the piping and vacuum vessel </a:t>
            </a:r>
          </a:p>
          <a:p>
            <a:pPr marL="800100" lvl="1" indent="-342900"/>
            <a:r>
              <a:rPr lang="en-US" dirty="0"/>
              <a:t>Reliability of tuners and possibilities for repair of tuners will be evaluated (e.g., possible ports in vacuum vessel for access to tuners and drive mechanism) </a:t>
            </a:r>
          </a:p>
          <a:p>
            <a:pPr marL="342900" indent="-342900">
              <a:buChar char="•"/>
            </a:pPr>
            <a:r>
              <a:rPr lang="en-US" dirty="0"/>
              <a:t>Magnetic shielding </a:t>
            </a:r>
          </a:p>
          <a:p>
            <a:pPr marL="800100" lvl="1" indent="-342900"/>
            <a:r>
              <a:rPr lang="en-US" dirty="0"/>
              <a:t>Improved cold magnetic shielding on the helium vessel </a:t>
            </a:r>
          </a:p>
          <a:p>
            <a:pPr marL="800100" lvl="1" indent="-342900"/>
            <a:r>
              <a:rPr lang="en-US" dirty="0"/>
              <a:t>Additional layer of cold or warm magnetic shielding </a:t>
            </a:r>
          </a:p>
          <a:p>
            <a:pPr marL="342900" indent="-342900">
              <a:buChar char="•"/>
            </a:pPr>
            <a:r>
              <a:rPr lang="en-US" dirty="0"/>
              <a:t>Magnet </a:t>
            </a:r>
          </a:p>
          <a:p>
            <a:pPr marL="800100" lvl="1" indent="-342900"/>
            <a:r>
              <a:rPr lang="en-US" dirty="0"/>
              <a:t>Conductively-cooled, split magnet prototypes have been tested </a:t>
            </a:r>
          </a:p>
          <a:p>
            <a:pPr marL="800100" lvl="1" indent="-342900"/>
            <a:r>
              <a:rPr lang="en-US" dirty="0"/>
              <a:t>LCLS-II will include a quad / corrector dipoles / BPM package </a:t>
            </a:r>
          </a:p>
          <a:p>
            <a:pPr marL="342900" indent="-342900">
              <a:buChar char="•"/>
            </a:pPr>
            <a:r>
              <a:rPr lang="en-US" dirty="0" smtClean="0"/>
              <a:t>System </a:t>
            </a:r>
            <a:r>
              <a:rPr lang="en-US" dirty="0"/>
              <a:t>venting analyses, relief valve schemes </a:t>
            </a:r>
          </a:p>
        </p:txBody>
      </p:sp>
    </p:spTree>
    <p:extLst>
      <p:ext uri="{BB962C8B-B14F-4D97-AF65-F5344CB8AC3E}">
        <p14:creationId xmlns:p14="http://schemas.microsoft.com/office/powerpoint/2010/main" val="35965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Q0 </a:t>
            </a:r>
            <a:r>
              <a:rPr lang="en-US" dirty="0"/>
              <a:t>D</a:t>
            </a:r>
            <a:r>
              <a:rPr lang="en-US" dirty="0" smtClean="0"/>
              <a:t>evelopment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/>
          </p:nvPr>
        </p:nvSpPr>
        <p:spPr>
          <a:xfrm>
            <a:off x="457198" y="1243584"/>
            <a:ext cx="8360231" cy="5193792"/>
          </a:xfrm>
        </p:spPr>
        <p:txBody>
          <a:bodyPr>
            <a:normAutofit fontScale="85000" lnSpcReduction="10000"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As of Dec.2013, the LCLS-II SRF CM’s could be cooled by </a:t>
            </a:r>
            <a:r>
              <a:rPr lang="en-US" u="sng" dirty="0" smtClean="0"/>
              <a:t>a single 18kW @ 4.5K equiv. cryoplant</a:t>
            </a:r>
            <a:r>
              <a:rPr lang="en-US" dirty="0" smtClean="0"/>
              <a:t>, of existing JLab design, if &lt;Q0&gt;=2.7E10</a:t>
            </a:r>
          </a:p>
          <a:p>
            <a:pPr lvl="2"/>
            <a:r>
              <a:rPr lang="en-US" sz="2400" dirty="0" smtClean="0"/>
              <a:t>ILC data, using standard EP: &lt;Q0&gt;=2E10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Single-cell data from Fermilab (Grassellino et al.) using nitrogen-doping demonstrated better than </a:t>
            </a:r>
            <a:r>
              <a:rPr lang="en-US" dirty="0"/>
              <a:t>&lt;Q0&gt;=</a:t>
            </a:r>
            <a:r>
              <a:rPr lang="en-US" dirty="0" smtClean="0"/>
              <a:t>2.7E10</a:t>
            </a:r>
          </a:p>
          <a:p>
            <a:pPr lvl="2"/>
            <a:r>
              <a:rPr lang="en-US" sz="2400" dirty="0" smtClean="0"/>
              <a:t>FNAL High Q0 R&amp;D work being done for PIP II was synergistic with LCLS II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FNAL/JLab/Cornell/SLAC are collaborating on migration </a:t>
            </a:r>
            <a:r>
              <a:rPr lang="en-US" dirty="0"/>
              <a:t>of </a:t>
            </a:r>
            <a:r>
              <a:rPr lang="en-US" dirty="0" smtClean="0"/>
              <a:t>the FNAL “High </a:t>
            </a:r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” technique from </a:t>
            </a:r>
            <a:r>
              <a:rPr lang="en-US" dirty="0" smtClean="0"/>
              <a:t>R&amp;D to a robust </a:t>
            </a:r>
            <a:r>
              <a:rPr lang="en-US" dirty="0"/>
              <a:t>production process </a:t>
            </a:r>
            <a:endParaRPr lang="en-US" dirty="0" smtClean="0"/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General program: Demonstrate transferability of recipe, demonstrate effectiveness on 9-cells, evaluate parameter space for reproducibility; demonstrate maintenance of high-Q0 in a cryomodule (horizontal test)</a:t>
            </a:r>
          </a:p>
          <a:p>
            <a:pPr marL="688975" lvl="1" indent="-231775"/>
            <a:r>
              <a:rPr lang="en-US" dirty="0" smtClean="0"/>
              <a:t>Scope of work and number of tests defined for VTS on 1-cell and 9-cell and HTS on dressed 9-cell cavities at the labs</a:t>
            </a:r>
          </a:p>
          <a:p>
            <a:pPr marL="688975" lvl="1" indent="-231775"/>
            <a:r>
              <a:rPr lang="en-US" dirty="0" smtClean="0"/>
              <a:t>Cryoplant a major cost and schedule driver</a:t>
            </a:r>
          </a:p>
          <a:p>
            <a:pPr lvl="2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3509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High Q0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975069201"/>
              </p:ext>
            </p:extLst>
          </p:nvPr>
        </p:nvGraphicFramePr>
        <p:xfrm>
          <a:off x="457200" y="1243013"/>
          <a:ext cx="8108950" cy="506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4017264" y="1187303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TE1AES10 and AES15 2 and 1.5K curves for 1 min N2 injection, as a function of post gas EP removal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5008" y="414528"/>
            <a:ext cx="34291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Grassellino, Romanenko, Rowe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High Q0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5008" y="414528"/>
            <a:ext cx="34291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Grassellino, Romanenko, Rowe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4"/>
          </p:nvPr>
        </p:nvGraphicFramePr>
        <p:xfrm>
          <a:off x="457200" y="1243013"/>
          <a:ext cx="8108950" cy="506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6"/>
          <p:cNvSpPr txBox="1"/>
          <p:nvPr/>
        </p:nvSpPr>
        <p:spPr>
          <a:xfrm>
            <a:off x="2962656" y="1427946"/>
            <a:ext cx="59287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TB9AES011    04/18/14 (fast cooldown) and 	 		  		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04/21/14(slow cooldown) tests, 2K curves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31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Results of High Q0 R&amp;D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14438"/>
            <a:ext cx="696959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8007" y="526873"/>
            <a:ext cx="34291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Grassellino, Romanenko, Rowe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48819" y="5186005"/>
            <a:ext cx="217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good progress in meeting High Q0 Goal =&gt; still some ways to go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CM Workflow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CD-1 DOE Review, Feb 4-6,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/>
          </p:nvPr>
        </p:nvSpPr>
        <p:spPr>
          <a:xfrm>
            <a:off x="457198" y="1204946"/>
            <a:ext cx="6139545" cy="5376157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400" dirty="0"/>
              <a:t>P</a:t>
            </a:r>
            <a:r>
              <a:rPr lang="en-US" sz="2400" dirty="0" smtClean="0"/>
              <a:t>lan for designing &amp; building 19 CM</a:t>
            </a:r>
          </a:p>
          <a:p>
            <a:pPr marL="233362" lvl="1" indent="0">
              <a:buNone/>
            </a:pPr>
            <a:r>
              <a:rPr lang="en-US" sz="2400" dirty="0" smtClean="0"/>
              <a:t>   =&gt; (17) 1.3 GHz and (2) 3.9 GHz</a:t>
            </a:r>
          </a:p>
          <a:p>
            <a:pPr lvl="2"/>
            <a:r>
              <a:rPr lang="en-US" dirty="0" smtClean="0"/>
              <a:t>Finalize requirements specifications and interface control documents</a:t>
            </a:r>
          </a:p>
          <a:p>
            <a:pPr lvl="2"/>
            <a:r>
              <a:rPr lang="en-US" dirty="0" smtClean="0"/>
              <a:t>Design the modified 1.3 GHz CM (CW operation)</a:t>
            </a:r>
          </a:p>
          <a:p>
            <a:pPr lvl="3"/>
            <a:r>
              <a:rPr lang="en-US" sz="1900" dirty="0" smtClean="0"/>
              <a:t>Strong collaboration with JLab </a:t>
            </a:r>
          </a:p>
          <a:p>
            <a:pPr lvl="4"/>
            <a:r>
              <a:rPr lang="en-US" dirty="0" smtClean="0"/>
              <a:t>Common 3d model and 2D drawings</a:t>
            </a:r>
          </a:p>
          <a:p>
            <a:pPr lvl="4"/>
            <a:r>
              <a:rPr lang="en-US" dirty="0" smtClean="0"/>
              <a:t>Shared procurements</a:t>
            </a:r>
          </a:p>
          <a:p>
            <a:pPr lvl="2"/>
            <a:r>
              <a:rPr lang="en-US" dirty="0" smtClean="0"/>
              <a:t>Start fabrication of prototype CM (</a:t>
            </a:r>
            <a:r>
              <a:rPr lang="en-US" sz="1200" dirty="0" smtClean="0"/>
              <a:t>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Article – goes in machine)</a:t>
            </a:r>
            <a:endParaRPr lang="en-US" dirty="0" smtClean="0"/>
          </a:p>
          <a:p>
            <a:pPr lvl="2"/>
            <a:r>
              <a:rPr lang="en-US" dirty="0" smtClean="0"/>
              <a:t>Design the modified 3.9 GHz CM (incorporating features from 1.3 GHz design)</a:t>
            </a:r>
          </a:p>
          <a:p>
            <a:pPr lvl="2"/>
            <a:r>
              <a:rPr lang="en-US" dirty="0" smtClean="0"/>
              <a:t>Fabricate next two additional 1.3 GHz CM (Prod 2)</a:t>
            </a:r>
          </a:p>
          <a:p>
            <a:pPr lvl="3"/>
            <a:r>
              <a:rPr lang="en-US" dirty="0" smtClean="0"/>
              <a:t>During this time we ramp up the workforce and train as appropriate</a:t>
            </a:r>
          </a:p>
          <a:p>
            <a:pPr lvl="2"/>
            <a:r>
              <a:rPr lang="en-US" dirty="0" smtClean="0"/>
              <a:t>Fabricate fourteen 1.3 GHz CM (Prod 14)</a:t>
            </a:r>
          </a:p>
          <a:p>
            <a:pPr lvl="2"/>
            <a:r>
              <a:rPr lang="en-US" dirty="0"/>
              <a:t>Fabricate </a:t>
            </a:r>
            <a:r>
              <a:rPr lang="en-US" dirty="0" smtClean="0"/>
              <a:t>two 3.9 </a:t>
            </a:r>
            <a:r>
              <a:rPr lang="en-US" dirty="0"/>
              <a:t>GHz CM (Prod </a:t>
            </a:r>
            <a:r>
              <a:rPr lang="en-US" dirty="0" smtClean="0"/>
              <a:t>2)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47110" y="2575205"/>
            <a:ext cx="2231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Efficient use of design concepts, parts, and staff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8473" y="4597306"/>
            <a:ext cx="2405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Fabrication plan incorporates learning curve and training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604636" y="3821373"/>
            <a:ext cx="272142" cy="1385372"/>
          </a:xfrm>
          <a:prstGeom prst="rightBrace">
            <a:avLst>
              <a:gd name="adj1" fmla="val 0"/>
              <a:gd name="adj2" fmla="val 49116"/>
            </a:avLst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 flipV="1">
            <a:off x="6452315" y="2717442"/>
            <a:ext cx="394795" cy="319428"/>
          </a:xfrm>
          <a:prstGeom prst="straightConnector1">
            <a:avLst/>
          </a:prstGeom>
          <a:ln w="158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1"/>
          </p:cNvCxnSpPr>
          <p:nvPr/>
        </p:nvCxnSpPr>
        <p:spPr>
          <a:xfrm flipH="1">
            <a:off x="6237027" y="3036870"/>
            <a:ext cx="610083" cy="1316766"/>
          </a:xfrm>
          <a:prstGeom prst="straightConnector1">
            <a:avLst/>
          </a:prstGeom>
          <a:ln w="158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9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LCLS-II – General Information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LCLS-II/Fermilab Perspective and Our Project Team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Fermilab LCLS-II Scope of Work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Benefits and Interferences with PIP II R&amp;D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CW Design Modifications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High Q0 R&amp;D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Cryomodule Assembly Plan and Facility Usage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trike="sngStrike" dirty="0" smtClean="0"/>
              <a:t>Schedule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trike="sngStrike" dirty="0" smtClean="0"/>
              <a:t>Resources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768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CM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36" y="0"/>
            <a:ext cx="4741164" cy="2718327"/>
          </a:xfrm>
          <a:prstGeom prst="rect">
            <a:avLst/>
          </a:prstGeom>
        </p:spPr>
      </p:pic>
      <p:pic>
        <p:nvPicPr>
          <p:cNvPr id="7" name="Content Placeholder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" y="1600200"/>
            <a:ext cx="9078428" cy="153429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/>
          <a:stretch/>
        </p:blipFill>
        <p:spPr>
          <a:xfrm>
            <a:off x="218302" y="3733800"/>
            <a:ext cx="4495259" cy="27432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29000"/>
            <a:ext cx="4038600" cy="2834748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609600" y="30480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8229600" y="2866767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89760" y="141606"/>
            <a:ext cx="227959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T. Peterson, Y. Orlov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6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Capabilities and Infrastructure: FNAL 1.3 </a:t>
            </a:r>
            <a:r>
              <a:rPr lang="en-US" dirty="0"/>
              <a:t>GHz </a:t>
            </a:r>
            <a:r>
              <a:rPr lang="en-US" dirty="0" smtClean="0"/>
              <a:t>CM Ass’y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949325"/>
            <a:ext cx="7391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0188"/>
            <a:ext cx="84978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430396" y="2275959"/>
            <a:ext cx="1627187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WS1: </a:t>
            </a:r>
            <a:r>
              <a:rPr lang="en-US" sz="1800" dirty="0" smtClean="0">
                <a:solidFill>
                  <a:srgbClr val="C00000"/>
                </a:solidFill>
              </a:rPr>
              <a:t>9d (6)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794000" y="1892300"/>
            <a:ext cx="1625600" cy="3683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WS2:7d (7)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189095" y="4623356"/>
            <a:ext cx="1646238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WS3: 5</a:t>
            </a:r>
            <a:r>
              <a:rPr lang="en-US" sz="1800" dirty="0" smtClean="0">
                <a:solidFill>
                  <a:srgbClr val="C00000"/>
                </a:solidFill>
              </a:rPr>
              <a:t>d (10)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757362" y="5462270"/>
            <a:ext cx="1646237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WS4:5d (10)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202363" y="4700016"/>
            <a:ext cx="1646237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WS5: </a:t>
            </a:r>
            <a:r>
              <a:rPr lang="en-US" sz="1800" dirty="0" smtClean="0">
                <a:solidFill>
                  <a:srgbClr val="C00000"/>
                </a:solidFill>
              </a:rPr>
              <a:t>10d (8)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468813" y="5470525"/>
            <a:ext cx="1647825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WS6: </a:t>
            </a:r>
            <a:r>
              <a:rPr lang="en-US" sz="1800" dirty="0" smtClean="0">
                <a:solidFill>
                  <a:srgbClr val="C00000"/>
                </a:solidFill>
              </a:rPr>
              <a:t>4d (4)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200400" y="6248400"/>
            <a:ext cx="28908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/>
              <a:t>Total = 45 </a:t>
            </a:r>
            <a:r>
              <a:rPr lang="en-US" b="1" dirty="0" smtClean="0"/>
              <a:t>days</a:t>
            </a:r>
            <a:endParaRPr lang="en-US" b="1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019800" y="2288659"/>
            <a:ext cx="1828800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WS0: </a:t>
            </a:r>
            <a:r>
              <a:rPr lang="en-US" sz="1800" dirty="0" smtClean="0">
                <a:solidFill>
                  <a:srgbClr val="C00000"/>
                </a:solidFill>
              </a:rPr>
              <a:t>5d (2)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634990" y="6336030"/>
            <a:ext cx="3396298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Workstation</a:t>
            </a:r>
            <a:r>
              <a:rPr lang="en-US" sz="1800" dirty="0">
                <a:solidFill>
                  <a:srgbClr val="C00000"/>
                </a:solidFill>
              </a:rPr>
              <a:t>:</a:t>
            </a:r>
            <a:r>
              <a:rPr lang="en-US" sz="1800" dirty="0" smtClean="0">
                <a:solidFill>
                  <a:srgbClr val="C00000"/>
                </a:solidFill>
              </a:rPr>
              <a:t> duration (#people)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6913" y="38443"/>
            <a:ext cx="7873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Arkan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ug-1.jpg"/>
          <p:cNvPicPr>
            <a:picLocks noChangeAspect="1"/>
          </p:cNvPicPr>
          <p:nvPr/>
        </p:nvPicPr>
        <p:blipFill>
          <a:blip r:embed="rId2" cstate="print"/>
          <a:srcRect l="7500" t="23333" r="3334" b="36667"/>
          <a:stretch>
            <a:fillRect/>
          </a:stretch>
        </p:blipFill>
        <p:spPr>
          <a:xfrm>
            <a:off x="495300" y="2057400"/>
            <a:ext cx="81534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4879538"/>
            <a:ext cx="2662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LCLS-II COLD MASS REPAIR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STATION -2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182469"/>
            <a:ext cx="285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COMPLETED CRYOMODULES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WAITING TO BE TESTED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5715000"/>
            <a:ext cx="2662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LCLS-II COLD MASS REPAIR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STATION -1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 rot="5400000">
            <a:off x="6257710" y="2200491"/>
            <a:ext cx="1334869" cy="5914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2"/>
          </p:cNvCxnSpPr>
          <p:nvPr/>
        </p:nvCxnSpPr>
        <p:spPr>
          <a:xfrm rot="16200000" flipH="1">
            <a:off x="6943509" y="2106177"/>
            <a:ext cx="1334869" cy="7801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" idx="0"/>
          </p:cNvCxnSpPr>
          <p:nvPr/>
        </p:nvCxnSpPr>
        <p:spPr>
          <a:xfrm rot="5400000" flipH="1" flipV="1">
            <a:off x="7064983" y="4400719"/>
            <a:ext cx="840938" cy="1167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00400" y="859303"/>
            <a:ext cx="1999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LCLS-II ALIGNMENT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(LASER TRACKER)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072009" y="1524684"/>
            <a:ext cx="271391" cy="165803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0"/>
          </p:cNvCxnSpPr>
          <p:nvPr/>
        </p:nvCxnSpPr>
        <p:spPr>
          <a:xfrm rot="16200000" flipV="1">
            <a:off x="4970852" y="4782750"/>
            <a:ext cx="1600200" cy="264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6571" y="5338074"/>
            <a:ext cx="3022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LCLS-II COLD MASS ASSEMBLY: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WS – 5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23" name="Straight Connector 22"/>
          <p:cNvCxnSpPr>
            <a:stCxn id="22" idx="0"/>
          </p:cNvCxnSpPr>
          <p:nvPr/>
        </p:nvCxnSpPr>
        <p:spPr>
          <a:xfrm flipV="1">
            <a:off x="1708011" y="4118875"/>
            <a:ext cx="698361" cy="121919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399" y="990600"/>
            <a:ext cx="2855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LCLS-II MODULE SHIPPING 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PREPARATION: WS-6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20" name="Straight Connector 19"/>
          <p:cNvCxnSpPr>
            <a:stCxn id="14" idx="2"/>
          </p:cNvCxnSpPr>
          <p:nvPr/>
        </p:nvCxnSpPr>
        <p:spPr>
          <a:xfrm>
            <a:off x="1580387" y="1636931"/>
            <a:ext cx="434222" cy="178118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88945" y="4687669"/>
            <a:ext cx="3022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LCLS-II COLD MASS ASSEMBLY: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WS – 4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722828" y="4078070"/>
            <a:ext cx="349181" cy="6504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00371" y="344269"/>
            <a:ext cx="3022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LCLS-II COLD MASS ASSEMBLY: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WS – 3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576128" y="871873"/>
            <a:ext cx="135697" cy="254624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8640" y="438912"/>
            <a:ext cx="389080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ICB: estimated space usage (Arkan)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R. Stanek PIP II Collaboration Meeting, June 3,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1922-65A3-4407-A346-D41C20F2D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10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64" y="696036"/>
            <a:ext cx="6858000" cy="432454"/>
          </a:xfrm>
        </p:spPr>
        <p:txBody>
          <a:bodyPr/>
          <a:lstStyle/>
          <a:p>
            <a:r>
              <a:rPr lang="en-US" sz="2000" b="1" dirty="0" smtClean="0"/>
              <a:t>Capabilities and Infrastructure: Cavity Processing</a:t>
            </a:r>
            <a:endParaRPr lang="en-US" sz="2000" b="1" dirty="0"/>
          </a:p>
        </p:txBody>
      </p:sp>
      <p:pic>
        <p:nvPicPr>
          <p:cNvPr id="6" name="Picture 5" descr="ANL_EP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7358" y="1445623"/>
            <a:ext cx="2657966" cy="1760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902325" y="3195214"/>
            <a:ext cx="262299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1.3 GHz </a:t>
            </a:r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EP/BCP Tool (Joint ANL/FNAL)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822" y="4451928"/>
            <a:ext cx="2762422" cy="1836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449906" y="6221481"/>
            <a:ext cx="225420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IB4 Cavity Proc. Lab Class 10 Cleanroom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8" y="4483588"/>
            <a:ext cx="2714804" cy="1805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47916" y="6235529"/>
            <a:ext cx="18272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IB4 Cavity Proc. Lab EP Tool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5057" y="4448530"/>
            <a:ext cx="2767533" cy="1840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690441" y="6230526"/>
            <a:ext cx="1827213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1.3 GHz Tumbler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8" name="Content Placeholder 6" descr="IMG_25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16901" y="548300"/>
            <a:ext cx="2067767" cy="27570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692457" y="3312143"/>
            <a:ext cx="230832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High pressure rinse tool: 1.3 </a:t>
            </a:r>
            <a:r>
              <a:rPr lang="en-US" sz="1600" b="1" i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GHz Cavity </a:t>
            </a:r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(Joint ANL/FNAL)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" name="Picture 2" descr="B101layou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8" y="1414829"/>
            <a:ext cx="3685444" cy="19840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739588" y="3263126"/>
            <a:ext cx="230832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Joint Argonne-Fermilab Processing Facility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2912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93" y="-37994"/>
            <a:ext cx="8742086" cy="1143000"/>
          </a:xfrm>
        </p:spPr>
        <p:txBody>
          <a:bodyPr/>
          <a:lstStyle/>
          <a:p>
            <a:r>
              <a:rPr lang="en-US" b="1" dirty="0" smtClean="0"/>
              <a:t>Capabilities and Infrastructure: Cavity String, Cold Mass, Cryomodule Assembly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4622" y="1248230"/>
            <a:ext cx="2989177" cy="2241187"/>
            <a:chOff x="5623035" y="1257078"/>
            <a:chExt cx="2989177" cy="2241187"/>
          </a:xfrm>
        </p:grpSpPr>
        <p:pic>
          <p:nvPicPr>
            <p:cNvPr id="6" name="Picture 14" descr="M:\Tug\cleanroompix\DSC0489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035" y="1257078"/>
              <a:ext cx="2989177" cy="22411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7308631" y="2216533"/>
              <a:ext cx="990600" cy="307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dirty="0"/>
                <a:t>Class 10</a:t>
              </a: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5851634" y="1569983"/>
              <a:ext cx="1257300" cy="307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dirty="0"/>
                <a:t>Class 100</a:t>
              </a:r>
            </a:p>
          </p:txBody>
        </p:sp>
      </p:grpSp>
      <p:pic>
        <p:nvPicPr>
          <p:cNvPr id="9" name="Picture 2" descr="Q:\TD_SCRF\Cryomodule2\Assembly Pictures\Cavity String Assembly\P100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33" y="1263416"/>
            <a:ext cx="2949840" cy="22123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Q:\TD_SCRF\Cryomodule2\Assembly Pictures\Cold Mass Assembly\DSC04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29" y="1262596"/>
            <a:ext cx="2949743" cy="2212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Q:\TD_SCRF\Cryomodule2\Assembly Pictures\Cold mass to bertha\DSC045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75" y="4296862"/>
            <a:ext cx="2873041" cy="21547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Q:\TD_SCRF\Cryomodule2\Assembly Pictures\13Feb2012\DSC073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37" y="4296862"/>
            <a:ext cx="2881525" cy="21611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SC002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59" y="4296862"/>
            <a:ext cx="2922817" cy="2192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97283" y="3452922"/>
            <a:ext cx="2493646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Cavity String Assembly Clean Room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424844" y="3477923"/>
            <a:ext cx="2493646" cy="3385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Cavity String Assembly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475092" y="3492902"/>
            <a:ext cx="2493646" cy="3385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Cold Mass Assembly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6373572" y="6430193"/>
            <a:ext cx="2493646" cy="3385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Final Assembly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58837" y="6441094"/>
            <a:ext cx="2493646" cy="3385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Cryomodule Transport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541486" y="6425538"/>
            <a:ext cx="2196453" cy="3385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Final Assembly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9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671" y="-18460"/>
            <a:ext cx="7663542" cy="1143000"/>
          </a:xfrm>
        </p:spPr>
        <p:txBody>
          <a:bodyPr/>
          <a:lstStyle/>
          <a:p>
            <a:r>
              <a:rPr lang="en-US" b="1" dirty="0" smtClean="0"/>
              <a:t>Capabilities and Infrastructure: Cavity Testing, Tuning</a:t>
            </a:r>
            <a:endParaRPr lang="en-US" b="1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4" y="4023833"/>
            <a:ext cx="4067647" cy="2710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C:\Users\arowe\AppData\Local\Microsoft\Windows\Temporary Internet Files\Content.Outlook\9KABQNGF\photo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18627" r="1085" b="28433"/>
          <a:stretch/>
        </p:blipFill>
        <p:spPr bwMode="auto">
          <a:xfrm rot="5400000">
            <a:off x="6837136" y="1685050"/>
            <a:ext cx="3102207" cy="12408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" b="21464"/>
          <a:stretch/>
        </p:blipFill>
        <p:spPr>
          <a:xfrm>
            <a:off x="5193444" y="4466900"/>
            <a:ext cx="3754813" cy="2250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1998" y="1153848"/>
            <a:ext cx="3089054" cy="23164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12" descr="DSCN146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5044" y="1245653"/>
            <a:ext cx="2438400" cy="2344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394" y="1245654"/>
            <a:ext cx="2594484" cy="2021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74325" y="5844650"/>
            <a:ext cx="2210553" cy="830997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1.3 GHz installation into Horizontal Test Stand 1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435511" y="3797789"/>
            <a:ext cx="1975464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Vertical Test Stands 1, 2 and 3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81884" y="3281858"/>
            <a:ext cx="1911370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ILC/XFEL Cavity Tuning Machine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594745" y="3762352"/>
            <a:ext cx="1549255" cy="584775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9-cell TESLA-style cavity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879648" y="5626913"/>
            <a:ext cx="1556877" cy="107721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Vertical Cavity Test Facility Control Room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940828" y="3543444"/>
            <a:ext cx="2188845" cy="33855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Vertical Test Stand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9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8943975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7840" y="99353"/>
            <a:ext cx="39283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Cryomodule Test Facility (CMTF)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99078" y="3638490"/>
            <a:ext cx="38129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Cryomodule Test Stand (CMTS)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64120" y="655874"/>
            <a:ext cx="259558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Cryoplant (blue)</a:t>
            </a:r>
          </a:p>
          <a:p>
            <a:r>
              <a:rPr lang="en-US" dirty="0" smtClean="0"/>
              <a:t>Distribution </a:t>
            </a:r>
            <a:r>
              <a:rPr lang="en-US" dirty="0"/>
              <a:t>box (silver)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1095" y="3056021"/>
            <a:ext cx="479643" cy="3920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26242" y="2663992"/>
            <a:ext cx="324853" cy="488282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27004" y="4010526"/>
            <a:ext cx="223490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30000" dirty="0"/>
              <a:t>-</a:t>
            </a:r>
            <a:r>
              <a:rPr lang="en-US" sz="2000" dirty="0"/>
              <a:t> beam </a:t>
            </a:r>
            <a:r>
              <a:rPr lang="en-US" sz="2000" dirty="0" smtClean="0"/>
              <a:t>test cave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9078" y="2663992"/>
            <a:ext cx="1593627" cy="981326"/>
          </a:xfrm>
          <a:prstGeom prst="straightConnector1">
            <a:avLst/>
          </a:prstGeom>
          <a:ln w="38100">
            <a:solidFill>
              <a:srgbClr val="9A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127005" y="3252036"/>
            <a:ext cx="216395" cy="786564"/>
          </a:xfrm>
          <a:prstGeom prst="straightConnector1">
            <a:avLst/>
          </a:prstGeom>
          <a:ln w="38100">
            <a:solidFill>
              <a:srgbClr val="9A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990916" y="1302205"/>
            <a:ext cx="545244" cy="1753816"/>
          </a:xfrm>
          <a:prstGeom prst="straightConnector1">
            <a:avLst/>
          </a:prstGeom>
          <a:ln w="38100">
            <a:solidFill>
              <a:srgbClr val="9A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751095" y="1302205"/>
            <a:ext cx="785065" cy="1361787"/>
          </a:xfrm>
          <a:prstGeom prst="straightConnector1">
            <a:avLst/>
          </a:prstGeom>
          <a:ln w="38100">
            <a:solidFill>
              <a:srgbClr val="9A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54111" y="299408"/>
            <a:ext cx="121919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Leibfritz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>
          <a:xfrm>
            <a:off x="272142" y="1243584"/>
            <a:ext cx="8757557" cy="506552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600" dirty="0" smtClean="0"/>
              <a:t>FNAL has world-class </a:t>
            </a:r>
            <a:r>
              <a:rPr lang="en-US" sz="2600" dirty="0"/>
              <a:t>capabilities in all aspects of SRF technology, from R&amp;D to design to construction to </a:t>
            </a:r>
            <a:r>
              <a:rPr lang="en-US" sz="2600" dirty="0" smtClean="0"/>
              <a:t>testing</a:t>
            </a:r>
          </a:p>
          <a:p>
            <a:pPr lvl="2"/>
            <a:r>
              <a:rPr lang="en-US" sz="2400" dirty="0"/>
              <a:t>Expertise and capabilities in both the technical and project management aspects </a:t>
            </a:r>
            <a:r>
              <a:rPr lang="en-US" sz="2400" dirty="0" smtClean="0"/>
              <a:t>of DOE projects</a:t>
            </a:r>
            <a:endParaRPr lang="en-US" sz="2400" dirty="0"/>
          </a:p>
          <a:p>
            <a:pPr lvl="1"/>
            <a:endParaRPr lang="en-US" sz="2800" dirty="0" smtClean="0"/>
          </a:p>
          <a:p>
            <a:pPr lvl="1"/>
            <a:r>
              <a:rPr lang="en-US" sz="2600" dirty="0"/>
              <a:t>LCLS II scope of work is well defined and aligned with our current capabilities </a:t>
            </a:r>
            <a:r>
              <a:rPr lang="en-US" sz="2600" dirty="0" smtClean="0"/>
              <a:t>and long </a:t>
            </a:r>
            <a:r>
              <a:rPr lang="en-US" sz="2600" dirty="0"/>
              <a:t>term </a:t>
            </a:r>
            <a:r>
              <a:rPr lang="en-US" sz="2600" dirty="0" smtClean="0"/>
              <a:t>goals (PIP II)</a:t>
            </a:r>
          </a:p>
          <a:p>
            <a:pPr lvl="2"/>
            <a:r>
              <a:rPr lang="en-US" sz="2200" dirty="0"/>
              <a:t>M</a:t>
            </a:r>
            <a:r>
              <a:rPr lang="en-US" sz="2200" dirty="0" smtClean="0"/>
              <a:t>any advantages in doing LCLS II while PIP II is still in R&amp;D stage</a:t>
            </a:r>
          </a:p>
          <a:p>
            <a:pPr lvl="2"/>
            <a:r>
              <a:rPr lang="en-US" sz="2200" dirty="0"/>
              <a:t>A</a:t>
            </a:r>
            <a:r>
              <a:rPr lang="en-US" sz="2200" dirty="0" smtClean="0"/>
              <a:t>lso interferences between LCLS II and PIP II activities</a:t>
            </a:r>
          </a:p>
          <a:p>
            <a:pPr lvl="3"/>
            <a:r>
              <a:rPr lang="en-US" sz="2200" dirty="0" smtClean="0"/>
              <a:t>This will take active/coordinated management to minimize impact</a:t>
            </a:r>
            <a:endParaRPr lang="en-US" sz="2200" dirty="0"/>
          </a:p>
          <a:p>
            <a:pPr marL="233362" lvl="1" indent="0">
              <a:buNone/>
            </a:pPr>
            <a:endParaRPr lang="en-US" sz="1000" dirty="0"/>
          </a:p>
          <a:p>
            <a:pPr lvl="1"/>
            <a:endParaRPr lang="en-US" sz="1100" dirty="0"/>
          </a:p>
          <a:p>
            <a:pPr lvl="1"/>
            <a:r>
              <a:rPr lang="en-US" sz="3000" b="1" i="1" dirty="0"/>
              <a:t>C</a:t>
            </a:r>
            <a:r>
              <a:rPr lang="en-US" sz="3000" b="1" i="1" dirty="0" smtClean="0"/>
              <a:t>ommitted </a:t>
            </a:r>
            <a:r>
              <a:rPr lang="en-US" sz="3000" b="1" i="1" dirty="0"/>
              <a:t>to making LCLS-II a </a:t>
            </a:r>
            <a:r>
              <a:rPr lang="en-US" sz="3000" b="1" i="1" dirty="0" smtClean="0"/>
              <a:t>success and to preparing FNAL for a PIP II project</a:t>
            </a:r>
            <a:endParaRPr lang="en-US" sz="3000" b="1" i="1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LCLS-II CD-1 DOE Review, Feb 4-6,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LCLS-II?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R. Stanek PIP II Collaboration Meeting, June 3, 2014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3803904"/>
            <a:ext cx="8369808" cy="2505202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spcAft>
                <a:spcPts val="300"/>
              </a:spcAft>
              <a:buSzTx/>
            </a:pPr>
            <a:r>
              <a:rPr lang="en-US" sz="2600" b="1" i="1" dirty="0" smtClean="0"/>
              <a:t>Linear </a:t>
            </a:r>
            <a:r>
              <a:rPr lang="en-US" sz="2600" b="1" i="1" dirty="0"/>
              <a:t>Coherent Light </a:t>
            </a:r>
            <a:r>
              <a:rPr lang="en-US" sz="2600" b="1" i="1" dirty="0" smtClean="0"/>
              <a:t>Source (LCLS)</a:t>
            </a:r>
            <a:endParaRPr lang="en-US" sz="2600" b="1" i="1" dirty="0"/>
          </a:p>
          <a:p>
            <a:pPr marL="800100" lvl="1" indent="-342900"/>
            <a:r>
              <a:rPr lang="en-US" dirty="0" smtClean="0"/>
              <a:t>Light source located at SLAC; an upgrade to the existing LCLS-I</a:t>
            </a:r>
          </a:p>
          <a:p>
            <a:pPr marL="1033463" lvl="2" indent="-342900"/>
            <a:r>
              <a:rPr lang="en-US" dirty="0"/>
              <a:t>LCLS-II will add two new X-ray laser beams and room for additional new instruments, greatly increasing the number of experiments carried out each year.</a:t>
            </a:r>
            <a:endParaRPr lang="en-US" dirty="0" smtClean="0"/>
          </a:p>
          <a:p>
            <a:pPr marL="800100" lvl="1" indent="-342900"/>
            <a:r>
              <a:rPr lang="en-US" dirty="0" smtClean="0"/>
              <a:t>4 GeV superconducting electron linac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Supported by DOE-Basic Energy Sciences</a:t>
            </a:r>
          </a:p>
          <a:p>
            <a:pPr algn="ctr"/>
            <a:r>
              <a:rPr lang="en-US" i="1" u="sng" dirty="0" smtClean="0"/>
              <a:t>Fermilab has project responsibility for cryomodule design, one-half of CM fabrication and the cryogenic distribution system</a:t>
            </a:r>
            <a:endParaRPr lang="en-US" i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2155"/>
            <a:ext cx="9143999" cy="244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0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Existing SLAC Tunnel for Linac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1" y="3889617"/>
            <a:ext cx="4558194" cy="278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134409"/>
            <a:ext cx="887095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4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BESAC Subcommittee </a:t>
            </a:r>
            <a:br>
              <a:rPr lang="en-US" dirty="0" smtClean="0"/>
            </a:br>
            <a:r>
              <a:rPr lang="en-US" dirty="0" smtClean="0"/>
              <a:t>Outcome: July 25, 2013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Committee </a:t>
            </a:r>
            <a:r>
              <a:rPr lang="en-US" dirty="0" smtClean="0">
                <a:hlinkClick r:id="rId2"/>
              </a:rPr>
              <a:t>report</a:t>
            </a:r>
            <a:r>
              <a:rPr lang="en-US" dirty="0"/>
              <a:t> &amp;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presentation</a:t>
            </a:r>
            <a:r>
              <a:rPr lang="en-US" dirty="0" smtClean="0"/>
              <a:t> to BESAC:</a:t>
            </a:r>
          </a:p>
          <a:p>
            <a:pPr marL="800100" lvl="1" indent="-342900"/>
            <a:r>
              <a:rPr lang="en-US" sz="2000" dirty="0" smtClean="0"/>
              <a:t>“It </a:t>
            </a:r>
            <a:r>
              <a:rPr lang="en-US" sz="2000" dirty="0"/>
              <a:t>is considered essential that the new light source have the pulse characteristics and </a:t>
            </a:r>
            <a:r>
              <a:rPr lang="en-US" sz="2000" b="1" dirty="0"/>
              <a:t>high repetition rate </a:t>
            </a:r>
            <a:r>
              <a:rPr lang="en-US" sz="2000" dirty="0"/>
              <a:t>necessary to carry out a broad range of coherent “pump probe” experiments, in addition to a sufficiently broad photon energy range (</a:t>
            </a:r>
            <a:r>
              <a:rPr lang="en-US" sz="2000" b="1" dirty="0"/>
              <a:t>at least </a:t>
            </a:r>
            <a:r>
              <a:rPr lang="en-US" sz="2000" b="1" i="1" dirty="0"/>
              <a:t>~0.2 keV to ~5.0 keV</a:t>
            </a:r>
            <a:r>
              <a:rPr lang="en-US" sz="2000" dirty="0" smtClean="0"/>
              <a:t>)”</a:t>
            </a:r>
          </a:p>
          <a:p>
            <a:pPr marL="800100" lvl="1" indent="-342900"/>
            <a:r>
              <a:rPr lang="en-US" sz="2000" dirty="0" smtClean="0"/>
              <a:t>“It </a:t>
            </a:r>
            <a:r>
              <a:rPr lang="en-US" sz="2000" dirty="0"/>
              <a:t>appears that such a new light source that would meet the challenges of the future by delivering a capability that is beyond that of any existing or planned facility worldwide is now within reach.  </a:t>
            </a:r>
            <a:r>
              <a:rPr lang="en-US" sz="2000" b="1" dirty="0"/>
              <a:t>However, </a:t>
            </a:r>
            <a:r>
              <a:rPr lang="en-US" sz="2000" b="1" i="1" dirty="0"/>
              <a:t>no proposal presented to the BESAC light source sub-committee meets these criteria</a:t>
            </a:r>
            <a:r>
              <a:rPr lang="en-US" sz="2000" b="1" dirty="0" smtClean="0"/>
              <a:t>.”</a:t>
            </a:r>
            <a:r>
              <a:rPr lang="en-US" sz="2000" dirty="0" smtClean="0"/>
              <a:t> </a:t>
            </a:r>
            <a:endParaRPr lang="en-US" sz="2000" dirty="0"/>
          </a:p>
          <a:p>
            <a:pPr marL="800100" lvl="1" indent="-342900"/>
            <a:r>
              <a:rPr lang="en-US" sz="2000" dirty="0" smtClean="0"/>
              <a:t>“The </a:t>
            </a:r>
            <a:r>
              <a:rPr lang="en-US" sz="2000" dirty="0"/>
              <a:t>panel recommends that a decision to proceed toward a new light source with revolutionary capabilities be accompanied by a robust R&amp;D effort in accelerator and detector technology that will maximize the cost-efficiency of the facility and fully utilize its unprecedented source characteristics</a:t>
            </a:r>
            <a:r>
              <a:rPr lang="en-US" sz="2000" dirty="0" smtClean="0"/>
              <a:t>.”</a:t>
            </a:r>
            <a:endParaRPr lang="en-US" sz="2000" dirty="0"/>
          </a:p>
          <a:p>
            <a:pPr marL="800100" lvl="1" indent="-342900"/>
            <a:endParaRPr lang="en-US" sz="2000" dirty="0"/>
          </a:p>
          <a:p>
            <a:pPr marL="800100" lvl="1" indent="-3429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Scientific Policy Committee 1-2 May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93743" y="599194"/>
            <a:ext cx="10438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Galayda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311178" cy="753033"/>
          </a:xfrm>
        </p:spPr>
        <p:txBody>
          <a:bodyPr/>
          <a:lstStyle/>
          <a:p>
            <a:r>
              <a:rPr lang="en-US" dirty="0"/>
              <a:t>LCLS-II  </a:t>
            </a:r>
            <a:r>
              <a:rPr lang="en-US" dirty="0" smtClean="0"/>
              <a:t>was re-configured to align with </a:t>
            </a:r>
            <a:r>
              <a:rPr lang="en-US" dirty="0"/>
              <a:t>BESAC Subcommittee Recommendations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570943"/>
              </p:ext>
            </p:extLst>
          </p:nvPr>
        </p:nvGraphicFramePr>
        <p:xfrm>
          <a:off x="233716" y="1241830"/>
          <a:ext cx="8305800" cy="349151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48000"/>
                <a:gridCol w="914400"/>
                <a:gridCol w="4343400"/>
              </a:tblGrid>
              <a:tr h="490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Recommendation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Implementation</a:t>
                      </a:r>
                      <a:endParaRPr lang="en-US" dirty="0"/>
                    </a:p>
                  </a:txBody>
                  <a:tcPr/>
                </a:tc>
              </a:tr>
              <a:tr h="490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 repetition rate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CW Linac</a:t>
                      </a:r>
                      <a:r>
                        <a:rPr lang="en-US" baseline="0" dirty="0" smtClean="0"/>
                        <a:t> with MHz capability</a:t>
                      </a:r>
                      <a:endParaRPr lang="en-US" dirty="0"/>
                    </a:p>
                  </a:txBody>
                  <a:tcPr anchor="ctr"/>
                </a:tc>
              </a:tr>
              <a:tr h="740148">
                <a:tc>
                  <a:txBody>
                    <a:bodyPr/>
                    <a:lstStyle/>
                    <a:p>
                      <a:r>
                        <a:rPr lang="en-US" dirty="0" smtClean="0"/>
                        <a:t>Broad energy range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</a:t>
                      </a:r>
                      <a:r>
                        <a:rPr lang="en-US" baseline="0" dirty="0" smtClean="0"/>
                        <a:t> and Cu </a:t>
                      </a:r>
                      <a:r>
                        <a:rPr lang="en-US" baseline="0" dirty="0" err="1" smtClean="0"/>
                        <a:t>Linacs</a:t>
                      </a:r>
                      <a:r>
                        <a:rPr lang="en-US" baseline="0" dirty="0" smtClean="0"/>
                        <a:t> with variable gap undulators</a:t>
                      </a:r>
                      <a:endParaRPr lang="en-US" dirty="0"/>
                    </a:p>
                  </a:txBody>
                  <a:tcPr anchor="ctr"/>
                </a:tc>
              </a:tr>
              <a:tr h="490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Transform limited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Self</a:t>
                      </a:r>
                      <a:r>
                        <a:rPr lang="en-US" baseline="0" dirty="0" smtClean="0"/>
                        <a:t> seeding narrows bandwidth;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add</a:t>
                      </a:r>
                      <a:r>
                        <a:rPr lang="en-US" baseline="0" dirty="0" smtClean="0"/>
                        <a:t> m</a:t>
                      </a:r>
                      <a:r>
                        <a:rPr lang="en-US" dirty="0" smtClean="0"/>
                        <a:t>onochomator</a:t>
                      </a:r>
                      <a:r>
                        <a:rPr lang="en-US" baseline="0" dirty="0" smtClean="0"/>
                        <a:t> to control bandpass</a:t>
                      </a:r>
                      <a:endParaRPr lang="en-US" dirty="0"/>
                    </a:p>
                  </a:txBody>
                  <a:tcPr anchor="ctr"/>
                </a:tc>
              </a:tr>
              <a:tr h="490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Ultra-bright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average brightness w/ SC linac</a:t>
                      </a:r>
                    </a:p>
                    <a:p>
                      <a:r>
                        <a:rPr lang="en-US" baseline="0" dirty="0" smtClean="0"/>
                        <a:t>High peak brightness w/ Cu linac</a:t>
                      </a:r>
                      <a:endParaRPr lang="en-US" dirty="0"/>
                    </a:p>
                  </a:txBody>
                  <a:tcPr anchor="ctr"/>
                </a:tc>
              </a:tr>
              <a:tr h="490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Multiple undulator 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Two </a:t>
                      </a:r>
                      <a:r>
                        <a:rPr lang="en-US" dirty="0" err="1" smtClean="0"/>
                        <a:t>undulator</a:t>
                      </a:r>
                      <a:r>
                        <a:rPr lang="en-US" baseline="0" dirty="0" err="1" smtClean="0"/>
                        <a:t>s</a:t>
                      </a:r>
                      <a:r>
                        <a:rPr lang="en-US" baseline="0" dirty="0" smtClean="0"/>
                        <a:t> operating simultaneously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" name="Picture 14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81200"/>
            <a:ext cx="381000" cy="438594"/>
          </a:xfrm>
          <a:prstGeom prst="rect">
            <a:avLst/>
          </a:prstGeom>
        </p:spPr>
      </p:pic>
      <p:pic>
        <p:nvPicPr>
          <p:cNvPr id="16" name="Picture 15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90800"/>
            <a:ext cx="381000" cy="438594"/>
          </a:xfrm>
          <a:prstGeom prst="rect">
            <a:avLst/>
          </a:prstGeom>
        </p:spPr>
      </p:pic>
      <p:pic>
        <p:nvPicPr>
          <p:cNvPr id="17" name="Picture 16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80" y="3200400"/>
            <a:ext cx="381000" cy="438594"/>
          </a:xfrm>
          <a:prstGeom prst="rect">
            <a:avLst/>
          </a:prstGeom>
        </p:spPr>
      </p:pic>
      <p:pic>
        <p:nvPicPr>
          <p:cNvPr id="18" name="Picture 17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80" y="3810000"/>
            <a:ext cx="381000" cy="438594"/>
          </a:xfrm>
          <a:prstGeom prst="rect">
            <a:avLst/>
          </a:prstGeom>
        </p:spPr>
      </p:pic>
      <p:pic>
        <p:nvPicPr>
          <p:cNvPr id="19" name="Picture 18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80" y="4343400"/>
            <a:ext cx="381000" cy="4385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38037"/>
              </p:ext>
            </p:extLst>
          </p:nvPr>
        </p:nvGraphicFramePr>
        <p:xfrm>
          <a:off x="202488" y="4819024"/>
          <a:ext cx="6020884" cy="1767840"/>
        </p:xfrm>
        <a:graphic>
          <a:graphicData uri="http://schemas.openxmlformats.org/drawingml/2006/table">
            <a:tbl>
              <a:tblPr firstCol="1" bandRow="1">
                <a:tableStyleId>{BC89EF96-8CEA-46FF-86C4-4CE0E7609802}</a:tableStyleId>
              </a:tblPr>
              <a:tblGrid>
                <a:gridCol w="1834295"/>
                <a:gridCol w="4186589"/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Accelerator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/>
                        <a:t>Superconducting linac</a:t>
                      </a:r>
                      <a:r>
                        <a:rPr lang="en-US" sz="1600" baseline="0" dirty="0" smtClean="0"/>
                        <a:t>: 4 GeV</a:t>
                      </a:r>
                      <a:endParaRPr lang="en-US" sz="16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Undulators</a:t>
                      </a:r>
                      <a:r>
                        <a:rPr lang="en-US" sz="1600" baseline="0" dirty="0" smtClean="0"/>
                        <a:t> in existing LCLS-I Tunnel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New variable gap (north) </a:t>
                      </a:r>
                      <a:endParaRPr lang="en-US" sz="1600" dirty="0" smtClean="0"/>
                    </a:p>
                    <a:p>
                      <a:r>
                        <a:rPr lang="en-US" sz="1600" baseline="0" dirty="0" smtClean="0"/>
                        <a:t>New variable gap (south), replaces existing fixed-gap und. 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Re-purpose existing instruments (instrument &amp;detector upgrades needed to fully exploit)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93743" y="599194"/>
            <a:ext cx="10438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Galayda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24" y="4767417"/>
            <a:ext cx="2697612" cy="185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6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LCLS II Collaboration (Fermilab Perspective)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LCLS-II CD-1 DOE Review, Feb 4-6, 2014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13655" y="1282220"/>
            <a:ext cx="8501744" cy="514633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1"/>
            <a:r>
              <a:rPr lang="en-US" sz="2400" dirty="0" smtClean="0"/>
              <a:t>FNAL is committed to the successful execution of the LCLS II project</a:t>
            </a:r>
          </a:p>
          <a:p>
            <a:pPr lvl="2"/>
            <a:r>
              <a:rPr lang="en-US" dirty="0" smtClean="0"/>
              <a:t>Strong internal support (Directorate to shop floor)</a:t>
            </a:r>
          </a:p>
          <a:p>
            <a:pPr lvl="1"/>
            <a:r>
              <a:rPr lang="en-US" sz="2400" dirty="0" smtClean="0"/>
              <a:t>Opportunity to participate in collaboration for cavity, cryomodule, RF and cryogenic work</a:t>
            </a:r>
          </a:p>
          <a:p>
            <a:pPr lvl="2"/>
            <a:r>
              <a:rPr lang="en-US" sz="2100" dirty="0" smtClean="0"/>
              <a:t>FNAL, JLab, Cornell, ANL, LBNL and SLAC</a:t>
            </a:r>
          </a:p>
          <a:p>
            <a:pPr lvl="3"/>
            <a:r>
              <a:rPr lang="en-US" sz="1900" dirty="0"/>
              <a:t>O</a:t>
            </a:r>
            <a:r>
              <a:rPr lang="en-US" sz="1900" dirty="0" smtClean="0"/>
              <a:t>pportunities to learn from projects JLab/12 GeV, DESY/XFEL and MSU/FRIB</a:t>
            </a:r>
          </a:p>
          <a:p>
            <a:pPr lvl="3"/>
            <a:r>
              <a:rPr lang="en-US" dirty="0" smtClean="0"/>
              <a:t>Each organization brings a different level of expertise to the collaboration with complimentary experiences</a:t>
            </a:r>
          </a:p>
          <a:p>
            <a:pPr lvl="2"/>
            <a:r>
              <a:rPr lang="en-US" dirty="0" smtClean="0"/>
              <a:t>FNAL is well versed in large collaborative projects (US and international initiatives) and has a certified EVMS System (Jan 2010) with annual surveillance</a:t>
            </a:r>
          </a:p>
          <a:p>
            <a:pPr lvl="3"/>
            <a:r>
              <a:rPr lang="en-US" dirty="0" smtClean="0"/>
              <a:t>Experienced in production projects (LHC Quad magnets, various detector subsystems…)</a:t>
            </a:r>
          </a:p>
          <a:p>
            <a:pPr lvl="3"/>
            <a:r>
              <a:rPr lang="en-US" dirty="0" smtClean="0"/>
              <a:t>First </a:t>
            </a:r>
            <a:r>
              <a:rPr lang="en-US" dirty="0"/>
              <a:t>project to use certified EVMS system </a:t>
            </a:r>
            <a:r>
              <a:rPr lang="en-US" dirty="0" smtClean="0"/>
              <a:t>was NOvA, </a:t>
            </a:r>
            <a:r>
              <a:rPr lang="en-US" dirty="0"/>
              <a:t>which has CD-4 November 2014.</a:t>
            </a:r>
          </a:p>
          <a:p>
            <a:pPr lvl="3"/>
            <a:r>
              <a:rPr lang="en-US" dirty="0" smtClean="0"/>
              <a:t>Other projects</a:t>
            </a:r>
            <a:r>
              <a:rPr lang="en-US" dirty="0"/>
              <a:t> </a:t>
            </a:r>
            <a:r>
              <a:rPr lang="en-US" dirty="0" smtClean="0"/>
              <a:t>such as CMS </a:t>
            </a:r>
            <a:r>
              <a:rPr lang="en-US" dirty="0"/>
              <a:t>Detector Upgrade, Muon g-2, and mu2e all have CD-2 scheduled in FY14</a:t>
            </a:r>
            <a:r>
              <a:rPr lang="en-US" dirty="0" smtClean="0"/>
              <a:t>.</a:t>
            </a:r>
          </a:p>
          <a:p>
            <a:pPr lvl="1">
              <a:lnSpc>
                <a:spcPct val="130000"/>
              </a:lnSpc>
            </a:pPr>
            <a:r>
              <a:rPr lang="en-US" sz="2400" dirty="0" smtClean="0"/>
              <a:t>FNAL’s </a:t>
            </a:r>
            <a:r>
              <a:rPr lang="en-US" sz="2400" dirty="0"/>
              <a:t>involvement in LCLS-II design and construction leverages  considerable investment and capability, and is well-aligned with our long term </a:t>
            </a:r>
            <a:r>
              <a:rPr lang="en-US" sz="2400" dirty="0" smtClean="0"/>
              <a:t>goals (PIP II)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185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LCLS II Collaboration (Fermilab Perspective – cont’d)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LCLS-II CD-1 DOE Review, Feb 4-6, 2014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37453" y="1200038"/>
            <a:ext cx="8588830" cy="521164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FNAL has been building our SRF Program since 2006</a:t>
            </a:r>
          </a:p>
          <a:p>
            <a:pPr lvl="2"/>
            <a:r>
              <a:rPr lang="en-US" dirty="0" smtClean="0"/>
              <a:t>Extensive infrastructure – can be used for LCLS II</a:t>
            </a:r>
          </a:p>
          <a:p>
            <a:pPr lvl="3"/>
            <a:r>
              <a:rPr lang="en-US" dirty="0" smtClean="0"/>
              <a:t>Inspection, EP, tumbling, HPR, VTS, HTS, assembly, CMTS… </a:t>
            </a:r>
          </a:p>
          <a:p>
            <a:pPr lvl="3"/>
            <a:r>
              <a:rPr lang="en-US" dirty="0" smtClean="0"/>
              <a:t>Ongoing SRF Program supports facility maintenance</a:t>
            </a:r>
          </a:p>
          <a:p>
            <a:pPr lvl="2"/>
            <a:r>
              <a:rPr lang="en-US" dirty="0" smtClean="0"/>
              <a:t>Cavity &amp; cryomodule design and fabrication (low </a:t>
            </a:r>
            <a:r>
              <a:rPr lang="el-GR" dirty="0" smtClean="0"/>
              <a:t>β</a:t>
            </a:r>
            <a:r>
              <a:rPr lang="en-US" dirty="0" smtClean="0"/>
              <a:t> and 1.3 GHz)</a:t>
            </a:r>
          </a:p>
          <a:p>
            <a:pPr lvl="2"/>
            <a:r>
              <a:rPr lang="en-US" dirty="0"/>
              <a:t>Originally focused on ILC (</a:t>
            </a:r>
            <a:r>
              <a:rPr lang="en-US" dirty="0" smtClean="0"/>
              <a:t>XFEL CM design, starting point for LCLS II)</a:t>
            </a:r>
          </a:p>
          <a:p>
            <a:pPr lvl="3"/>
            <a:r>
              <a:rPr lang="en-US" dirty="0" smtClean="0"/>
              <a:t>Now focused on CW applications (PIP II) =&gt; complements LCLS II</a:t>
            </a:r>
          </a:p>
          <a:p>
            <a:pPr lvl="2"/>
            <a:r>
              <a:rPr lang="en-US" dirty="0" smtClean="0"/>
              <a:t>Material </a:t>
            </a:r>
            <a:r>
              <a:rPr lang="en-US" dirty="0"/>
              <a:t>&amp; Cavity Processing R&amp;D – now pursuing High Q</a:t>
            </a:r>
            <a:r>
              <a:rPr lang="en-US" baseline="-25000" dirty="0"/>
              <a:t>0 </a:t>
            </a:r>
            <a:r>
              <a:rPr lang="en-US" dirty="0" smtClean="0"/>
              <a:t>R&amp;D</a:t>
            </a:r>
            <a:endParaRPr lang="en-US" dirty="0"/>
          </a:p>
          <a:p>
            <a:pPr lvl="1"/>
            <a:r>
              <a:rPr lang="en-US" dirty="0" smtClean="0"/>
              <a:t>Built three cryomodules of “LCLS II type” (pulsed operation)</a:t>
            </a:r>
          </a:p>
          <a:p>
            <a:pPr lvl="2"/>
            <a:r>
              <a:rPr lang="en-US" dirty="0" smtClean="0"/>
              <a:t>CM1 successfully tested</a:t>
            </a:r>
          </a:p>
          <a:p>
            <a:pPr lvl="2"/>
            <a:r>
              <a:rPr lang="en-US" dirty="0" smtClean="0"/>
              <a:t>CM2 currently being tested (most cavities reached 31.5 MV/m)</a:t>
            </a:r>
          </a:p>
          <a:p>
            <a:pPr lvl="2"/>
            <a:r>
              <a:rPr lang="en-US" dirty="0" smtClean="0"/>
              <a:t>3.9 GHz (successfully being operated in FLASH)</a:t>
            </a:r>
          </a:p>
          <a:p>
            <a:pPr lvl="2"/>
            <a:r>
              <a:rPr lang="en-US" dirty="0" smtClean="0"/>
              <a:t>PIP II designs build off this experience</a:t>
            </a:r>
          </a:p>
          <a:p>
            <a:pPr lvl="1"/>
            <a:r>
              <a:rPr lang="en-US" dirty="0" smtClean="0"/>
              <a:t>Well positioned to begin LCLS II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LCLS-II CD-1 DOE Review, Feb 4-6, 2014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47730" y="1243584"/>
            <a:ext cx="8641723" cy="506552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/>
            <a:r>
              <a:rPr lang="en-US" sz="2400" dirty="0" smtClean="0"/>
              <a:t>FNAL’s </a:t>
            </a:r>
            <a:r>
              <a:rPr lang="en-US" sz="2400" dirty="0"/>
              <a:t>scope of </a:t>
            </a:r>
            <a:r>
              <a:rPr lang="en-US" sz="2400" dirty="0" smtClean="0"/>
              <a:t>work for LCLS II </a:t>
            </a:r>
            <a:endParaRPr lang="en-US" sz="2400" dirty="0"/>
          </a:p>
          <a:p>
            <a:pPr lvl="2"/>
            <a:r>
              <a:rPr lang="en-US" sz="2400" dirty="0" smtClean="0"/>
              <a:t>Work on High Q0 development </a:t>
            </a:r>
          </a:p>
          <a:p>
            <a:pPr lvl="3"/>
            <a:r>
              <a:rPr lang="en-US" sz="2000" dirty="0"/>
              <a:t>G</a:t>
            </a:r>
            <a:r>
              <a:rPr lang="en-US" sz="2000" dirty="0" smtClean="0"/>
              <a:t>oal is to establish that the parameter </a:t>
            </a:r>
            <a:r>
              <a:rPr lang="en-US" sz="2000" dirty="0"/>
              <a:t>choice of 2.7 E10 (in production</a:t>
            </a:r>
            <a:r>
              <a:rPr lang="en-US" sz="2000" dirty="0" smtClean="0"/>
              <a:t>) is valid, and that </a:t>
            </a:r>
            <a:r>
              <a:rPr lang="en-US" sz="2000" dirty="0"/>
              <a:t>the cryoplant design </a:t>
            </a:r>
            <a:r>
              <a:rPr lang="en-US" sz="2000" dirty="0" smtClean="0"/>
              <a:t>capacity (JLab) </a:t>
            </a:r>
            <a:r>
              <a:rPr lang="en-US" sz="2000" dirty="0"/>
              <a:t>is correct</a:t>
            </a:r>
            <a:endParaRPr lang="en-US" sz="2000" dirty="0" smtClean="0"/>
          </a:p>
          <a:p>
            <a:pPr lvl="2"/>
            <a:r>
              <a:rPr lang="en-US" sz="2400" dirty="0" smtClean="0"/>
              <a:t>Design, fabricate &amp; test seventeen 1.3 GHz cryomodules</a:t>
            </a:r>
          </a:p>
          <a:p>
            <a:pPr lvl="3"/>
            <a:r>
              <a:rPr lang="en-US" sz="2000" dirty="0" smtClean="0"/>
              <a:t>8 cavities and one SC magnet/BPM per cryomodule (CW)</a:t>
            </a:r>
          </a:p>
          <a:p>
            <a:pPr lvl="2"/>
            <a:r>
              <a:rPr lang="en-US" sz="2400" dirty="0" smtClean="0"/>
              <a:t>Design, fabricate &amp; test two 3.9 GHz cryomodules</a:t>
            </a:r>
          </a:p>
          <a:p>
            <a:pPr lvl="3"/>
            <a:r>
              <a:rPr lang="en-US" sz="2000" dirty="0" smtClean="0"/>
              <a:t>16 cavities total (opportunity for Value Engineering)</a:t>
            </a:r>
          </a:p>
          <a:p>
            <a:pPr lvl="2"/>
            <a:r>
              <a:rPr lang="en-US" sz="2400" dirty="0" smtClean="0"/>
              <a:t>Design</a:t>
            </a:r>
            <a:r>
              <a:rPr lang="en-US" sz="2400" dirty="0"/>
              <a:t> </a:t>
            </a:r>
            <a:r>
              <a:rPr lang="en-US" sz="2400" dirty="0" smtClean="0"/>
              <a:t>&amp; fabricate cryogenic distribution system</a:t>
            </a:r>
          </a:p>
          <a:p>
            <a:pPr lvl="3"/>
            <a:r>
              <a:rPr lang="en-US" sz="2200" dirty="0" smtClean="0"/>
              <a:t>Interfaces with both JLab (cryoplant) and SLAC (tunnel)</a:t>
            </a:r>
          </a:p>
          <a:p>
            <a:pPr lvl="2"/>
            <a:r>
              <a:rPr lang="en-US" sz="2400" dirty="0" smtClean="0"/>
              <a:t>For above deliverables provide installation and commissioning support at SLAC</a:t>
            </a:r>
          </a:p>
          <a:p>
            <a:pPr lvl="2"/>
            <a:r>
              <a:rPr lang="en-US" sz="2400" dirty="0" smtClean="0"/>
              <a:t>Assistance with linac accelerator physics and LLRF control (as requested)</a:t>
            </a:r>
          </a:p>
        </p:txBody>
      </p:sp>
    </p:spTree>
    <p:extLst>
      <p:ext uri="{BB962C8B-B14F-4D97-AF65-F5344CB8AC3E}">
        <p14:creationId xmlns:p14="http://schemas.microsoft.com/office/powerpoint/2010/main" val="21760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LAC_RevisedPalette_2012">
    <a:dk1>
      <a:srgbClr val="000000"/>
    </a:dk1>
    <a:lt1>
      <a:sysClr val="window" lastClr="FFFFFF"/>
    </a:lt1>
    <a:dk2>
      <a:srgbClr val="E17000"/>
    </a:dk2>
    <a:lt2>
      <a:srgbClr val="A4001D"/>
    </a:lt2>
    <a:accent1>
      <a:srgbClr val="A4001D"/>
    </a:accent1>
    <a:accent2>
      <a:srgbClr val="E17000"/>
    </a:accent2>
    <a:accent3>
      <a:srgbClr val="4D4F53"/>
    </a:accent3>
    <a:accent4>
      <a:srgbClr val="545455"/>
    </a:accent4>
    <a:accent5>
      <a:srgbClr val="0099CC"/>
    </a:accent5>
    <a:accent6>
      <a:srgbClr val="69BE28"/>
    </a:accent6>
    <a:hlink>
      <a:srgbClr val="A4001D"/>
    </a:hlink>
    <a:folHlink>
      <a:srgbClr val="A4001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lenary xmlns="21472d40-09f0-44a7-9dcb-d638aadbfa31" xsi:nil="true"/>
    <Breakout xmlns="21472d40-09f0-44a7-9dcb-d638aadbfa31">46</Breakou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E91A925118FE4FA277C2BFBC291332" ma:contentTypeVersion="11" ma:contentTypeDescription="Create a new document." ma:contentTypeScope="" ma:versionID="79046b07c074bc4ff8d52c79cbe6a797">
  <xsd:schema xmlns:xsd="http://www.w3.org/2001/XMLSchema" xmlns:xs="http://www.w3.org/2001/XMLSchema" xmlns:p="http://schemas.microsoft.com/office/2006/metadata/properties" xmlns:ns2="21472d40-09f0-44a7-9dcb-d638aadbfa31" targetNamespace="http://schemas.microsoft.com/office/2006/metadata/properties" ma:root="true" ma:fieldsID="367a321e30d0af435282c9c0024d4107" ns2:_="">
    <xsd:import namespace="21472d40-09f0-44a7-9dcb-d638aadbfa31"/>
    <xsd:element name="properties">
      <xsd:complexType>
        <xsd:sequence>
          <xsd:element name="documentManagement">
            <xsd:complexType>
              <xsd:all>
                <xsd:element ref="ns2:Plenary" minOccurs="0"/>
                <xsd:element ref="ns2:Breakou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72d40-09f0-44a7-9dcb-d638aadbfa31" elementFormDefault="qualified">
    <xsd:import namespace="http://schemas.microsoft.com/office/2006/documentManagement/types"/>
    <xsd:import namespace="http://schemas.microsoft.com/office/infopath/2007/PartnerControls"/>
    <xsd:element name="Plenary" ma:index="8" nillable="true" ma:displayName="Plenary" ma:list="{13d54d77-84b0-410e-8b98-b13f69219f04}" ma:internalName="Plenary" ma:showField="Title">
      <xsd:simpleType>
        <xsd:restriction base="dms:Lookup"/>
      </xsd:simpleType>
    </xsd:element>
    <xsd:element name="Breakout" ma:index="9" nillable="true" ma:displayName="Breakout" ma:list="{e385cd27-ca57-487d-a4d1-27625192f8e3}" ma:internalName="Breakout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1B16AA-9221-46AE-B700-523442ABDABD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21472d40-09f0-44a7-9dcb-d638aadbfa31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D63024E-E89F-4F84-AEB7-87C75898DD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472d40-09f0-44a7-9dcb-d638aadbfa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68964</TotalTime>
  <Words>2288</Words>
  <Application>Microsoft Office PowerPoint</Application>
  <PresentationFormat>On-screen Show (4:3)</PresentationFormat>
  <Paragraphs>304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Blank</vt:lpstr>
      <vt:lpstr>1_Office Theme</vt:lpstr>
      <vt:lpstr>1_Blank</vt:lpstr>
      <vt:lpstr>LCLS-II Activities at FNAL</vt:lpstr>
      <vt:lpstr>Outline</vt:lpstr>
      <vt:lpstr>What is LCLS-II?</vt:lpstr>
      <vt:lpstr>Uses Existing SLAC Tunnel for Linac</vt:lpstr>
      <vt:lpstr>BESAC Subcommittee  Outcome: July 25, 2013</vt:lpstr>
      <vt:lpstr>LCLS-II  was re-configured to align with BESAC Subcommittee Recommendations</vt:lpstr>
      <vt:lpstr>LCLS II Collaboration (Fermilab Perspective)</vt:lpstr>
      <vt:lpstr>LCLS II Collaboration (Fermilab Perspective – cont’d)</vt:lpstr>
      <vt:lpstr>Scope of Work</vt:lpstr>
      <vt:lpstr>Organization Chart</vt:lpstr>
      <vt:lpstr>How LCLS II Benefits PIP II SRF R&amp;D</vt:lpstr>
      <vt:lpstr>How LCLS II Interferes with PIP II SRF R&amp;D</vt:lpstr>
      <vt:lpstr>1.3 GHz Cryomodule Modifications for LCLS-II </vt:lpstr>
      <vt:lpstr>Engineering and Design Tasks</vt:lpstr>
      <vt:lpstr>High Q0 Development</vt:lpstr>
      <vt:lpstr>FNAL High Q0</vt:lpstr>
      <vt:lpstr>FNAL High Q0</vt:lpstr>
      <vt:lpstr>Current Results of High Q0 R&amp;D</vt:lpstr>
      <vt:lpstr>Overall CM Workflow</vt:lpstr>
      <vt:lpstr>Prototype CM Design</vt:lpstr>
      <vt:lpstr>Capabilities and Infrastructure: FNAL 1.3 GHz CM Ass’y</vt:lpstr>
      <vt:lpstr>PowerPoint Presentation</vt:lpstr>
      <vt:lpstr>Capabilities and Infrastructure: Cavity Processing</vt:lpstr>
      <vt:lpstr>Capabilities and Infrastructure: Cavity String, Cold Mass, Cryomodule Assembly</vt:lpstr>
      <vt:lpstr>Capabilities and Infrastructure: Cavity Testing, Tuning</vt:lpstr>
      <vt:lpstr>PowerPoint Presentation</vt:lpstr>
      <vt:lpstr>Summary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‘your title’</dc:title>
  <dc:creator>FACET</dc:creator>
  <cp:lastModifiedBy>Richard P. Stanek</cp:lastModifiedBy>
  <cp:revision>2319</cp:revision>
  <cp:lastPrinted>2013-05-01T00:31:17Z</cp:lastPrinted>
  <dcterms:created xsi:type="dcterms:W3CDTF">2009-11-23T23:38:17Z</dcterms:created>
  <dcterms:modified xsi:type="dcterms:W3CDTF">2014-06-03T16:38:02Z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0x010100B9E91A925118FE4FA277C2BFBC291332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https://slacspace.slac.stanford.edu/sites/reviews/lclsii/CD1DR_Dec2013/Presentations/LCLS-II_CD-1_Dir_Rev_Breakout_CM-FNAL_Ginsburg-v4.pptx</vt:lpwstr>
  </property>
  <property fmtid="{D5CDD505-2E9C-101B-9397-08002B2CF9AE}" pid="10" name="TemplateUrl">
    <vt:lpwstr/>
  </property>
</Properties>
</file>