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26"/>
  </p:notesMasterIdLst>
  <p:sldIdLst>
    <p:sldId id="256" r:id="rId2"/>
    <p:sldId id="258" r:id="rId3"/>
    <p:sldId id="272" r:id="rId4"/>
    <p:sldId id="259" r:id="rId5"/>
    <p:sldId id="273" r:id="rId6"/>
    <p:sldId id="274" r:id="rId7"/>
    <p:sldId id="260" r:id="rId8"/>
    <p:sldId id="275" r:id="rId9"/>
    <p:sldId id="277" r:id="rId10"/>
    <p:sldId id="293" r:id="rId11"/>
    <p:sldId id="278" r:id="rId12"/>
    <p:sldId id="279" r:id="rId13"/>
    <p:sldId id="281" r:id="rId14"/>
    <p:sldId id="292" r:id="rId15"/>
    <p:sldId id="290" r:id="rId16"/>
    <p:sldId id="284" r:id="rId17"/>
    <p:sldId id="285" r:id="rId18"/>
    <p:sldId id="286" r:id="rId19"/>
    <p:sldId id="287" r:id="rId20"/>
    <p:sldId id="288" r:id="rId21"/>
    <p:sldId id="289" r:id="rId22"/>
    <p:sldId id="269" r:id="rId23"/>
    <p:sldId id="282" r:id="rId24"/>
    <p:sldId id="276" r:id="rId25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3399"/>
    <a:srgbClr val="FF00FF"/>
    <a:srgbClr val="009799"/>
    <a:srgbClr val="0033CC"/>
    <a:srgbClr val="6666FF"/>
    <a:srgbClr val="111111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87"/>
    <p:restoredTop sz="90929"/>
  </p:normalViewPr>
  <p:slideViewPr>
    <p:cSldViewPr snapToGrid="0">
      <p:cViewPr varScale="1">
        <p:scale>
          <a:sx n="109" d="100"/>
          <a:sy n="109" d="100"/>
        </p:scale>
        <p:origin x="-8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A02FCC2-A4BC-46C7-A897-74930B37D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80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mtClean="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  <a:extLst/>
        </p:spPr>
        <p:txBody>
          <a:bodyPr anchor="b"/>
          <a:lstStyle>
            <a:lvl1pPr algn="r"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5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977A28D-872A-4E3D-8386-956C3EE07B1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922A94E-C0CB-45B3-8723-AF20DD5BA52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5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buSzPct val="100000"/>
              <a:defRPr/>
            </a:lvl1pPr>
            <a:lvl2pPr>
              <a:spcBef>
                <a:spcPts val="400"/>
              </a:spcBef>
              <a:buSzPct val="90000"/>
              <a:defRPr/>
            </a:lvl2pPr>
            <a:lvl3pPr marL="1143000" indent="-228600">
              <a:spcBef>
                <a:spcPts val="200"/>
              </a:spcBef>
              <a:buSzPct val="70000"/>
              <a:buFont typeface="Wingdings" pitchFamily="2" charset="2"/>
              <a:buChar char="v"/>
              <a:defRPr sz="2000"/>
            </a:lvl3pPr>
            <a:lvl4pPr>
              <a:spcBef>
                <a:spcPts val="200"/>
              </a:spcBef>
              <a:buSzPct val="50000"/>
              <a:defRPr/>
            </a:lvl4pPr>
            <a:lvl5pPr>
              <a:spcBef>
                <a:spcPts val="200"/>
              </a:spcBef>
              <a:buSzPct val="5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2553419" y="6381750"/>
            <a:ext cx="3828331" cy="24765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6BBECFF-F207-4C65-B9B5-95271AC2022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9708"/>
            <a:ext cx="1600200" cy="8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7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8C8DA77-7B6E-474F-BE15-C939B38D51B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6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1B1DF1E-7DB0-467B-AAD4-D7017BF1F2C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0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D2AC10E-7263-4860-8BFE-AAB80CDB04B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B01827-B483-47B9-B2FE-E934C17D2B6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B8B8446-4389-417C-9B3A-FCE5EAB323E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9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B0196E-8BB4-4339-ADD8-D0D000AD443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20EB5C6-905C-4F83-BC8F-345CC34C4773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C:\Documents and Settings\kevin.XENOLAND\My Documents\fnalppt\newwhite\sub-pages\Fermi_white_subpag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381750"/>
            <a:ext cx="2895600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pPr>
              <a:defRPr/>
            </a:pPr>
            <a:fld id="{E56B12EA-D4C1-4634-B0F1-F4FFF28A20F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pitchFamily="2" charset="2"/>
        <a:buChar char="§"/>
        <a:defRPr sz="2000">
          <a:solidFill>
            <a:srgbClr val="1111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itchFamily="2" charset="2"/>
        <a:buChar char="q"/>
        <a:defRPr sz="2000">
          <a:solidFill>
            <a:srgbClr val="1111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Documents and Settings\kevin.XENOLAND\My Documents\fnalppt\newwhite\fermi-white-h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609600"/>
            <a:ext cx="7467600" cy="1676400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R&amp;D Status/PXIE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33600" y="2971800"/>
            <a:ext cx="6705600" cy="24384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800" dirty="0" smtClean="0"/>
              <a:t>Lionel Prost</a:t>
            </a:r>
          </a:p>
          <a:p>
            <a:pPr marL="0" indent="0" algn="r" eaLnBrk="1" hangingPunct="1">
              <a:buFontTx/>
              <a:buNone/>
            </a:pPr>
            <a:r>
              <a:rPr lang="en-US" sz="1800" dirty="0" err="1" smtClean="0"/>
              <a:t>Fermilab</a:t>
            </a:r>
            <a:endParaRPr lang="en-US" sz="1800" dirty="0" smtClean="0"/>
          </a:p>
          <a:p>
            <a:pPr marL="0" indent="0" algn="r" eaLnBrk="1" hangingPunct="1">
              <a:buFontTx/>
              <a:buNone/>
            </a:pPr>
            <a:r>
              <a:rPr lang="en-US" sz="1800" dirty="0" smtClean="0"/>
              <a:t>PIP-II </a:t>
            </a:r>
            <a:r>
              <a:rPr lang="en-US" sz="1800" dirty="0" smtClean="0"/>
              <a:t>Collaboration Meeting</a:t>
            </a:r>
            <a:endParaRPr lang="en-US" sz="1800" dirty="0" smtClean="0"/>
          </a:p>
          <a:p>
            <a:pPr marL="0" indent="0" algn="r" eaLnBrk="1" hangingPunct="1">
              <a:buFontTx/>
              <a:buNone/>
            </a:pPr>
            <a:r>
              <a:rPr lang="en-US" sz="1800" dirty="0" smtClean="0"/>
              <a:t>June</a:t>
            </a:r>
            <a:r>
              <a:rPr lang="en-US" sz="1800" dirty="0" smtClean="0"/>
              <a:t> 3-4, </a:t>
            </a:r>
            <a:r>
              <a:rPr lang="en-US" sz="1800" dirty="0" smtClean="0"/>
              <a:t>2014</a:t>
            </a:r>
          </a:p>
          <a:p>
            <a:pPr marL="0" indent="0" algn="r"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47800" y="2133600"/>
            <a:ext cx="76200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Ion Source/LEBT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57400" y="231530"/>
            <a:ext cx="4809392" cy="1143000"/>
          </a:xfrm>
        </p:spPr>
        <p:txBody>
          <a:bodyPr/>
          <a:lstStyle/>
          <a:p>
            <a:pPr algn="ctr"/>
            <a:r>
              <a:rPr lang="en-US" sz="3200" dirty="0" smtClean="0"/>
              <a:t>Measurements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34143" y="1310639"/>
            <a:ext cx="6858000" cy="4114800"/>
          </a:xfrm>
        </p:spPr>
        <p:txBody>
          <a:bodyPr/>
          <a:lstStyle/>
          <a:p>
            <a:r>
              <a:rPr lang="en-US" sz="2200" dirty="0" smtClean="0"/>
              <a:t>Beam size</a:t>
            </a: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Mostly in pulsed mode</a:t>
            </a:r>
          </a:p>
          <a:p>
            <a:pPr lvl="2"/>
            <a:r>
              <a:rPr lang="en-US" sz="1800" dirty="0" smtClean="0">
                <a:solidFill>
                  <a:srgbClr val="009900"/>
                </a:solidFill>
              </a:rPr>
              <a:t>Pulse width: 1 </a:t>
            </a:r>
            <a:r>
              <a:rPr lang="en-US" sz="18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m</a:t>
            </a:r>
            <a:r>
              <a:rPr lang="en-US" sz="1800" dirty="0" err="1" smtClean="0">
                <a:solidFill>
                  <a:srgbClr val="009900"/>
                </a:solidFill>
              </a:rPr>
              <a:t>s</a:t>
            </a:r>
            <a:r>
              <a:rPr lang="en-US" sz="1800" dirty="0" smtClean="0">
                <a:solidFill>
                  <a:srgbClr val="009900"/>
                </a:solidFill>
              </a:rPr>
              <a:t> &lt; </a:t>
            </a:r>
            <a:r>
              <a:rPr lang="en-US" sz="1800" i="1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t</a:t>
            </a:r>
            <a:r>
              <a:rPr lang="en-US" sz="1800" i="1" baseline="-25000" dirty="0" err="1" smtClean="0">
                <a:solidFill>
                  <a:srgbClr val="009900"/>
                </a:solidFill>
              </a:rPr>
              <a:t>pulse</a:t>
            </a:r>
            <a:r>
              <a:rPr lang="en-US" sz="1800" dirty="0" smtClean="0">
                <a:solidFill>
                  <a:srgbClr val="009900"/>
                </a:solidFill>
              </a:rPr>
              <a:t> &lt; 2 </a:t>
            </a:r>
            <a:r>
              <a:rPr lang="en-US" sz="1800" dirty="0" err="1" smtClean="0">
                <a:solidFill>
                  <a:srgbClr val="009900"/>
                </a:solidFill>
              </a:rPr>
              <a:t>ms</a:t>
            </a:r>
            <a:endParaRPr lang="en-US" sz="1800" dirty="0" smtClean="0">
              <a:solidFill>
                <a:srgbClr val="009900"/>
              </a:solidFill>
            </a:endParaRPr>
          </a:p>
          <a:p>
            <a:pPr lvl="3"/>
            <a:r>
              <a:rPr lang="en-US" sz="1600" i="1" dirty="0" smtClean="0"/>
              <a:t>Long pulse </a:t>
            </a:r>
            <a:r>
              <a:rPr lang="en-US" sz="1600" dirty="0" smtClean="0">
                <a:sym typeface="Wingdings"/>
              </a:rPr>
              <a:t></a:t>
            </a:r>
            <a:r>
              <a:rPr lang="en-US" sz="1600" i="1" dirty="0" smtClean="0">
                <a:sym typeface="Wingdings"/>
              </a:rPr>
              <a:t> DC-like (near the end)</a:t>
            </a:r>
            <a:endParaRPr lang="en-US" sz="1600" i="1" dirty="0" smtClean="0"/>
          </a:p>
          <a:p>
            <a:pPr lvl="2"/>
            <a:r>
              <a:rPr lang="en-US" sz="1800" dirty="0" smtClean="0">
                <a:solidFill>
                  <a:srgbClr val="009900"/>
                </a:solidFill>
              </a:rPr>
              <a:t>Frequency:</a:t>
            </a:r>
            <a:r>
              <a:rPr lang="en-US" sz="1800" dirty="0">
                <a:solidFill>
                  <a:srgbClr val="009900"/>
                </a:solidFill>
              </a:rPr>
              <a:t> </a:t>
            </a:r>
            <a:r>
              <a:rPr lang="en-US" sz="1800" dirty="0" smtClean="0">
                <a:solidFill>
                  <a:srgbClr val="009900"/>
                </a:solidFill>
              </a:rPr>
              <a:t>0.25 Hz &lt; </a:t>
            </a:r>
            <a:r>
              <a:rPr lang="en-US" sz="1800" i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i="1" baseline="-25000" dirty="0" err="1" smtClean="0">
                <a:solidFill>
                  <a:srgbClr val="009900"/>
                </a:solidFill>
              </a:rPr>
              <a:t>pulse</a:t>
            </a:r>
            <a:r>
              <a:rPr lang="en-US" sz="1800" dirty="0" smtClean="0">
                <a:solidFill>
                  <a:srgbClr val="009900"/>
                </a:solidFill>
              </a:rPr>
              <a:t> &lt; 10 Hz</a:t>
            </a:r>
            <a:endParaRPr lang="en-US" sz="1800" dirty="0" smtClean="0">
              <a:solidFill>
                <a:srgbClr val="009900"/>
              </a:solidFill>
            </a:endParaRPr>
          </a:p>
          <a:p>
            <a:r>
              <a:rPr lang="en-US" sz="2200" dirty="0" smtClean="0"/>
              <a:t>Emittance</a:t>
            </a: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Estimated from beam size vs. solenoid current scans</a:t>
            </a: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Neutralization effect</a:t>
            </a:r>
          </a:p>
          <a:p>
            <a:pPr lvl="2"/>
            <a:r>
              <a:rPr lang="en-US" sz="1800" dirty="0" smtClean="0">
                <a:solidFill>
                  <a:srgbClr val="009900"/>
                </a:solidFill>
              </a:rPr>
              <a:t>Data taken within the beam pulse</a:t>
            </a:r>
          </a:p>
          <a:p>
            <a:r>
              <a:rPr lang="en-US" sz="2200" dirty="0" smtClean="0"/>
              <a:t>Neutrals</a:t>
            </a: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Estimates with calorimetric data</a:t>
            </a:r>
          </a:p>
          <a:p>
            <a:pPr lvl="2"/>
            <a:r>
              <a:rPr lang="en-US" sz="1800" dirty="0" smtClean="0">
                <a:solidFill>
                  <a:srgbClr val="009900"/>
                </a:solidFill>
              </a:rPr>
              <a:t>DC beam</a:t>
            </a:r>
          </a:p>
          <a:p>
            <a:endParaRPr lang="en-US" dirty="0" smtClean="0"/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PIP-II Collaboration Meeting, June 2014; L. Prost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10</a:t>
            </a:fld>
            <a:endParaRPr lang="en-US" dirty="0" smtClean="0"/>
          </a:p>
        </p:txBody>
      </p:sp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2" cstate="print"/>
          <a:srcRect t="1561" r="1672"/>
          <a:stretch>
            <a:fillRect/>
          </a:stretch>
        </p:blipFill>
        <p:spPr>
          <a:xfrm>
            <a:off x="6475221" y="1564028"/>
            <a:ext cx="2444971" cy="16371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8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580" y="374469"/>
            <a:ext cx="6400800" cy="1143000"/>
          </a:xfrm>
        </p:spPr>
        <p:txBody>
          <a:bodyPr/>
          <a:lstStyle/>
          <a:p>
            <a:r>
              <a:rPr lang="en-US" dirty="0" smtClean="0"/>
              <a:t>Beam size </a:t>
            </a:r>
            <a:r>
              <a:rPr lang="en-US" dirty="0" smtClean="0"/>
              <a:t>measurement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01" y="1332408"/>
            <a:ext cx="7772400" cy="39014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Beam size is obtained by moving the beam across the donut aperture</a:t>
            </a:r>
            <a:endParaRPr lang="en-US" dirty="0"/>
          </a:p>
          <a:p>
            <a:pPr lvl="1"/>
            <a:r>
              <a:rPr lang="en-US" sz="2100" dirty="0" smtClean="0">
                <a:solidFill>
                  <a:srgbClr val="000099"/>
                </a:solidFill>
              </a:rPr>
              <a:t>Beam current in FC vs. Solenoid </a:t>
            </a:r>
            <a:r>
              <a:rPr lang="en-US" sz="2100" dirty="0" smtClean="0">
                <a:solidFill>
                  <a:srgbClr val="000099"/>
                </a:solidFill>
              </a:rPr>
              <a:t>corrector current</a:t>
            </a:r>
          </a:p>
          <a:p>
            <a:pPr lvl="1"/>
            <a:endParaRPr lang="en-US" sz="2100" dirty="0">
              <a:solidFill>
                <a:srgbClr val="000099"/>
              </a:solidFill>
            </a:endParaRPr>
          </a:p>
          <a:p>
            <a:pPr lvl="1"/>
            <a:endParaRPr lang="en-US" sz="2100" dirty="0" smtClean="0">
              <a:solidFill>
                <a:srgbClr val="000099"/>
              </a:solidFill>
            </a:endParaRPr>
          </a:p>
          <a:p>
            <a:pPr lvl="1"/>
            <a:endParaRPr lang="en-US" sz="2100" dirty="0">
              <a:solidFill>
                <a:srgbClr val="000099"/>
              </a:solidFill>
            </a:endParaRPr>
          </a:p>
          <a:p>
            <a:pPr marL="457200" lvl="1" indent="0">
              <a:buNone/>
            </a:pPr>
            <a:endParaRPr lang="en-US" sz="2100" dirty="0" smtClean="0">
              <a:solidFill>
                <a:srgbClr val="000099"/>
              </a:solidFill>
            </a:endParaRPr>
          </a:p>
          <a:p>
            <a:pPr lvl="1"/>
            <a:endParaRPr lang="en-US" sz="2100" dirty="0" smtClean="0">
              <a:solidFill>
                <a:srgbClr val="000099"/>
              </a:solidFill>
            </a:endParaRPr>
          </a:p>
          <a:p>
            <a:pPr lvl="1"/>
            <a:endParaRPr lang="en-US" sz="2100" dirty="0" smtClean="0">
              <a:solidFill>
                <a:srgbClr val="000099"/>
              </a:solidFill>
            </a:endParaRPr>
          </a:p>
          <a:p>
            <a:pPr lvl="1"/>
            <a:endParaRPr lang="en-US" sz="2100" dirty="0" smtClean="0">
              <a:solidFill>
                <a:srgbClr val="000099"/>
              </a:solidFill>
            </a:endParaRPr>
          </a:p>
          <a:p>
            <a:pPr lvl="1"/>
            <a:r>
              <a:rPr lang="en-US" sz="2100" dirty="0" smtClean="0">
                <a:solidFill>
                  <a:srgbClr val="000099"/>
                </a:solidFill>
              </a:rPr>
              <a:t>Long pulses</a:t>
            </a:r>
            <a:br>
              <a:rPr lang="en-US" sz="2100" dirty="0" smtClean="0">
                <a:solidFill>
                  <a:srgbClr val="000099"/>
                </a:solidFill>
              </a:rPr>
            </a:br>
            <a:r>
              <a:rPr lang="en-US" sz="2100" dirty="0" smtClean="0">
                <a:solidFill>
                  <a:srgbClr val="000099"/>
                </a:solidFill>
              </a:rPr>
              <a:t>(</a:t>
            </a:r>
            <a:r>
              <a:rPr lang="en-US" sz="2100" i="1" dirty="0" smtClean="0">
                <a:solidFill>
                  <a:srgbClr val="000099"/>
                </a:solidFill>
              </a:rPr>
              <a:t>typically</a:t>
            </a:r>
            <a:r>
              <a:rPr lang="en-US" sz="2100" i="1" dirty="0">
                <a:solidFill>
                  <a:srgbClr val="000099"/>
                </a:solidFill>
              </a:rPr>
              <a:t> </a:t>
            </a:r>
            <a:r>
              <a:rPr lang="en-US" sz="2100" i="1" dirty="0" smtClean="0">
                <a:solidFill>
                  <a:srgbClr val="000099"/>
                </a:solidFill>
              </a:rPr>
              <a:t>200 </a:t>
            </a:r>
            <a:r>
              <a:rPr lang="en-US" sz="2100" i="1" dirty="0" err="1" smtClean="0">
                <a:solidFill>
                  <a:srgbClr val="000099"/>
                </a:solidFill>
                <a:latin typeface="Symbol" panose="05050102010706020507" pitchFamily="18" charset="2"/>
              </a:rPr>
              <a:t>m</a:t>
            </a:r>
            <a:r>
              <a:rPr lang="en-US" sz="2100" i="1" dirty="0" err="1" smtClean="0">
                <a:solidFill>
                  <a:srgbClr val="000099"/>
                </a:solidFill>
              </a:rPr>
              <a:t>s</a:t>
            </a:r>
            <a:r>
              <a:rPr lang="en-US" sz="2100" dirty="0" smtClean="0">
                <a:solidFill>
                  <a:srgbClr val="000099"/>
                </a:solidFill>
              </a:rPr>
              <a:t>)</a:t>
            </a:r>
            <a:br>
              <a:rPr lang="en-US" sz="2100" dirty="0" smtClean="0">
                <a:solidFill>
                  <a:srgbClr val="000099"/>
                </a:solidFill>
              </a:rPr>
            </a:br>
            <a:r>
              <a:rPr lang="en-US" sz="2100" dirty="0" smtClean="0">
                <a:solidFill>
                  <a:srgbClr val="000099"/>
                </a:solidFill>
              </a:rPr>
              <a:t>or DC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E4346-DE44-4130-82AD-8556B1FF678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1771" y="5490374"/>
            <a:ext cx="4909557" cy="6839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dirty="0" smtClean="0">
                <a:solidFill>
                  <a:srgbClr val="7030A0"/>
                </a:solidFill>
                <a:latin typeface="+mn-lt"/>
              </a:rPr>
              <a:t>Current </a:t>
            </a:r>
            <a:r>
              <a:rPr lang="en-US" sz="1200" dirty="0" smtClean="0">
                <a:solidFill>
                  <a:srgbClr val="7030A0"/>
                </a:solidFill>
                <a:latin typeface="+mn-lt"/>
              </a:rPr>
              <a:t>to FC as a function of the solenoid correctors </a:t>
            </a:r>
            <a:r>
              <a:rPr lang="en-US" sz="1200" dirty="0" smtClean="0">
                <a:solidFill>
                  <a:srgbClr val="7030A0"/>
                </a:solidFill>
                <a:latin typeface="+mn-lt"/>
              </a:rPr>
              <a:t>for </a:t>
            </a:r>
            <a:r>
              <a:rPr lang="en-US" sz="1200" dirty="0" smtClean="0">
                <a:solidFill>
                  <a:srgbClr val="7030A0"/>
                </a:solidFill>
                <a:latin typeface="+mn-lt"/>
              </a:rPr>
              <a:t>6 solenoid currents, from 168 to 148A.   </a:t>
            </a:r>
          </a:p>
          <a:p>
            <a:pPr algn="l"/>
            <a:r>
              <a:rPr lang="en-US" sz="1300" dirty="0" smtClean="0">
                <a:solidFill>
                  <a:srgbClr val="7030A0"/>
                </a:solidFill>
                <a:latin typeface="+mn-lt"/>
              </a:rPr>
              <a:t>Data were taken with B. Marsh’s </a:t>
            </a:r>
            <a:r>
              <a:rPr lang="en-US" sz="1300" dirty="0" smtClean="0">
                <a:solidFill>
                  <a:srgbClr val="7030A0"/>
                </a:solidFill>
                <a:latin typeface="+mn-lt"/>
              </a:rPr>
              <a:t>Java application.</a:t>
            </a:r>
            <a:endParaRPr lang="en-US" sz="13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/>
          <a:stretch/>
        </p:blipFill>
        <p:spPr bwMode="auto">
          <a:xfrm>
            <a:off x="3831771" y="2186356"/>
            <a:ext cx="4930279" cy="333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>
            <a:spLocks noChangeAspect="1"/>
          </p:cNvSpPr>
          <p:nvPr/>
        </p:nvSpPr>
        <p:spPr bwMode="auto">
          <a:xfrm>
            <a:off x="1416584" y="2754714"/>
            <a:ext cx="548640" cy="5486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711354" y="3043426"/>
            <a:ext cx="570452" cy="177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ysDot"/>
            <a:round/>
            <a:headEnd type="stealth" w="med" len="med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006677" y="2642532"/>
            <a:ext cx="604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Beam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568742" y="2390862"/>
            <a:ext cx="1275127" cy="1275127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8366" y="2424419"/>
            <a:ext cx="746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Donut aperture</a:t>
            </a:r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127383" y="2390862"/>
            <a:ext cx="4613945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154195" y="244693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Solenoid corrector current [A]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8730290" y="2446937"/>
            <a:ext cx="0" cy="2847874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343979" y="3455375"/>
            <a:ext cx="7826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F0"/>
                </a:solidFill>
              </a:rPr>
              <a:t>Faraday cup current [mA]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6748" y="5039338"/>
            <a:ext cx="76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/>
              <a:t>04/25/14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5581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96091"/>
            <a:ext cx="6400800" cy="1143000"/>
          </a:xfrm>
        </p:spPr>
        <p:txBody>
          <a:bodyPr/>
          <a:lstStyle/>
          <a:p>
            <a:r>
              <a:rPr lang="en-US" dirty="0" smtClean="0"/>
              <a:t>Data analysis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43" y="1332410"/>
            <a:ext cx="7772400" cy="50770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Fit entire curves </a:t>
            </a:r>
            <a:r>
              <a:rPr lang="en-US" dirty="0" smtClean="0"/>
              <a:t>(i.e. from extinction to extinction) assuming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C000"/>
                </a:solidFill>
              </a:rPr>
              <a:t>Gaussian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C000"/>
                </a:solidFill>
              </a:rPr>
              <a:t>constant current density</a:t>
            </a:r>
            <a:r>
              <a:rPr lang="en-US" dirty="0"/>
              <a:t> </a:t>
            </a:r>
            <a:r>
              <a:rPr lang="en-US" dirty="0" smtClean="0"/>
              <a:t>(a.k.a. Flat) </a:t>
            </a:r>
            <a:r>
              <a:rPr lang="en-US" dirty="0" smtClean="0"/>
              <a:t>distribution </a:t>
            </a:r>
            <a:r>
              <a:rPr lang="en-US" dirty="0" smtClean="0"/>
              <a:t>being sampled </a:t>
            </a:r>
            <a:r>
              <a:rPr lang="en-US" dirty="0" smtClean="0"/>
              <a:t>across a round aperture</a:t>
            </a:r>
            <a:endParaRPr lang="en-US" dirty="0" smtClean="0"/>
          </a:p>
          <a:p>
            <a:pPr lvl="1"/>
            <a:r>
              <a:rPr lang="en-US" sz="2100" dirty="0">
                <a:solidFill>
                  <a:srgbClr val="000099"/>
                </a:solidFill>
              </a:rPr>
              <a:t>F</a:t>
            </a:r>
            <a:r>
              <a:rPr lang="en-US" sz="2100" dirty="0" smtClean="0">
                <a:solidFill>
                  <a:srgbClr val="000099"/>
                </a:solidFill>
              </a:rPr>
              <a:t>itting with up to 4 parameters</a:t>
            </a:r>
            <a:endParaRPr lang="en-US" sz="2100" dirty="0" smtClean="0">
              <a:solidFill>
                <a:srgbClr val="000099"/>
              </a:solidFill>
            </a:endParaRPr>
          </a:p>
          <a:p>
            <a:pPr lvl="2"/>
            <a:r>
              <a:rPr lang="en-US" sz="1900" dirty="0" smtClean="0">
                <a:solidFill>
                  <a:srgbClr val="00B050"/>
                </a:solidFill>
              </a:rPr>
              <a:t>Beam current</a:t>
            </a:r>
          </a:p>
          <a:p>
            <a:pPr lvl="2"/>
            <a:r>
              <a:rPr lang="en-US" sz="1900" dirty="0" smtClean="0">
                <a:solidFill>
                  <a:srgbClr val="00B050"/>
                </a:solidFill>
              </a:rPr>
              <a:t>Correctors calibration</a:t>
            </a:r>
            <a:br>
              <a:rPr lang="en-US" sz="1900" dirty="0" smtClean="0">
                <a:solidFill>
                  <a:srgbClr val="00B050"/>
                </a:solidFill>
              </a:rPr>
            </a:br>
            <a:r>
              <a:rPr lang="en-US" sz="1900" dirty="0" smtClean="0">
                <a:solidFill>
                  <a:srgbClr val="00B050"/>
                </a:solidFill>
              </a:rPr>
              <a:t>coefficient (i.e. mm/A)</a:t>
            </a:r>
          </a:p>
          <a:p>
            <a:pPr lvl="2"/>
            <a:r>
              <a:rPr lang="en-US" sz="1900" dirty="0" smtClean="0">
                <a:solidFill>
                  <a:srgbClr val="00B050"/>
                </a:solidFill>
              </a:rPr>
              <a:t>Center position</a:t>
            </a:r>
          </a:p>
          <a:p>
            <a:pPr lvl="2"/>
            <a:r>
              <a:rPr lang="en-US" sz="1900" dirty="0" err="1" smtClean="0">
                <a:solidFill>
                  <a:srgbClr val="00B050"/>
                </a:solidFill>
              </a:rPr>
              <a:t>Rms</a:t>
            </a:r>
            <a:r>
              <a:rPr lang="en-US" sz="1900" dirty="0" smtClean="0">
                <a:solidFill>
                  <a:srgbClr val="00B050"/>
                </a:solidFill>
              </a:rPr>
              <a:t> beam </a:t>
            </a:r>
            <a:r>
              <a:rPr lang="en-US" sz="1900" dirty="0" smtClean="0">
                <a:solidFill>
                  <a:srgbClr val="00B050"/>
                </a:solidFill>
              </a:rPr>
              <a:t>size</a:t>
            </a:r>
          </a:p>
          <a:p>
            <a:pPr lvl="1"/>
            <a:r>
              <a:rPr lang="en-US" sz="2100" dirty="0" smtClean="0">
                <a:solidFill>
                  <a:srgbClr val="003399"/>
                </a:solidFill>
              </a:rPr>
              <a:t>All parameters but the</a:t>
            </a:r>
            <a:r>
              <a:rPr lang="en-US" sz="2100" dirty="0" smtClean="0">
                <a:solidFill>
                  <a:srgbClr val="003399"/>
                </a:solidFill>
              </a:rPr>
              <a:t> </a:t>
            </a:r>
            <a:r>
              <a:rPr lang="en-US" sz="2100" i="1" dirty="0" smtClean="0">
                <a:solidFill>
                  <a:srgbClr val="003399"/>
                </a:solidFill>
              </a:rPr>
              <a:t>beam</a:t>
            </a:r>
            <a:br>
              <a:rPr lang="en-US" sz="2100" i="1" dirty="0" smtClean="0">
                <a:solidFill>
                  <a:srgbClr val="003399"/>
                </a:solidFill>
              </a:rPr>
            </a:br>
            <a:r>
              <a:rPr lang="en-US" sz="2100" i="1" dirty="0" smtClean="0">
                <a:solidFill>
                  <a:srgbClr val="003399"/>
                </a:solidFill>
              </a:rPr>
              <a:t>size</a:t>
            </a:r>
            <a:r>
              <a:rPr lang="en-US" sz="2100" dirty="0">
                <a:solidFill>
                  <a:srgbClr val="003399"/>
                </a:solidFill>
              </a:rPr>
              <a:t> </a:t>
            </a:r>
            <a:r>
              <a:rPr lang="en-US" sz="2100" dirty="0" smtClean="0">
                <a:solidFill>
                  <a:srgbClr val="003399"/>
                </a:solidFill>
              </a:rPr>
              <a:t>can be measured</a:t>
            </a:r>
            <a:br>
              <a:rPr lang="en-US" sz="2100" dirty="0" smtClean="0">
                <a:solidFill>
                  <a:srgbClr val="003399"/>
                </a:solidFill>
              </a:rPr>
            </a:br>
            <a:r>
              <a:rPr lang="en-US" sz="2100" dirty="0" smtClean="0">
                <a:solidFill>
                  <a:srgbClr val="003399"/>
                </a:solidFill>
              </a:rPr>
              <a:t>independently</a:t>
            </a:r>
            <a:r>
              <a:rPr lang="en-US" sz="2100" dirty="0">
                <a:solidFill>
                  <a:srgbClr val="003399"/>
                </a:solidFill>
              </a:rPr>
              <a:t> </a:t>
            </a:r>
            <a:r>
              <a:rPr lang="en-US" sz="2100" dirty="0" smtClean="0">
                <a:solidFill>
                  <a:srgbClr val="003399"/>
                </a:solidFill>
              </a:rPr>
              <a:t>or as a</a:t>
            </a:r>
            <a:br>
              <a:rPr lang="en-US" sz="2100" dirty="0" smtClean="0">
                <a:solidFill>
                  <a:srgbClr val="003399"/>
                </a:solidFill>
              </a:rPr>
            </a:br>
            <a:r>
              <a:rPr lang="en-US" sz="2100" dirty="0" smtClean="0">
                <a:solidFill>
                  <a:srgbClr val="003399"/>
                </a:solidFill>
              </a:rPr>
              <a:t>subset of the ensemble</a:t>
            </a:r>
            <a:br>
              <a:rPr lang="en-US" sz="2100" dirty="0" smtClean="0">
                <a:solidFill>
                  <a:srgbClr val="003399"/>
                </a:solidFill>
              </a:rPr>
            </a:br>
            <a:r>
              <a:rPr lang="en-US" sz="2100" dirty="0" smtClean="0">
                <a:solidFill>
                  <a:srgbClr val="003399"/>
                </a:solidFill>
              </a:rPr>
              <a:t>of curves</a:t>
            </a:r>
          </a:p>
          <a:p>
            <a:pPr lvl="2"/>
            <a:r>
              <a:rPr lang="en-US" sz="1900" dirty="0" smtClean="0">
                <a:solidFill>
                  <a:srgbClr val="00B050"/>
                </a:solidFill>
              </a:rPr>
              <a:t>Then, can fit with </a:t>
            </a:r>
            <a:r>
              <a:rPr lang="en-US" sz="1900" i="1" dirty="0" smtClean="0">
                <a:solidFill>
                  <a:srgbClr val="00B050"/>
                </a:solidFill>
              </a:rPr>
              <a:t>only </a:t>
            </a:r>
            <a:r>
              <a:rPr lang="en-US" sz="1900" dirty="0" smtClean="0">
                <a:solidFill>
                  <a:srgbClr val="00B050"/>
                </a:solidFill>
              </a:rPr>
              <a:t>one</a:t>
            </a:r>
            <a:r>
              <a:rPr lang="en-US" sz="1900" dirty="0">
                <a:solidFill>
                  <a:srgbClr val="00B050"/>
                </a:solidFill>
              </a:rPr>
              <a:t/>
            </a:r>
            <a:br>
              <a:rPr lang="en-US" sz="1900" dirty="0">
                <a:solidFill>
                  <a:srgbClr val="00B050"/>
                </a:solidFill>
              </a:rPr>
            </a:br>
            <a:r>
              <a:rPr lang="en-US" sz="1900" dirty="0" smtClean="0">
                <a:solidFill>
                  <a:srgbClr val="00B050"/>
                </a:solidFill>
              </a:rPr>
              <a:t>parameter,</a:t>
            </a:r>
            <a:br>
              <a:rPr lang="en-US" sz="1900" dirty="0" smtClean="0">
                <a:solidFill>
                  <a:srgbClr val="00B050"/>
                </a:solidFill>
              </a:rPr>
            </a:br>
            <a:r>
              <a:rPr lang="en-US" sz="1900" dirty="0" smtClean="0">
                <a:solidFill>
                  <a:srgbClr val="00B050"/>
                </a:solidFill>
              </a:rPr>
              <a:t>i.e. the </a:t>
            </a:r>
            <a:r>
              <a:rPr lang="en-US" sz="1900" dirty="0" err="1" smtClean="0">
                <a:solidFill>
                  <a:srgbClr val="C00000"/>
                </a:solidFill>
              </a:rPr>
              <a:t>rms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  <a:r>
              <a:rPr lang="en-US" sz="1900" dirty="0" smtClean="0">
                <a:solidFill>
                  <a:srgbClr val="C00000"/>
                </a:solidFill>
              </a:rPr>
              <a:t>beam size</a:t>
            </a:r>
            <a:endParaRPr lang="en-US" sz="1900" dirty="0" smtClean="0">
              <a:solidFill>
                <a:srgbClr val="C00000"/>
              </a:solidFill>
            </a:endParaRPr>
          </a:p>
          <a:p>
            <a:pPr lvl="1"/>
            <a:r>
              <a:rPr lang="en-US" sz="2100" dirty="0" smtClean="0">
                <a:solidFill>
                  <a:srgbClr val="003399"/>
                </a:solidFill>
              </a:rPr>
              <a:t>‘Goodness’ of the fit may</a:t>
            </a:r>
            <a:br>
              <a:rPr lang="en-US" sz="2100" dirty="0" smtClean="0">
                <a:solidFill>
                  <a:srgbClr val="003399"/>
                </a:solidFill>
              </a:rPr>
            </a:br>
            <a:r>
              <a:rPr lang="en-US" sz="2100" dirty="0" smtClean="0">
                <a:solidFill>
                  <a:srgbClr val="003399"/>
                </a:solidFill>
              </a:rPr>
              <a:t>indicate</a:t>
            </a:r>
            <a:r>
              <a:rPr lang="en-US" sz="2100" dirty="0">
                <a:solidFill>
                  <a:srgbClr val="003399"/>
                </a:solidFill>
              </a:rPr>
              <a:t> </a:t>
            </a:r>
            <a:r>
              <a:rPr lang="en-US" sz="2100" dirty="0" smtClean="0">
                <a:solidFill>
                  <a:srgbClr val="003399"/>
                </a:solidFill>
              </a:rPr>
              <a:t>which distribution is a</a:t>
            </a:r>
            <a:br>
              <a:rPr lang="en-US" sz="2100" dirty="0" smtClean="0">
                <a:solidFill>
                  <a:srgbClr val="003399"/>
                </a:solidFill>
              </a:rPr>
            </a:br>
            <a:r>
              <a:rPr lang="en-US" sz="2100" dirty="0" smtClean="0">
                <a:solidFill>
                  <a:srgbClr val="003399"/>
                </a:solidFill>
              </a:rPr>
              <a:t>closer representation of the</a:t>
            </a:r>
            <a:br>
              <a:rPr lang="en-US" sz="2100" dirty="0" smtClean="0">
                <a:solidFill>
                  <a:srgbClr val="003399"/>
                </a:solidFill>
              </a:rPr>
            </a:br>
            <a:r>
              <a:rPr lang="en-US" sz="2100" dirty="0" smtClean="0">
                <a:solidFill>
                  <a:srgbClr val="003399"/>
                </a:solidFill>
              </a:rPr>
              <a:t>real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E4346-DE44-4130-82AD-8556B1FF678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3148" r="2679" b="9950"/>
          <a:stretch>
            <a:fillRect/>
          </a:stretch>
        </p:blipFill>
        <p:spPr bwMode="auto">
          <a:xfrm>
            <a:off x="4232367" y="2988757"/>
            <a:ext cx="4567686" cy="319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33257" y="2663421"/>
            <a:ext cx="383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+mn-lt"/>
              </a:rPr>
              <a:t>Example of fitting of the curves for the solenoid current of 168 </a:t>
            </a:r>
            <a:r>
              <a:rPr lang="en-US" sz="1000" dirty="0" smtClean="0">
                <a:latin typeface="+mn-lt"/>
              </a:rPr>
              <a:t>A with Gaussian distribution</a:t>
            </a:r>
            <a:endParaRPr lang="en-US" sz="1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0682" y="6052776"/>
            <a:ext cx="1744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Solenoid corrector current, A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46" y="2784435"/>
            <a:ext cx="53721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35148"/>
            <a:ext cx="6400800" cy="1143000"/>
          </a:xfrm>
        </p:spPr>
        <p:txBody>
          <a:bodyPr/>
          <a:lstStyle/>
          <a:p>
            <a:r>
              <a:rPr lang="en-US" dirty="0" smtClean="0"/>
              <a:t>Solenoid </a:t>
            </a:r>
            <a:r>
              <a:rPr lang="en-US" dirty="0" smtClean="0"/>
              <a:t>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552" y="1294850"/>
            <a:ext cx="7772400" cy="39564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Beam size measurements in pulse mode acquiring data for several ‘time slices’ within the pulse</a:t>
            </a:r>
          </a:p>
          <a:p>
            <a:pPr lvl="1"/>
            <a:r>
              <a:rPr lang="en-US" sz="2100" dirty="0" smtClean="0">
                <a:solidFill>
                  <a:srgbClr val="003399"/>
                </a:solidFill>
              </a:rPr>
              <a:t>10, 30, 50, 100 and 180 </a:t>
            </a:r>
            <a:r>
              <a:rPr lang="en-US" sz="2100" dirty="0" err="1" smtClean="0">
                <a:solidFill>
                  <a:srgbClr val="003399"/>
                </a:solidFill>
                <a:latin typeface="Symbol" panose="05050102010706020507" pitchFamily="18" charset="2"/>
              </a:rPr>
              <a:t>m</a:t>
            </a:r>
            <a:r>
              <a:rPr lang="en-US" sz="2100" dirty="0" err="1" smtClean="0">
                <a:solidFill>
                  <a:srgbClr val="003399"/>
                </a:solidFill>
              </a:rPr>
              <a:t>s</a:t>
            </a:r>
            <a:r>
              <a:rPr lang="en-US" sz="2100" dirty="0" smtClean="0">
                <a:solidFill>
                  <a:srgbClr val="003399"/>
                </a:solidFill>
              </a:rPr>
              <a:t> from the leading edge (delay)</a:t>
            </a:r>
            <a:endParaRPr lang="en-US" sz="2100" dirty="0" smtClean="0">
              <a:solidFill>
                <a:srgbClr val="003399"/>
              </a:solidFill>
            </a:endParaRPr>
          </a:p>
          <a:p>
            <a:r>
              <a:rPr lang="en-US" dirty="0" smtClean="0"/>
              <a:t>Fitting </a:t>
            </a:r>
            <a:r>
              <a:rPr lang="en-US" dirty="0" smtClean="0"/>
              <a:t>with both distributions </a:t>
            </a:r>
            <a:r>
              <a:rPr lang="en-US" dirty="0" smtClean="0"/>
              <a:t>give </a:t>
            </a:r>
            <a:br>
              <a:rPr lang="en-US" dirty="0" smtClean="0"/>
            </a:br>
            <a:r>
              <a:rPr lang="en-US" dirty="0" smtClean="0"/>
              <a:t>similar results</a:t>
            </a:r>
          </a:p>
          <a:p>
            <a:pPr lvl="1"/>
            <a:r>
              <a:rPr lang="en-US" sz="2100" dirty="0">
                <a:solidFill>
                  <a:srgbClr val="003399"/>
                </a:solidFill>
              </a:rPr>
              <a:t>T</a:t>
            </a:r>
            <a:r>
              <a:rPr lang="en-US" sz="2100" dirty="0" smtClean="0">
                <a:solidFill>
                  <a:srgbClr val="003399"/>
                </a:solidFill>
              </a:rPr>
              <a:t>ypically within</a:t>
            </a:r>
            <a:br>
              <a:rPr lang="en-US" sz="2100" dirty="0" smtClean="0">
                <a:solidFill>
                  <a:srgbClr val="003399"/>
                </a:solidFill>
              </a:rPr>
            </a:br>
            <a:r>
              <a:rPr lang="en-US" sz="2100" dirty="0" smtClean="0">
                <a:solidFill>
                  <a:srgbClr val="003399"/>
                </a:solidFill>
              </a:rPr>
              <a:t>10%</a:t>
            </a:r>
            <a:endParaRPr lang="en-US" sz="2100" dirty="0" smtClean="0">
              <a:solidFill>
                <a:srgbClr val="003399"/>
              </a:solidFill>
            </a:endParaRPr>
          </a:p>
          <a:p>
            <a:r>
              <a:rPr lang="en-US" dirty="0" smtClean="0"/>
              <a:t>Displacement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minimum</a:t>
            </a:r>
            <a:br>
              <a:rPr lang="en-US" dirty="0" smtClean="0"/>
            </a:br>
            <a:r>
              <a:rPr lang="en-US" dirty="0" smtClean="0"/>
              <a:t>beam</a:t>
            </a:r>
            <a:r>
              <a:rPr lang="en-US" dirty="0"/>
              <a:t> </a:t>
            </a:r>
            <a:r>
              <a:rPr lang="en-US" dirty="0" smtClean="0"/>
              <a:t>size with</a:t>
            </a:r>
            <a:br>
              <a:rPr lang="en-US" dirty="0" smtClean="0"/>
            </a:b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delay is a</a:t>
            </a:r>
            <a:br>
              <a:rPr lang="en-US" dirty="0" smtClean="0"/>
            </a:br>
            <a:r>
              <a:rPr lang="en-US" dirty="0" smtClean="0"/>
              <a:t>good</a:t>
            </a:r>
            <a:r>
              <a:rPr lang="en-US" dirty="0" smtClean="0"/>
              <a:t> </a:t>
            </a:r>
            <a:r>
              <a:rPr lang="en-US" dirty="0" smtClean="0"/>
              <a:t>indication of</a:t>
            </a:r>
            <a:br>
              <a:rPr lang="en-US" dirty="0" smtClean="0"/>
            </a:br>
            <a:r>
              <a:rPr lang="en-US" dirty="0" smtClean="0"/>
              <a:t>neutralization</a:t>
            </a:r>
          </a:p>
          <a:p>
            <a:pPr lvl="1"/>
            <a:r>
              <a:rPr lang="en-US" sz="2100" dirty="0" smtClean="0">
                <a:solidFill>
                  <a:srgbClr val="003399"/>
                </a:solidFill>
              </a:rPr>
              <a:t>Neutralization</a:t>
            </a:r>
            <a:br>
              <a:rPr lang="en-US" sz="2100" dirty="0" smtClean="0">
                <a:solidFill>
                  <a:srgbClr val="003399"/>
                </a:solidFill>
              </a:rPr>
            </a:br>
            <a:r>
              <a:rPr lang="en-US" sz="2100" dirty="0" smtClean="0">
                <a:solidFill>
                  <a:srgbClr val="003399"/>
                </a:solidFill>
              </a:rPr>
              <a:t>time </a:t>
            </a:r>
            <a:r>
              <a:rPr lang="en-US" sz="2100" dirty="0" smtClean="0">
                <a:solidFill>
                  <a:srgbClr val="C00000"/>
                </a:solidFill>
              </a:rPr>
              <a:t>&gt;100 </a:t>
            </a:r>
            <a:r>
              <a:rPr lang="en-US" sz="21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sz="2100" dirty="0" err="1" smtClean="0">
                <a:solidFill>
                  <a:srgbClr val="C00000"/>
                </a:solidFill>
              </a:rPr>
              <a:t>s</a:t>
            </a:r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E4346-DE44-4130-82AD-8556B1FF678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37464" y="2352987"/>
            <a:ext cx="3950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030A0"/>
                </a:solidFill>
                <a:latin typeface="+mj-lt"/>
              </a:rPr>
              <a:t>Results of fitting the data to Flat (solid lines) and Gaussian (symbols) distributions. Series are </a:t>
            </a:r>
            <a:r>
              <a:rPr lang="en-US" sz="1000" dirty="0" smtClean="0">
                <a:solidFill>
                  <a:srgbClr val="7030A0"/>
                </a:solidFill>
                <a:latin typeface="+mj-lt"/>
              </a:rPr>
              <a:t>labeled</a:t>
            </a:r>
            <a:r>
              <a:rPr lang="en-US" sz="10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1000" dirty="0" smtClean="0">
                <a:solidFill>
                  <a:srgbClr val="7030A0"/>
                </a:solidFill>
                <a:latin typeface="+mj-lt"/>
              </a:rPr>
              <a:t>by </a:t>
            </a:r>
            <a:r>
              <a:rPr lang="en-US" sz="1000" dirty="0" smtClean="0">
                <a:solidFill>
                  <a:srgbClr val="7030A0"/>
                </a:solidFill>
                <a:latin typeface="+mj-lt"/>
              </a:rPr>
              <a:t>the delay </a:t>
            </a:r>
            <a:r>
              <a:rPr lang="en-US" sz="1000" dirty="0" smtClean="0">
                <a:solidFill>
                  <a:srgbClr val="7030A0"/>
                </a:solidFill>
                <a:latin typeface="+mj-lt"/>
              </a:rPr>
              <a:t>in µs. </a:t>
            </a:r>
            <a:endParaRPr lang="en-US" sz="1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94513" y="2977929"/>
            <a:ext cx="23600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+mn-lt"/>
              </a:rPr>
              <a:t>Beam current = 5 mA (DC-equivalent)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43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13508"/>
            <a:ext cx="6400800" cy="1143000"/>
          </a:xfrm>
        </p:spPr>
        <p:txBody>
          <a:bodyPr/>
          <a:lstStyle/>
          <a:p>
            <a:r>
              <a:rPr lang="en-US" dirty="0" smtClean="0"/>
              <a:t>Emittance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27" y="1332406"/>
            <a:ext cx="7526382" cy="20350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beam size as a function of the solenoid current is fitted to a model of a thin lens </a:t>
            </a:r>
            <a:r>
              <a:rPr lang="en-US" i="1" dirty="0"/>
              <a:t>without</a:t>
            </a:r>
            <a:r>
              <a:rPr lang="en-US" dirty="0"/>
              <a:t> space charge </a:t>
            </a:r>
            <a:endParaRPr lang="en-US" dirty="0" smtClean="0"/>
          </a:p>
          <a:p>
            <a:pPr lvl="1"/>
            <a:r>
              <a:rPr lang="en-US" sz="2100" dirty="0" smtClean="0">
                <a:solidFill>
                  <a:srgbClr val="003399"/>
                </a:solidFill>
              </a:rPr>
              <a:t>Not </a:t>
            </a:r>
            <a:r>
              <a:rPr lang="en-US" sz="2100" dirty="0" smtClean="0">
                <a:solidFill>
                  <a:srgbClr val="003399"/>
                </a:solidFill>
              </a:rPr>
              <a:t>self-consistent approach</a:t>
            </a:r>
          </a:p>
          <a:p>
            <a:r>
              <a:rPr lang="en-US" dirty="0" smtClean="0"/>
              <a:t>Emittance calculated with this procedure is higher by a factor of </a:t>
            </a:r>
            <a:r>
              <a:rPr lang="en-US" dirty="0" smtClean="0"/>
              <a:t>~2 </a:t>
            </a:r>
            <a:r>
              <a:rPr lang="en-US" dirty="0" smtClean="0"/>
              <a:t>at the beginning of the </a:t>
            </a:r>
            <a:r>
              <a:rPr lang="en-US" dirty="0" smtClean="0"/>
              <a:t>pulse</a:t>
            </a:r>
          </a:p>
          <a:p>
            <a:pPr lvl="1"/>
            <a:r>
              <a:rPr lang="en-US" sz="2100" dirty="0" smtClean="0">
                <a:solidFill>
                  <a:srgbClr val="003399"/>
                </a:solidFill>
              </a:rPr>
              <a:t>Emittance value consistent with previous data taken at TRIUMF and LBNL</a:t>
            </a:r>
            <a:endParaRPr lang="en-US" sz="2100" dirty="0" smtClean="0">
              <a:solidFill>
                <a:srgbClr val="0033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E4346-DE44-4130-82AD-8556B1FF678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98" y="3483426"/>
            <a:ext cx="4563416" cy="273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6" y="3965968"/>
            <a:ext cx="3485784" cy="225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3115" y="3483426"/>
            <a:ext cx="346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i="1" dirty="0" smtClean="0">
                <a:solidFill>
                  <a:srgbClr val="7030A0"/>
                </a:solidFill>
                <a:latin typeface="+mj-lt"/>
              </a:rPr>
              <a:t>For reference: Emittance measurements from acceptance tests at TRIUMF (DC beam) </a:t>
            </a:r>
            <a:endParaRPr lang="en-US" sz="10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8718" y="5337270"/>
            <a:ext cx="191588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+mn-lt"/>
              </a:rPr>
              <a:t>Beam current = 5 mA (DC-equivalent)</a:t>
            </a:r>
            <a:endParaRPr lang="en-US" sz="80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8898" y="3208323"/>
            <a:ext cx="4563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7030A0"/>
                </a:solidFill>
                <a:latin typeface="+mj-lt"/>
              </a:rPr>
              <a:t>Emittance vs. delay</a:t>
            </a:r>
            <a:endParaRPr lang="en-US" sz="10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33304" y="4720043"/>
            <a:ext cx="566057" cy="296091"/>
          </a:xfrm>
          <a:prstGeom prst="ellipse">
            <a:avLst/>
          </a:prstGeom>
          <a:noFill/>
          <a:ln w="158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3304" y="5030086"/>
            <a:ext cx="643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~5 mA</a:t>
            </a:r>
            <a:endParaRPr lang="en-US" sz="1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1393372" y="4783869"/>
            <a:ext cx="365760" cy="91440"/>
          </a:xfrm>
          <a:prstGeom prst="leftArrow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509" y="315986"/>
            <a:ext cx="6853645" cy="1143000"/>
          </a:xfrm>
        </p:spPr>
        <p:txBody>
          <a:bodyPr/>
          <a:lstStyle/>
          <a:p>
            <a:pPr algn="ctr"/>
            <a:r>
              <a:rPr lang="en-US" dirty="0" smtClean="0"/>
              <a:t>Estimation of </a:t>
            </a:r>
            <a:r>
              <a:rPr lang="en-US" dirty="0" smtClean="0"/>
              <a:t>the amount of </a:t>
            </a:r>
            <a:r>
              <a:rPr lang="en-US" i="1" dirty="0" smtClean="0"/>
              <a:t>energetic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eutrals </a:t>
            </a:r>
            <a:r>
              <a:rPr lang="en-US" dirty="0" smtClean="0"/>
              <a:t>(H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64556" y="2013358"/>
            <a:ext cx="6719581" cy="4104686"/>
            <a:chOff x="402672" y="2013358"/>
            <a:chExt cx="6719581" cy="410468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666" t="1299" r="697" b="557"/>
            <a:stretch>
              <a:fillRect/>
            </a:stretch>
          </p:blipFill>
          <p:spPr bwMode="auto">
            <a:xfrm>
              <a:off x="402672" y="2013358"/>
              <a:ext cx="6719581" cy="410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 bwMode="auto">
            <a:xfrm>
              <a:off x="3607266" y="3078760"/>
              <a:ext cx="704675" cy="478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6688" y="1409344"/>
            <a:ext cx="2310669" cy="1837189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smtClean="0"/>
              <a:t>With the beam well centered in the donut, its temperature still rises significantly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Indicates </a:t>
            </a:r>
            <a:r>
              <a:rPr lang="en-US" i="1" dirty="0" smtClean="0">
                <a:solidFill>
                  <a:srgbClr val="000099"/>
                </a:solidFill>
              </a:rPr>
              <a:t>particles</a:t>
            </a:r>
            <a:r>
              <a:rPr lang="en-US" dirty="0" smtClean="0">
                <a:solidFill>
                  <a:srgbClr val="000099"/>
                </a:solidFill>
              </a:rPr>
              <a:t> loss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8649" y="3803298"/>
            <a:ext cx="989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CCFF"/>
                </a:solidFill>
              </a:rPr>
              <a:t>Neutrals</a:t>
            </a:r>
            <a:endParaRPr lang="en-US" sz="1600" dirty="0">
              <a:solidFill>
                <a:srgbClr val="00CCFF"/>
              </a:solidFill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5741437" y="5309194"/>
            <a:ext cx="310392" cy="545284"/>
          </a:xfrm>
          <a:prstGeom prst="up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8854" y="5855291"/>
            <a:ext cx="795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Donut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5898" y="3568118"/>
            <a:ext cx="475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DCCT</a:t>
            </a:r>
            <a:endParaRPr lang="en-US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1367280" y="4580629"/>
            <a:ext cx="158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Red</a:t>
            </a:r>
            <a:r>
              <a:rPr lang="en-US" sz="800" dirty="0" smtClean="0"/>
              <a:t> and </a:t>
            </a:r>
            <a:r>
              <a:rPr lang="en-US" sz="800" dirty="0" smtClean="0">
                <a:solidFill>
                  <a:srgbClr val="003399"/>
                </a:solidFill>
              </a:rPr>
              <a:t>blue</a:t>
            </a:r>
            <a:r>
              <a:rPr lang="en-US" sz="800" dirty="0" smtClean="0"/>
              <a:t> lines: Primary beam envelope (simulation)</a:t>
            </a:r>
            <a:endParaRPr lang="en-US" sz="800" dirty="0"/>
          </a:p>
        </p:txBody>
      </p:sp>
      <p:sp>
        <p:nvSpPr>
          <p:cNvPr id="22" name="Content Placeholder 6"/>
          <p:cNvSpPr txBox="1">
            <a:spLocks/>
          </p:cNvSpPr>
          <p:nvPr/>
        </p:nvSpPr>
        <p:spPr bwMode="auto">
          <a:xfrm>
            <a:off x="3607265" y="1409344"/>
            <a:ext cx="5057763" cy="214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Tx/>
              <a:buChar char="•"/>
              <a:tabLst/>
              <a:defRPr/>
            </a:pPr>
            <a:r>
              <a:rPr lang="en-US" sz="2600" kern="0" dirty="0" smtClean="0">
                <a:solidFill>
                  <a:srgbClr val="111111"/>
                </a:solidFill>
              </a:rPr>
              <a:t>Thermal characteristics of donut (measured) &amp; measurements of the sum of currents (FC + donut) with solenoid on and off</a:t>
            </a:r>
          </a:p>
          <a:p>
            <a:pPr marL="739775" lvl="1" indent="-282575" algn="l">
              <a:spcBef>
                <a:spcPts val="600"/>
              </a:spcBef>
              <a:buClr>
                <a:srgbClr val="6666FF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300" kern="0" dirty="0" smtClean="0">
                <a:solidFill>
                  <a:srgbClr val="003399"/>
                </a:solidFill>
              </a:rPr>
              <a:t>Neutrals amount to </a:t>
            </a:r>
            <a:r>
              <a:rPr lang="en-US" sz="2300" kern="0" dirty="0" smtClean="0">
                <a:solidFill>
                  <a:srgbClr val="FF00FF"/>
                </a:solidFill>
              </a:rPr>
              <a:t>~7%</a:t>
            </a:r>
            <a:r>
              <a:rPr lang="en-US" sz="2300" kern="0" dirty="0" smtClean="0">
                <a:solidFill>
                  <a:srgbClr val="003399"/>
                </a:solidFill>
              </a:rPr>
              <a:t> of the total beam current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</a:endParaRPr>
          </a:p>
          <a:p>
            <a:pPr marL="742950" lvl="1" indent="-285750" algn="l">
              <a:spcBef>
                <a:spcPts val="400"/>
              </a:spcBef>
              <a:buClr>
                <a:srgbClr val="6666FF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300" kern="0" dirty="0" smtClean="0">
                <a:solidFill>
                  <a:srgbClr val="003399"/>
                </a:solidFill>
              </a:rPr>
              <a:t>Assuming a Gaussian distribution, </a:t>
            </a:r>
            <a:r>
              <a:rPr lang="en-US" sz="2300" kern="0" dirty="0" smtClean="0">
                <a:solidFill>
                  <a:srgbClr val="FF00FF"/>
                </a:solidFill>
              </a:rPr>
              <a:t>~10% </a:t>
            </a:r>
            <a:r>
              <a:rPr lang="en-US" sz="2300" kern="0" dirty="0" smtClean="0">
                <a:solidFill>
                  <a:srgbClr val="003399"/>
                </a:solidFill>
              </a:rPr>
              <a:t>of these propagate downstream</a:t>
            </a:r>
          </a:p>
          <a:p>
            <a:pPr marL="1141413" lvl="2" indent="-227013" algn="l">
              <a:spcBef>
                <a:spcPts val="400"/>
              </a:spcBef>
              <a:buClr>
                <a:srgbClr val="00B050"/>
              </a:buClr>
              <a:buSzPct val="90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</a:rPr>
              <a:t>The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</a:rPr>
              <a:t> longer the LEBT the smaller this number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3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Beam line design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Ion Source commissioning at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Fermilab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onfiguration with one solenoid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First measurements</a:t>
            </a:r>
          </a:p>
          <a:p>
            <a:pPr>
              <a:buClr>
                <a:srgbClr val="003399"/>
              </a:buClr>
            </a:pPr>
            <a:r>
              <a:rPr lang="en-US" dirty="0" smtClean="0">
                <a:solidFill>
                  <a:schemeClr val="tx1"/>
                </a:solidFill>
              </a:rPr>
              <a:t>Present configuration</a:t>
            </a: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Status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Plans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PIP-II Collaboration Meeting, June 2014; L. Prost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16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694208" y="4004039"/>
            <a:ext cx="3108960" cy="1862352"/>
            <a:chOff x="5694208" y="4004039"/>
            <a:chExt cx="3108960" cy="1862352"/>
          </a:xfrm>
        </p:grpSpPr>
        <p:pic>
          <p:nvPicPr>
            <p:cNvPr id="10" name="Picture 9" descr="Beam Steered Down.JPG"/>
            <p:cNvPicPr>
              <a:picLocks noChangeAspect="1"/>
            </p:cNvPicPr>
            <p:nvPr/>
          </p:nvPicPr>
          <p:blipFill>
            <a:blip r:embed="rId2" cstate="print"/>
            <a:srcRect l="29298" r="25776"/>
            <a:stretch>
              <a:fillRect/>
            </a:stretch>
          </p:blipFill>
          <p:spPr>
            <a:xfrm rot="5400000">
              <a:off x="6317512" y="3380735"/>
              <a:ext cx="1862352" cy="3108960"/>
            </a:xfrm>
            <a:prstGeom prst="rect">
              <a:avLst/>
            </a:prstGeom>
          </p:spPr>
        </p:pic>
        <p:sp>
          <p:nvSpPr>
            <p:cNvPr id="11" name="TextBox 12"/>
            <p:cNvSpPr txBox="1"/>
            <p:nvPr/>
          </p:nvSpPr>
          <p:spPr>
            <a:xfrm>
              <a:off x="5929339" y="4042663"/>
              <a:ext cx="26386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i="1" dirty="0" smtClean="0">
                  <a:solidFill>
                    <a:schemeClr val="bg1"/>
                  </a:solidFill>
                </a:rPr>
                <a:t>Picture </a:t>
              </a:r>
              <a:r>
                <a:rPr lang="en-US" sz="1000" b="1" i="1" dirty="0" smtClean="0">
                  <a:solidFill>
                    <a:schemeClr val="bg1"/>
                  </a:solidFill>
                </a:rPr>
                <a:t>of the beam </a:t>
              </a:r>
              <a:r>
                <a:rPr lang="en-US" sz="1000" b="1" i="1" dirty="0" smtClean="0">
                  <a:solidFill>
                    <a:schemeClr val="bg1"/>
                  </a:solidFill>
                </a:rPr>
                <a:t>after spoiling vacuum (04/15/14</a:t>
              </a:r>
              <a:r>
                <a:rPr lang="en-US" sz="1000" b="1" i="1" dirty="0" smtClean="0">
                  <a:solidFill>
                    <a:schemeClr val="bg1"/>
                  </a:solidFill>
                </a:rPr>
                <a:t>)</a:t>
              </a:r>
              <a:br>
                <a:rPr lang="en-US" sz="1000" b="1" i="1" dirty="0" smtClean="0">
                  <a:solidFill>
                    <a:schemeClr val="bg1"/>
                  </a:solidFill>
                </a:rPr>
              </a:br>
              <a:endParaRPr lang="en-US" sz="10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6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xt_Source_Test_setup_F10006085.jpg"/>
          <p:cNvPicPr>
            <a:picLocks noChangeAspect="1"/>
          </p:cNvPicPr>
          <p:nvPr/>
        </p:nvPicPr>
        <p:blipFill>
          <a:blip r:embed="rId2" cstate="print"/>
          <a:srcRect l="8716" t="17" r="18257" b="5381"/>
          <a:stretch>
            <a:fillRect/>
          </a:stretch>
        </p:blipFill>
        <p:spPr>
          <a:xfrm>
            <a:off x="2629989" y="997573"/>
            <a:ext cx="6209372" cy="5296688"/>
          </a:xfrm>
          <a:prstGeom prst="rect">
            <a:avLst/>
          </a:prstGeom>
        </p:spPr>
      </p:pic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5303" y="602926"/>
            <a:ext cx="6241409" cy="604006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Present configuration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047524" y="1112851"/>
            <a:ext cx="7591386" cy="44911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</a:t>
            </a:r>
            <a:r>
              <a:rPr lang="en-US" dirty="0" smtClean="0"/>
              <a:t>nstallation </a:t>
            </a:r>
            <a:r>
              <a:rPr lang="en-US" dirty="0" smtClean="0"/>
              <a:t>of </a:t>
            </a:r>
            <a:r>
              <a:rPr lang="en-US" dirty="0" smtClean="0"/>
              <a:t>the emittance</a:t>
            </a:r>
            <a:r>
              <a:rPr lang="en-US" dirty="0"/>
              <a:t> </a:t>
            </a:r>
            <a:r>
              <a:rPr lang="en-US" dirty="0" smtClean="0"/>
              <a:t>scanner</a:t>
            </a:r>
            <a:br>
              <a:rPr lang="en-US" dirty="0" smtClean="0"/>
            </a:br>
            <a:r>
              <a:rPr lang="en-US" dirty="0" smtClean="0"/>
              <a:t>(05/12)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3399"/>
                </a:solidFill>
              </a:rPr>
              <a:t>Design and fabrication</a:t>
            </a:r>
            <a:br>
              <a:rPr lang="en-US" dirty="0" smtClean="0">
                <a:solidFill>
                  <a:srgbClr val="003399"/>
                </a:solidFill>
              </a:rPr>
            </a:br>
            <a:r>
              <a:rPr lang="en-US" dirty="0" smtClean="0">
                <a:solidFill>
                  <a:srgbClr val="003399"/>
                </a:solidFill>
              </a:rPr>
              <a:t>in collaboration</a:t>
            </a:r>
            <a:br>
              <a:rPr lang="en-US" dirty="0" smtClean="0">
                <a:solidFill>
                  <a:srgbClr val="003399"/>
                </a:solidFill>
              </a:rPr>
            </a:br>
            <a:r>
              <a:rPr lang="en-US" dirty="0" smtClean="0">
                <a:solidFill>
                  <a:srgbClr val="003399"/>
                </a:solidFill>
              </a:rPr>
              <a:t>with</a:t>
            </a:r>
            <a:br>
              <a:rPr lang="en-US" dirty="0" smtClean="0">
                <a:solidFill>
                  <a:srgbClr val="003399"/>
                </a:solidFill>
              </a:rPr>
            </a:br>
            <a:r>
              <a:rPr lang="en-US" dirty="0" smtClean="0">
                <a:solidFill>
                  <a:srgbClr val="003399"/>
                </a:solidFill>
              </a:rPr>
              <a:t>SNS</a:t>
            </a:r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655427"/>
            <a:ext cx="5981351" cy="44860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74468"/>
            <a:ext cx="6400800" cy="992778"/>
          </a:xfrm>
        </p:spPr>
        <p:txBody>
          <a:bodyPr/>
          <a:lstStyle/>
          <a:p>
            <a:r>
              <a:rPr lang="en-US" dirty="0" smtClean="0"/>
              <a:t>Current setup in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170" name="AutoShape 2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23905" y="4288997"/>
            <a:ext cx="7840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DCCT</a:t>
            </a:r>
            <a:endParaRPr lang="en-US" sz="1400" dirty="0"/>
          </a:p>
        </p:txBody>
      </p:sp>
      <p:sp>
        <p:nvSpPr>
          <p:cNvPr id="21" name="Freeform 20"/>
          <p:cNvSpPr/>
          <p:nvPr/>
        </p:nvSpPr>
        <p:spPr>
          <a:xfrm rot="4660225">
            <a:off x="7417091" y="3000838"/>
            <a:ext cx="170168" cy="324205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1494407" flipH="1">
            <a:off x="3441379" y="3572299"/>
            <a:ext cx="110852" cy="699145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solidFill>
              <a:schemeClr val="tx1"/>
            </a:solidFill>
            <a:tailEnd type="oval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34204" y="2710363"/>
            <a:ext cx="1298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Faraday Cup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18545" y="1640105"/>
            <a:ext cx="77532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‘donut’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68646" y="4435036"/>
            <a:ext cx="90669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FF00"/>
                </a:solidFill>
              </a:rPr>
              <a:t>Emittance scanner probe</a:t>
            </a:r>
            <a:endParaRPr lang="en-US" sz="1400" dirty="0">
              <a:solidFill>
                <a:srgbClr val="00FF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367244" y="3263317"/>
            <a:ext cx="159391" cy="39428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>
            <a:stCxn id="25" idx="7"/>
            <a:endCxn id="30" idx="2"/>
          </p:cNvCxnSpPr>
          <p:nvPr/>
        </p:nvCxnSpPr>
        <p:spPr bwMode="auto">
          <a:xfrm flipV="1">
            <a:off x="6503293" y="1855549"/>
            <a:ext cx="702917" cy="146550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stCxn id="44" idx="2"/>
          </p:cNvCxnSpPr>
          <p:nvPr/>
        </p:nvCxnSpPr>
        <p:spPr bwMode="auto">
          <a:xfrm flipH="1">
            <a:off x="4135773" y="2801923"/>
            <a:ext cx="45800" cy="58722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3791144" y="2354568"/>
            <a:ext cx="780858" cy="4473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Gate valve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445853" y="1704363"/>
            <a:ext cx="778778" cy="1500231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Connector 39"/>
          <p:cNvCxnSpPr>
            <a:stCxn id="43" idx="0"/>
            <a:endCxn id="36" idx="4"/>
          </p:cNvCxnSpPr>
          <p:nvPr/>
        </p:nvCxnSpPr>
        <p:spPr bwMode="auto">
          <a:xfrm flipV="1">
            <a:off x="4621993" y="3204594"/>
            <a:ext cx="1213249" cy="1230442"/>
          </a:xfrm>
          <a:prstGeom prst="lin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49" idx="1"/>
          </p:cNvCxnSpPr>
          <p:nvPr/>
        </p:nvCxnSpPr>
        <p:spPr bwMode="auto">
          <a:xfrm flipH="1" flipV="1">
            <a:off x="5939406" y="3775046"/>
            <a:ext cx="1116453" cy="73422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7055859" y="4293823"/>
            <a:ext cx="780858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Turbo pump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5303" y="602926"/>
            <a:ext cx="6241409" cy="604006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Emittance scanner commissioning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82053" y="1208654"/>
            <a:ext cx="7887479" cy="15955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Current emphasis of shift work</a:t>
            </a:r>
          </a:p>
          <a:p>
            <a:pPr marL="517525" lvl="1">
              <a:lnSpc>
                <a:spcPct val="120000"/>
              </a:lnSpc>
            </a:pPr>
            <a:r>
              <a:rPr lang="en-US" dirty="0" smtClean="0">
                <a:solidFill>
                  <a:srgbClr val="003399"/>
                </a:solidFill>
              </a:rPr>
              <a:t>‘</a:t>
            </a:r>
            <a:r>
              <a:rPr lang="en-US" sz="2100" dirty="0" smtClean="0">
                <a:solidFill>
                  <a:srgbClr val="003399"/>
                </a:solidFill>
              </a:rPr>
              <a:t>Mechanics’ of data acquisition work</a:t>
            </a:r>
          </a:p>
          <a:p>
            <a:pPr marL="517525" lvl="1">
              <a:lnSpc>
                <a:spcPct val="120000"/>
              </a:lnSpc>
            </a:pPr>
            <a:r>
              <a:rPr lang="en-US" sz="2100" dirty="0" smtClean="0">
                <a:solidFill>
                  <a:srgbClr val="003399"/>
                </a:solidFill>
              </a:rPr>
              <a:t>Expect to start sensible measurements this week or next</a:t>
            </a:r>
          </a:p>
          <a:p>
            <a:pPr marL="917575" lvl="2">
              <a:lnSpc>
                <a:spcPct val="120000"/>
              </a:lnSpc>
            </a:pPr>
            <a:r>
              <a:rPr lang="en-US" dirty="0" smtClean="0">
                <a:solidFill>
                  <a:srgbClr val="009900"/>
                </a:solidFill>
              </a:rPr>
              <a:t>Some calibration factors and other details need to be ironed 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 dirty="0"/>
          </a:p>
        </p:txBody>
      </p:sp>
      <p:pic>
        <p:nvPicPr>
          <p:cNvPr id="7" name="Picture 6" descr="Screen Shot 2014-05-27 at 16.5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25" y="3186503"/>
            <a:ext cx="4402501" cy="2953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63542" y="2901381"/>
            <a:ext cx="1032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/>
              <a:t>Labview</a:t>
            </a:r>
            <a:r>
              <a:rPr lang="en-US" sz="1000" i="1" dirty="0" smtClean="0"/>
              <a:t> GUI</a:t>
            </a:r>
            <a:endParaRPr lang="en-US" sz="1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66" y="2974328"/>
            <a:ext cx="1780766" cy="3165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4512" y="2974328"/>
            <a:ext cx="10322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i="1" dirty="0" smtClean="0"/>
              <a:t>Emittance scanner on assembly rig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8333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57400" y="231530"/>
            <a:ext cx="4809392" cy="1143000"/>
          </a:xfrm>
        </p:spPr>
        <p:txBody>
          <a:bodyPr/>
          <a:lstStyle/>
          <a:p>
            <a:pPr algn="ctr"/>
            <a:r>
              <a:rPr lang="en-US" sz="3200" dirty="0" smtClean="0"/>
              <a:t>Outline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line design</a:t>
            </a:r>
            <a:endParaRPr lang="en-US" dirty="0" smtClean="0"/>
          </a:p>
          <a:p>
            <a:r>
              <a:rPr lang="en-US" dirty="0" smtClean="0"/>
              <a:t>Ion Source commissioning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onfiguration with one solenoid</a:t>
            </a: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First measurements</a:t>
            </a:r>
          </a:p>
          <a:p>
            <a:r>
              <a:rPr lang="en-US" dirty="0" smtClean="0"/>
              <a:t>Present </a:t>
            </a:r>
            <a:r>
              <a:rPr lang="en-US" dirty="0"/>
              <a:t>configuration</a:t>
            </a: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Status</a:t>
            </a:r>
          </a:p>
          <a:p>
            <a:r>
              <a:rPr lang="en-US" dirty="0" smtClean="0"/>
              <a:t>Plans</a:t>
            </a:r>
          </a:p>
          <a:p>
            <a:endParaRPr lang="en-US" dirty="0" smtClean="0"/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PIP-II Collaboration Meeting, June 2014; L. Prost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Beam line design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Ion Source commissioning at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Fermilab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onfiguration with one solenoid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First measurements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Present configuration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Status</a:t>
            </a:r>
          </a:p>
          <a:p>
            <a:pPr>
              <a:buClr>
                <a:srgbClr val="003399"/>
              </a:buClr>
            </a:pPr>
            <a:r>
              <a:rPr lang="en-US" dirty="0" smtClean="0">
                <a:solidFill>
                  <a:schemeClr val="tx1"/>
                </a:solidFill>
              </a:rPr>
              <a:t>Plans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PIP-II Collaboration Meeting, June 2014; L. Prost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20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SCN2979.JPG"/>
          <p:cNvPicPr>
            <a:picLocks noChangeAspect="1"/>
          </p:cNvPicPr>
          <p:nvPr/>
        </p:nvPicPr>
        <p:blipFill>
          <a:blip r:embed="rId2" cstate="print"/>
          <a:srcRect l="16693" r="6728"/>
          <a:stretch>
            <a:fillRect/>
          </a:stretch>
        </p:blipFill>
        <p:spPr>
          <a:xfrm>
            <a:off x="6661355" y="4005943"/>
            <a:ext cx="1960120" cy="1919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1382" y="5934355"/>
            <a:ext cx="18200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7030A0"/>
                </a:solidFill>
              </a:rPr>
              <a:t>Solenoid #1 setup for magnetic measurements in TD</a:t>
            </a:r>
            <a:endParaRPr lang="en-US" sz="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r="18915"/>
          <a:stretch/>
        </p:blipFill>
        <p:spPr bwMode="auto">
          <a:xfrm>
            <a:off x="7062653" y="4437564"/>
            <a:ext cx="1863636" cy="168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8360" y="513806"/>
            <a:ext cx="6400800" cy="714103"/>
          </a:xfrm>
        </p:spPr>
        <p:txBody>
          <a:bodyPr>
            <a:normAutofit/>
          </a:bodyPr>
          <a:lstStyle/>
          <a:p>
            <a:r>
              <a:rPr lang="en-US" dirty="0" smtClean="0"/>
              <a:t>Plan (FY14)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132113" y="1252194"/>
            <a:ext cx="7445829" cy="470446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Finish characterization of the beam through ~1m of the LEBT (</a:t>
            </a:r>
            <a:r>
              <a:rPr lang="en-US" i="1" dirty="0" smtClean="0"/>
              <a:t>including beam dynamics through one solenoid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99"/>
                </a:solidFill>
              </a:rPr>
              <a:t>Emittance scanner </a:t>
            </a:r>
            <a:r>
              <a:rPr lang="en-US" dirty="0" smtClean="0">
                <a:solidFill>
                  <a:srgbClr val="000099"/>
                </a:solidFill>
              </a:rPr>
              <a:t>commissioning</a:t>
            </a:r>
          </a:p>
          <a:p>
            <a:pPr lvl="2">
              <a:lnSpc>
                <a:spcPct val="12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Installation of the </a:t>
            </a:r>
            <a:r>
              <a:rPr lang="en-US" dirty="0" smtClean="0">
                <a:solidFill>
                  <a:schemeClr val="tx1"/>
                </a:solidFill>
              </a:rPr>
              <a:t>full length LEBT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99"/>
                </a:solidFill>
              </a:rPr>
              <a:t>Goal is to start commissioning mid- to late July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>
                <a:solidFill>
                  <a:srgbClr val="00B050"/>
                </a:solidFill>
              </a:rPr>
              <a:t>All solenoids have been delivered </a:t>
            </a:r>
            <a:r>
              <a:rPr lang="en-US" sz="1800" dirty="0" smtClean="0">
                <a:solidFill>
                  <a:srgbClr val="00B050"/>
                </a:solidFill>
              </a:rPr>
              <a:t>and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>are </a:t>
            </a:r>
            <a:r>
              <a:rPr lang="en-US" sz="1800" dirty="0" smtClean="0">
                <a:solidFill>
                  <a:srgbClr val="00B050"/>
                </a:solidFill>
              </a:rPr>
              <a:t>being measured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>
                <a:solidFill>
                  <a:srgbClr val="00B050"/>
                </a:solidFill>
              </a:rPr>
              <a:t>A lot of the infrastructure is ready or </a:t>
            </a:r>
            <a:r>
              <a:rPr lang="en-US" sz="1800" dirty="0" smtClean="0">
                <a:solidFill>
                  <a:srgbClr val="00B050"/>
                </a:solidFill>
              </a:rPr>
              <a:t>nearly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>ready </a:t>
            </a:r>
            <a:r>
              <a:rPr lang="en-US" sz="1800" dirty="0" smtClean="0">
                <a:solidFill>
                  <a:srgbClr val="00B050"/>
                </a:solidFill>
              </a:rPr>
              <a:t>(e.g.: water distribution system)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>
                <a:solidFill>
                  <a:srgbClr val="00B050"/>
                </a:solidFill>
              </a:rPr>
              <a:t>Current ‘push’ on the design of the chopper</a:t>
            </a:r>
          </a:p>
          <a:p>
            <a:pPr lvl="1">
              <a:lnSpc>
                <a:spcPct val="12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91640" y="2281646"/>
            <a:ext cx="6400800" cy="1143000"/>
          </a:xfrm>
        </p:spPr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 smtClean="0"/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PIP-II Collaboration Meeting, June 2014; L. Prost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6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400800" cy="11430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ssue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79584" y="1193067"/>
            <a:ext cx="7696200" cy="4848664"/>
          </a:xfrm>
        </p:spPr>
        <p:txBody>
          <a:bodyPr/>
          <a:lstStyle/>
          <a:p>
            <a:r>
              <a:rPr lang="en-US" sz="2000" dirty="0" smtClean="0"/>
              <a:t>The beam size and angle of</a:t>
            </a:r>
            <a:br>
              <a:rPr lang="en-US" sz="2000" dirty="0" smtClean="0"/>
            </a:br>
            <a:r>
              <a:rPr lang="en-US" sz="2000" dirty="0" smtClean="0"/>
              <a:t>propagation of the beam exiting the</a:t>
            </a:r>
            <a:br>
              <a:rPr lang="en-US" sz="2000" dirty="0" smtClean="0"/>
            </a:br>
            <a:r>
              <a:rPr lang="en-US" sz="2000" dirty="0" smtClean="0"/>
              <a:t>ion source results in losses in the</a:t>
            </a:r>
            <a:br>
              <a:rPr lang="en-US" sz="2000" dirty="0" smtClean="0"/>
            </a:br>
            <a:r>
              <a:rPr lang="en-US" sz="2000" dirty="0" smtClean="0"/>
              <a:t>bellow preceding the first solenoid</a:t>
            </a:r>
            <a:endParaRPr lang="en-US" sz="2000" dirty="0" smtClean="0"/>
          </a:p>
          <a:p>
            <a:pPr lvl="1"/>
            <a:r>
              <a:rPr lang="en-US" sz="1800" dirty="0" smtClean="0">
                <a:solidFill>
                  <a:srgbClr val="003399"/>
                </a:solidFill>
              </a:rPr>
              <a:t>Bellow ID </a:t>
            </a:r>
            <a:r>
              <a:rPr lang="en-US" sz="1800" i="1" dirty="0" smtClean="0">
                <a:solidFill>
                  <a:srgbClr val="003399"/>
                </a:solidFill>
              </a:rPr>
              <a:t>smaller</a:t>
            </a:r>
            <a:r>
              <a:rPr lang="en-US" sz="1800" dirty="0" smtClean="0">
                <a:solidFill>
                  <a:srgbClr val="003399"/>
                </a:solidFill>
              </a:rPr>
              <a:t> than expected</a:t>
            </a:r>
          </a:p>
          <a:p>
            <a:pPr lvl="1"/>
            <a:r>
              <a:rPr lang="en-US" sz="1800" dirty="0" smtClean="0">
                <a:solidFill>
                  <a:srgbClr val="003399"/>
                </a:solidFill>
              </a:rPr>
              <a:t>Beam centroid output angle </a:t>
            </a:r>
            <a:r>
              <a:rPr lang="en-US" sz="1800" i="1" dirty="0" smtClean="0">
                <a:solidFill>
                  <a:srgbClr val="003399"/>
                </a:solidFill>
              </a:rPr>
              <a:t>larger</a:t>
            </a:r>
            <a:r>
              <a:rPr lang="en-US" sz="1800" dirty="0">
                <a:solidFill>
                  <a:srgbClr val="003399"/>
                </a:solidFill>
              </a:rPr>
              <a:t/>
            </a:r>
            <a:br>
              <a:rPr lang="en-US" sz="1800" dirty="0">
                <a:solidFill>
                  <a:srgbClr val="003399"/>
                </a:solidFill>
              </a:rPr>
            </a:br>
            <a:r>
              <a:rPr lang="en-US" sz="1800" dirty="0" smtClean="0">
                <a:solidFill>
                  <a:srgbClr val="003399"/>
                </a:solidFill>
              </a:rPr>
              <a:t>than</a:t>
            </a:r>
            <a:r>
              <a:rPr lang="en-US" sz="1800" dirty="0">
                <a:solidFill>
                  <a:srgbClr val="003399"/>
                </a:solidFill>
              </a:rPr>
              <a:t> </a:t>
            </a:r>
            <a:r>
              <a:rPr lang="en-US" sz="1800" dirty="0" smtClean="0">
                <a:solidFill>
                  <a:srgbClr val="003399"/>
                </a:solidFill>
              </a:rPr>
              <a:t>expected</a:t>
            </a:r>
            <a:endParaRPr lang="en-US" sz="1800" dirty="0" smtClean="0">
              <a:solidFill>
                <a:srgbClr val="003399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Beam loss estimated to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correspond to </a:t>
            </a:r>
            <a:r>
              <a:rPr lang="en-US" sz="2000" dirty="0" smtClean="0">
                <a:solidFill>
                  <a:srgbClr val="FFC000"/>
                </a:solidFill>
              </a:rPr>
              <a:t>~10 W</a:t>
            </a:r>
          </a:p>
          <a:p>
            <a:pPr lvl="1"/>
            <a:r>
              <a:rPr lang="en-US" sz="1800" dirty="0" smtClean="0">
                <a:solidFill>
                  <a:srgbClr val="003399"/>
                </a:solidFill>
              </a:rPr>
              <a:t>Not a thermal issue but may</a:t>
            </a:r>
            <a:br>
              <a:rPr lang="en-US" sz="1800" dirty="0" smtClean="0">
                <a:solidFill>
                  <a:srgbClr val="003399"/>
                </a:solidFill>
              </a:rPr>
            </a:br>
            <a:r>
              <a:rPr lang="en-US" sz="1800" dirty="0" smtClean="0">
                <a:solidFill>
                  <a:srgbClr val="003399"/>
                </a:solidFill>
              </a:rPr>
              <a:t>cause sputtering/blistering</a:t>
            </a:r>
          </a:p>
          <a:p>
            <a:pPr lvl="1"/>
            <a:r>
              <a:rPr lang="en-US" sz="1800" dirty="0" smtClean="0">
                <a:solidFill>
                  <a:srgbClr val="003399"/>
                </a:solidFill>
              </a:rPr>
              <a:t>Added a ‘shield’ at the exit</a:t>
            </a:r>
            <a:br>
              <a:rPr lang="en-US" sz="1800" dirty="0" smtClean="0">
                <a:solidFill>
                  <a:srgbClr val="003399"/>
                </a:solidFill>
              </a:rPr>
            </a:br>
            <a:r>
              <a:rPr lang="en-US" sz="1800" dirty="0" smtClean="0">
                <a:solidFill>
                  <a:srgbClr val="003399"/>
                </a:solidFill>
              </a:rPr>
              <a:t>of the IS vacuum chamber</a:t>
            </a:r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 smtClean="0"/>
              <a:t>PIP-II Collaboration Meeting, June 2014; L. Prost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23</a:t>
            </a:fld>
            <a:endParaRPr lang="en-US" dirty="0" smtClean="0"/>
          </a:p>
        </p:txBody>
      </p:sp>
      <p:pic>
        <p:nvPicPr>
          <p:cNvPr id="6" name="Picture 5" descr="IR001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3277" y="3139580"/>
            <a:ext cx="3976382" cy="2982287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>
            <a:bevelB/>
          </a:sp3d>
        </p:spPr>
      </p:pic>
      <p:sp>
        <p:nvSpPr>
          <p:cNvPr id="7" name="Oval 6"/>
          <p:cNvSpPr/>
          <p:nvPr/>
        </p:nvSpPr>
        <p:spPr bwMode="auto">
          <a:xfrm>
            <a:off x="5855516" y="3238150"/>
            <a:ext cx="612396" cy="612397"/>
          </a:xfrm>
          <a:prstGeom prst="ellipse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905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9649" y="5651384"/>
            <a:ext cx="199238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With shield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80699" y="1208587"/>
            <a:ext cx="3108960" cy="1862352"/>
            <a:chOff x="1315113" y="4239170"/>
            <a:chExt cx="3108960" cy="1862352"/>
          </a:xfrm>
        </p:grpSpPr>
        <p:pic>
          <p:nvPicPr>
            <p:cNvPr id="10" name="Picture 9" descr="Beam Steered Down.JPG"/>
            <p:cNvPicPr>
              <a:picLocks noChangeAspect="1"/>
            </p:cNvPicPr>
            <p:nvPr/>
          </p:nvPicPr>
          <p:blipFill>
            <a:blip r:embed="rId3" cstate="print"/>
            <a:srcRect l="29298" r="25776"/>
            <a:stretch>
              <a:fillRect/>
            </a:stretch>
          </p:blipFill>
          <p:spPr>
            <a:xfrm rot="5400000">
              <a:off x="1938417" y="3615866"/>
              <a:ext cx="1862352" cy="3108960"/>
            </a:xfrm>
            <a:prstGeom prst="rect">
              <a:avLst/>
            </a:prstGeom>
          </p:spPr>
        </p:pic>
        <p:sp>
          <p:nvSpPr>
            <p:cNvPr id="11" name="TextBox 12"/>
            <p:cNvSpPr txBox="1"/>
            <p:nvPr/>
          </p:nvSpPr>
          <p:spPr>
            <a:xfrm>
              <a:off x="1550244" y="4277794"/>
              <a:ext cx="26386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i="1" dirty="0" smtClean="0">
                  <a:solidFill>
                    <a:schemeClr val="bg1"/>
                  </a:solidFill>
                </a:rPr>
                <a:t>Picture </a:t>
              </a:r>
              <a:r>
                <a:rPr lang="en-US" sz="1000" b="1" i="1" dirty="0" smtClean="0">
                  <a:solidFill>
                    <a:schemeClr val="bg1"/>
                  </a:solidFill>
                </a:rPr>
                <a:t>of the beam </a:t>
              </a:r>
              <a:r>
                <a:rPr lang="en-US" sz="1000" b="1" i="1" dirty="0" smtClean="0">
                  <a:solidFill>
                    <a:schemeClr val="bg1"/>
                  </a:solidFill>
                </a:rPr>
                <a:t>after spoiling vacuum (04/15/14</a:t>
              </a:r>
              <a:r>
                <a:rPr lang="en-US" sz="1000" b="1" i="1" dirty="0" smtClean="0">
                  <a:solidFill>
                    <a:schemeClr val="bg1"/>
                  </a:solidFill>
                </a:rPr>
                <a:t>)</a:t>
              </a:r>
              <a:br>
                <a:rPr lang="en-US" sz="1000" b="1" i="1" dirty="0" smtClean="0">
                  <a:solidFill>
                    <a:schemeClr val="bg1"/>
                  </a:solidFill>
                </a:rPr>
              </a:br>
              <a:endParaRPr lang="en-US" sz="1000" b="1" i="1" dirty="0">
                <a:solidFill>
                  <a:schemeClr val="bg1"/>
                </a:solidFill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 flipH="1">
              <a:off x="1863768" y="5205182"/>
              <a:ext cx="1828800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7"/>
          <p:cNvSpPr txBox="1"/>
          <p:nvPr/>
        </p:nvSpPr>
        <p:spPr>
          <a:xfrm>
            <a:off x="4571999" y="3228566"/>
            <a:ext cx="10438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</a:rPr>
              <a:t>04/11/14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5 </a:t>
            </a:r>
            <a:r>
              <a:rPr lang="en-US" sz="1000" b="1" dirty="0" err="1" smtClean="0">
                <a:solidFill>
                  <a:schemeClr val="bg1"/>
                </a:solidFill>
              </a:rPr>
              <a:t>mA</a:t>
            </a:r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1000" b="1" dirty="0" err="1" smtClean="0">
                <a:solidFill>
                  <a:schemeClr val="bg1"/>
                </a:solidFill>
              </a:rPr>
              <a:t>I</a:t>
            </a:r>
            <a:r>
              <a:rPr lang="en-US" sz="1000" b="1" baseline="-25000" dirty="0" err="1" smtClean="0">
                <a:solidFill>
                  <a:schemeClr val="bg1"/>
                </a:solidFill>
              </a:rPr>
              <a:t>Sol</a:t>
            </a:r>
            <a:r>
              <a:rPr lang="en-US" sz="1000" b="1" dirty="0" smtClean="0">
                <a:solidFill>
                  <a:schemeClr val="bg1"/>
                </a:solidFill>
              </a:rPr>
              <a:t> = 160 </a:t>
            </a:r>
            <a:r>
              <a:rPr lang="en-US" sz="1000" b="1" dirty="0" smtClean="0">
                <a:solidFill>
                  <a:schemeClr val="bg1"/>
                </a:solidFill>
              </a:rPr>
              <a:t>A</a:t>
            </a:r>
            <a:endParaRPr lang="en-US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NE_ISO_FisrtSolConfig.jpg"/>
          <p:cNvPicPr>
            <a:picLocks noChangeAspect="1"/>
          </p:cNvPicPr>
          <p:nvPr/>
        </p:nvPicPr>
        <p:blipFill>
          <a:blip r:embed="rId2" cstate="print"/>
          <a:srcRect l="5439" t="15183" r="44777" b="1197"/>
          <a:stretch>
            <a:fillRect/>
          </a:stretch>
        </p:blipFill>
        <p:spPr>
          <a:xfrm>
            <a:off x="4874005" y="1610687"/>
            <a:ext cx="3758268" cy="4022805"/>
          </a:xfrm>
          <a:prstGeom prst="rect">
            <a:avLst/>
          </a:prstGeom>
        </p:spPr>
      </p:pic>
      <p:pic>
        <p:nvPicPr>
          <p:cNvPr id="17" name="Picture 16" descr="SE_ISO_FirstSolConfig.jpg"/>
          <p:cNvPicPr>
            <a:picLocks noChangeAspect="1"/>
          </p:cNvPicPr>
          <p:nvPr/>
        </p:nvPicPr>
        <p:blipFill>
          <a:blip r:embed="rId3" cstate="print"/>
          <a:srcRect l="19825" r="17041" b="4582"/>
          <a:stretch>
            <a:fillRect/>
          </a:stretch>
        </p:blipFill>
        <p:spPr>
          <a:xfrm>
            <a:off x="469783" y="2100895"/>
            <a:ext cx="4194496" cy="4039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48343"/>
            <a:ext cx="6400800" cy="11430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i="1" dirty="0" smtClean="0"/>
              <a:t>Very</a:t>
            </a:r>
            <a:r>
              <a:rPr lang="en-US" dirty="0" smtClean="0"/>
              <a:t>) First configuration with one solenoid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170" name="AutoShape 2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>
          <a:xfrm rot="887635" flipH="1">
            <a:off x="5310196" y="1843547"/>
            <a:ext cx="45719" cy="305303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01115" y="1831652"/>
            <a:ext cx="1094049" cy="21544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dirty="0" smtClean="0"/>
              <a:t>Solenoid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968" y="2233696"/>
            <a:ext cx="78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DCCT</a:t>
            </a:r>
            <a:endParaRPr lang="en-US" sz="1400" dirty="0"/>
          </a:p>
        </p:txBody>
      </p:sp>
      <p:sp>
        <p:nvSpPr>
          <p:cNvPr id="20" name="Freeform 19"/>
          <p:cNvSpPr/>
          <p:nvPr/>
        </p:nvSpPr>
        <p:spPr>
          <a:xfrm rot="7716126">
            <a:off x="2929116" y="2335314"/>
            <a:ext cx="905181" cy="90754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887635" flipH="1">
            <a:off x="4536668" y="1844494"/>
            <a:ext cx="221664" cy="1394742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11321" y="4690245"/>
            <a:ext cx="85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Turbo pump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rot="7716126">
            <a:off x="3339324" y="2717160"/>
            <a:ext cx="538425" cy="45719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739780" y="1602297"/>
            <a:ext cx="0" cy="453844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431613" y="1594629"/>
            <a:ext cx="14406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Faraday Cup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5301842" y="2332140"/>
            <a:ext cx="352338" cy="176168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4897090" y="4098078"/>
            <a:ext cx="748701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Gate valve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28932" y="5267632"/>
            <a:ext cx="755009" cy="277492"/>
          </a:xfrm>
          <a:prstGeom prst="rect">
            <a:avLst/>
          </a:prstGeom>
          <a:noFill/>
        </p:spPr>
        <p:txBody>
          <a:bodyPr vert="horz" wrap="square" tIns="0" bIns="0" rtlCol="0">
            <a:normAutofit/>
          </a:bodyPr>
          <a:lstStyle/>
          <a:p>
            <a:pPr algn="ctr"/>
            <a:r>
              <a:rPr lang="en-US" sz="1400" dirty="0" err="1" smtClean="0"/>
              <a:t>Pulser</a:t>
            </a:r>
            <a:endParaRPr lang="en-US" sz="1400" dirty="0"/>
          </a:p>
        </p:txBody>
      </p:sp>
      <p:cxnSp>
        <p:nvCxnSpPr>
          <p:cNvPr id="33" name="Straight Arrow Connector 32"/>
          <p:cNvCxnSpPr>
            <a:stCxn id="31" idx="0"/>
          </p:cNvCxnSpPr>
          <p:nvPr/>
        </p:nvCxnSpPr>
        <p:spPr bwMode="auto">
          <a:xfrm flipH="1" flipV="1">
            <a:off x="7894043" y="4160940"/>
            <a:ext cx="612394" cy="1106692"/>
          </a:xfrm>
          <a:prstGeom prst="straightConnector1">
            <a:avLst/>
          </a:prstGeom>
          <a:noFill/>
          <a:ln w="19050" cap="flat" cmpd="sng" algn="ctr">
            <a:gradFill flip="none" rotWithShape="1">
              <a:gsLst>
                <a:gs pos="47000">
                  <a:schemeClr val="tx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22" idx="0"/>
          </p:cNvCxnSpPr>
          <p:nvPr/>
        </p:nvCxnSpPr>
        <p:spPr bwMode="auto">
          <a:xfrm flipV="1">
            <a:off x="6537092" y="3137483"/>
            <a:ext cx="543216" cy="1552762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0" idx="0"/>
          </p:cNvCxnSpPr>
          <p:nvPr/>
        </p:nvCxnSpPr>
        <p:spPr bwMode="auto">
          <a:xfrm flipH="1" flipV="1">
            <a:off x="3775047" y="3473042"/>
            <a:ext cx="1496394" cy="62503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" name="Oval 40"/>
          <p:cNvSpPr/>
          <p:nvPr/>
        </p:nvSpPr>
        <p:spPr bwMode="auto">
          <a:xfrm rot="420000">
            <a:off x="2866025" y="2888347"/>
            <a:ext cx="206757" cy="449774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Freeform 41"/>
          <p:cNvSpPr/>
          <p:nvPr/>
        </p:nvSpPr>
        <p:spPr>
          <a:xfrm rot="330073" flipH="1" flipV="1">
            <a:off x="2920773" y="3360007"/>
            <a:ext cx="1230373" cy="1836754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gradFill flip="none" rotWithShape="1">
              <a:gsLst>
                <a:gs pos="100000">
                  <a:srgbClr val="FFFF00"/>
                </a:gs>
                <a:gs pos="45000">
                  <a:schemeClr val="tx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690473" y="5240379"/>
            <a:ext cx="90669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Isolated diaphragm connectors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line design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Ion Source commissioning at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Fermilab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onfiguration with one solenoid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First measurements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Present configuration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Status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Plans</a:t>
            </a:r>
          </a:p>
          <a:p>
            <a:endParaRPr lang="en-US" dirty="0" smtClean="0"/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PIP-II Collaboration Meeting, June 2014; L. Prost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3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3982906"/>
            <a:ext cx="3529692" cy="197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400800" cy="1143000"/>
          </a:xfrm>
        </p:spPr>
        <p:txBody>
          <a:bodyPr/>
          <a:lstStyle/>
          <a:p>
            <a:r>
              <a:rPr lang="en-US" dirty="0" smtClean="0"/>
              <a:t>PIP-II IS &amp; LEBT beam line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90647" y="1231094"/>
            <a:ext cx="7502340" cy="1094095"/>
          </a:xfrm>
        </p:spPr>
        <p:txBody>
          <a:bodyPr/>
          <a:lstStyle/>
          <a:p>
            <a:r>
              <a:rPr lang="en-US" sz="2200" dirty="0" smtClean="0"/>
              <a:t>Optics </a:t>
            </a:r>
            <a:r>
              <a:rPr lang="en-US" sz="2200" dirty="0" smtClean="0"/>
              <a:t>h</a:t>
            </a:r>
            <a:r>
              <a:rPr lang="en-US" sz="2200" dirty="0" smtClean="0"/>
              <a:t>ave not changed since Fall 2012 </a:t>
            </a:r>
            <a:r>
              <a:rPr lang="en-US" sz="2200" dirty="0" err="1" smtClean="0"/>
              <a:t>Collab</a:t>
            </a:r>
            <a:r>
              <a:rPr lang="en-US" sz="2200" dirty="0" smtClean="0"/>
              <a:t>. Mtg.</a:t>
            </a:r>
          </a:p>
          <a:p>
            <a:pPr lvl="1"/>
            <a:r>
              <a:rPr lang="en-US" sz="1800" dirty="0" smtClean="0">
                <a:solidFill>
                  <a:srgbClr val="003399"/>
                </a:solidFill>
              </a:rPr>
              <a:t>Space-charge dominated transport after chopper (</a:t>
            </a:r>
            <a:r>
              <a:rPr lang="en-US" sz="1800" i="1" dirty="0" smtClean="0">
                <a:solidFill>
                  <a:srgbClr val="003399"/>
                </a:solidFill>
              </a:rPr>
              <a:t>in DC mode</a:t>
            </a:r>
            <a:r>
              <a:rPr lang="en-US" sz="1800" dirty="0" smtClean="0">
                <a:solidFill>
                  <a:srgbClr val="003399"/>
                </a:solidFill>
              </a:rPr>
              <a:t>)</a:t>
            </a:r>
          </a:p>
          <a:p>
            <a:pPr lvl="1"/>
            <a:r>
              <a:rPr lang="en-US" sz="1800" dirty="0" smtClean="0">
                <a:solidFill>
                  <a:srgbClr val="003399"/>
                </a:solidFill>
              </a:rPr>
              <a:t>Details of components evolve as their design progresses</a:t>
            </a:r>
            <a:endParaRPr lang="en-US" sz="1800" dirty="0" smtClean="0">
              <a:solidFill>
                <a:srgbClr val="003399"/>
              </a:solidFill>
            </a:endParaRPr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PIP-II Collaboration Meeting, June 2014; L. Prost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4</a:t>
            </a:fld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6" y="2307768"/>
            <a:ext cx="7986415" cy="406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6502" y="2592789"/>
            <a:ext cx="3971109" cy="135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Char char="•"/>
              <a:defRPr sz="240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666FF"/>
              </a:buClr>
              <a:buSzPct val="90000"/>
              <a:buFont typeface="Wingdings" pitchFamily="2" charset="2"/>
              <a:buChar char="§"/>
              <a:defRPr sz="2000">
                <a:solidFill>
                  <a:srgbClr val="11111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rgbClr val="009900"/>
              </a:buClr>
              <a:buSzPct val="7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q"/>
              <a:defRPr sz="2000">
                <a:solidFill>
                  <a:srgbClr val="11111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9pPr>
          </a:lstStyle>
          <a:p>
            <a:pPr marL="227013" indent="-227013">
              <a:buClr>
                <a:srgbClr val="00B050"/>
              </a:buClr>
              <a:buFontTx/>
            </a:pPr>
            <a:r>
              <a:rPr lang="en-US" sz="2200" kern="0" dirty="0" smtClean="0">
                <a:solidFill>
                  <a:srgbClr val="92D050"/>
                </a:solidFill>
              </a:rPr>
              <a:t>Combined kicker and absorber i.e. when deflected, the beam impinges onto one of the kicker electrodes</a:t>
            </a:r>
          </a:p>
          <a:p>
            <a:pPr marL="1027113" lvl="2" indent="-227013">
              <a:buClr>
                <a:srgbClr val="00B050"/>
              </a:buClr>
              <a:buFontTx/>
            </a:pPr>
            <a:endParaRPr lang="en-US" sz="1800" kern="0" dirty="0" smtClean="0">
              <a:solidFill>
                <a:srgbClr val="92D050"/>
              </a:solidFill>
            </a:endParaRPr>
          </a:p>
          <a:p>
            <a:pPr marL="227013" indent="-227013">
              <a:buClr>
                <a:srgbClr val="00B050"/>
              </a:buClr>
              <a:buFontTx/>
            </a:pPr>
            <a:r>
              <a:rPr lang="en-US" sz="2200" kern="0" dirty="0" smtClean="0">
                <a:solidFill>
                  <a:srgbClr val="92D050"/>
                </a:solidFill>
              </a:rPr>
              <a:t>No isolated diaphragm in solenoid #3 anymore</a:t>
            </a:r>
          </a:p>
        </p:txBody>
      </p:sp>
    </p:spTree>
    <p:extLst>
      <p:ext uri="{BB962C8B-B14F-4D97-AF65-F5344CB8AC3E}">
        <p14:creationId xmlns:p14="http://schemas.microsoft.com/office/powerpoint/2010/main" val="5026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56657" y="1662092"/>
            <a:ext cx="6858000" cy="4114800"/>
          </a:xfrm>
        </p:spPr>
        <p:txBody>
          <a:bodyPr/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Beam line design</a:t>
            </a:r>
          </a:p>
          <a:p>
            <a:r>
              <a:rPr lang="en-US" dirty="0" smtClean="0"/>
              <a:t>Ion Source commissioning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onfiguration with one solenoid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First measurements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Present configuration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Status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Plans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PIP-II Collaboration Meeting, June 2014; L. Prost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5</a:t>
            </a:fld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358" y="3667231"/>
            <a:ext cx="2457732" cy="237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3177"/>
            <a:ext cx="64008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61258"/>
            <a:ext cx="6400800" cy="1143000"/>
          </a:xfrm>
        </p:spPr>
        <p:txBody>
          <a:bodyPr/>
          <a:lstStyle/>
          <a:p>
            <a:r>
              <a:rPr lang="en-US" dirty="0" smtClean="0"/>
              <a:t>Ion </a:t>
            </a:r>
            <a:r>
              <a:rPr lang="en-US" dirty="0"/>
              <a:t>s</a:t>
            </a:r>
            <a:r>
              <a:rPr lang="en-US" dirty="0" smtClean="0"/>
              <a:t>ource assembly </a:t>
            </a:r>
            <a:r>
              <a:rPr lang="en-US" dirty="0" smtClean="0"/>
              <a:t>at CMTF</a:t>
            </a:r>
            <a:endParaRPr lang="en-US" dirty="0"/>
          </a:p>
        </p:txBody>
      </p:sp>
      <p:pic>
        <p:nvPicPr>
          <p:cNvPr id="5" name="Picture 4" descr="DSCN2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6509" y="1744823"/>
            <a:ext cx="5831630" cy="4373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7535" y="3676261"/>
            <a:ext cx="96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Faraday cup (</a:t>
            </a:r>
            <a:r>
              <a:rPr lang="en-US" sz="900" b="1" i="1" dirty="0" smtClean="0"/>
              <a:t>inside</a:t>
            </a:r>
            <a:r>
              <a:rPr lang="en-US" sz="900" b="1" dirty="0" smtClean="0"/>
              <a:t>)</a:t>
            </a:r>
            <a:endParaRPr lang="en-US" sz="9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48066" y="2192694"/>
            <a:ext cx="793101" cy="373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72269" y="2027852"/>
            <a:ext cx="143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Isolated cable tray (from HV cabinet to IS)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2033" y="3729135"/>
            <a:ext cx="88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IS vacuum chamber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152122" y="3931298"/>
            <a:ext cx="488303" cy="472751"/>
          </a:xfrm>
          <a:prstGeom prst="straightConnector1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29135" y="4382276"/>
            <a:ext cx="6469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IS body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5567" y="2870718"/>
            <a:ext cx="1502228" cy="2308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b="1" dirty="0" smtClean="0"/>
              <a:t>Water distribution system</a:t>
            </a:r>
            <a:endParaRPr lang="en-US" sz="9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6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798474" y="1276454"/>
            <a:ext cx="6899907" cy="341936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Authorization to operate at CMTF on 11/22/13</a:t>
            </a:r>
          </a:p>
          <a:p>
            <a:endParaRPr lang="en-US" sz="2300" dirty="0" smtClean="0">
              <a:solidFill>
                <a:schemeClr val="tx1"/>
              </a:solidFill>
            </a:endParaRPr>
          </a:p>
          <a:p>
            <a:r>
              <a:rPr lang="en-US" sz="2300" dirty="0" smtClean="0">
                <a:solidFill>
                  <a:schemeClr val="tx1"/>
                </a:solidFill>
              </a:rPr>
              <a:t>Qing </a:t>
            </a:r>
            <a:r>
              <a:rPr lang="en-US" sz="2300" dirty="0" err="1" smtClean="0">
                <a:solidFill>
                  <a:schemeClr val="tx1"/>
                </a:solidFill>
              </a:rPr>
              <a:t>Ji</a:t>
            </a:r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came</a:t>
            </a:r>
            <a:br>
              <a:rPr lang="en-US" sz="2300" dirty="0" smtClean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to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smtClean="0">
                <a:solidFill>
                  <a:schemeClr val="tx1"/>
                </a:solidFill>
              </a:rPr>
              <a:t>help with</a:t>
            </a:r>
            <a:br>
              <a:rPr lang="en-US" sz="2300" dirty="0" smtClean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the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smtClean="0">
                <a:solidFill>
                  <a:schemeClr val="tx1"/>
                </a:solidFill>
              </a:rPr>
              <a:t>startup</a:t>
            </a:r>
          </a:p>
          <a:p>
            <a:endParaRPr lang="en-US" dirty="0" smtClean="0"/>
          </a:p>
          <a:p>
            <a:endParaRPr lang="en-US" sz="20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28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8312" r="4336" b="4969"/>
          <a:stretch/>
        </p:blipFill>
        <p:spPr bwMode="auto">
          <a:xfrm>
            <a:off x="4841215" y="3422469"/>
            <a:ext cx="4058944" cy="283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400800" cy="1143000"/>
          </a:xfrm>
        </p:spPr>
        <p:txBody>
          <a:bodyPr/>
          <a:lstStyle/>
          <a:p>
            <a:r>
              <a:rPr lang="en-US" dirty="0" smtClean="0"/>
              <a:t>Ion source commissioning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70792" y="1291972"/>
            <a:ext cx="7696200" cy="2972356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Typical </a:t>
            </a:r>
            <a:r>
              <a:rPr lang="en-US" sz="2600" i="1" dirty="0" smtClean="0"/>
              <a:t>learning curve </a:t>
            </a:r>
            <a:r>
              <a:rPr lang="en-US" sz="2600" dirty="0" smtClean="0"/>
              <a:t>for</a:t>
            </a:r>
            <a:r>
              <a:rPr lang="en-US" sz="2600" dirty="0" smtClean="0"/>
              <a:t> a new machine i.e. unforeseen issues (mostly)</a:t>
            </a:r>
          </a:p>
          <a:p>
            <a:pPr lvl="1"/>
            <a:r>
              <a:rPr lang="en-US" sz="2300" dirty="0" smtClean="0">
                <a:solidFill>
                  <a:srgbClr val="003399"/>
                </a:solidFill>
              </a:rPr>
              <a:t>HV sparks leading to Filament PS trips</a:t>
            </a:r>
          </a:p>
          <a:p>
            <a:pPr lvl="1"/>
            <a:r>
              <a:rPr lang="en-US" sz="2300" dirty="0" smtClean="0">
                <a:solidFill>
                  <a:srgbClr val="003399"/>
                </a:solidFill>
              </a:rPr>
              <a:t>Isolation transformer failure (manufacturing defect </a:t>
            </a:r>
            <a:r>
              <a:rPr lang="en-US" sz="2300" dirty="0" smtClean="0">
                <a:solidFill>
                  <a:srgbClr val="003399"/>
                </a:solidFill>
                <a:sym typeface="Wingdings"/>
              </a:rPr>
              <a:t> replaced by vendor + bought 1 spare)</a:t>
            </a:r>
          </a:p>
          <a:p>
            <a:pPr lvl="1"/>
            <a:r>
              <a:rPr lang="en-US" sz="2300" dirty="0" smtClean="0">
                <a:solidFill>
                  <a:srgbClr val="003399"/>
                </a:solidFill>
                <a:sym typeface="Wingdings"/>
              </a:rPr>
              <a:t>Mass flow controller </a:t>
            </a:r>
            <a:r>
              <a:rPr lang="en-US" sz="2300" i="1" dirty="0" err="1" smtClean="0">
                <a:solidFill>
                  <a:srgbClr val="003399"/>
                </a:solidFill>
                <a:sym typeface="Wingdings"/>
              </a:rPr>
              <a:t>mis</a:t>
            </a:r>
            <a:r>
              <a:rPr lang="en-US" sz="2300" i="1" dirty="0" smtClean="0">
                <a:solidFill>
                  <a:srgbClr val="003399"/>
                </a:solidFill>
                <a:sym typeface="Wingdings"/>
              </a:rPr>
              <a:t>-located</a:t>
            </a:r>
            <a:r>
              <a:rPr lang="en-US" sz="2300" dirty="0" smtClean="0">
                <a:solidFill>
                  <a:srgbClr val="003399"/>
                </a:solidFill>
                <a:sym typeface="Wingdings"/>
              </a:rPr>
              <a:t> at ground instead of HV</a:t>
            </a:r>
          </a:p>
          <a:p>
            <a:pPr lvl="1"/>
            <a:endParaRPr lang="en-US" sz="2300" dirty="0" smtClean="0">
              <a:solidFill>
                <a:srgbClr val="003399"/>
              </a:solidFill>
            </a:endParaRPr>
          </a:p>
          <a:p>
            <a:r>
              <a:rPr lang="en-US" sz="2600" dirty="0" smtClean="0"/>
              <a:t>Duplicated many of the measurements</a:t>
            </a:r>
            <a:br>
              <a:rPr lang="en-US" sz="2600" dirty="0" smtClean="0"/>
            </a:br>
            <a:r>
              <a:rPr lang="en-US" sz="2600" dirty="0" smtClean="0"/>
              <a:t>made at TRIUMF and LBL</a:t>
            </a:r>
          </a:p>
          <a:p>
            <a:pPr lvl="1"/>
            <a:r>
              <a:rPr lang="en-US" sz="2300" dirty="0" smtClean="0">
                <a:solidFill>
                  <a:srgbClr val="003399"/>
                </a:solidFill>
              </a:rPr>
              <a:t>Except emittance</a:t>
            </a:r>
            <a:br>
              <a:rPr lang="en-US" sz="2300" dirty="0" smtClean="0">
                <a:solidFill>
                  <a:srgbClr val="003399"/>
                </a:solidFill>
              </a:rPr>
            </a:br>
            <a:r>
              <a:rPr lang="en-US" sz="2300" dirty="0" smtClean="0">
                <a:solidFill>
                  <a:srgbClr val="003399"/>
                </a:solidFill>
              </a:rPr>
              <a:t>(</a:t>
            </a:r>
            <a:r>
              <a:rPr lang="en-US" sz="2300" i="1" dirty="0" smtClean="0">
                <a:solidFill>
                  <a:srgbClr val="003399"/>
                </a:solidFill>
              </a:rPr>
              <a:t>scanner not ready</a:t>
            </a:r>
            <a:r>
              <a:rPr lang="en-US" sz="2300" dirty="0" smtClean="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PIP-II Collaboration Meeting, June 2014; L. Prost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7</a:t>
            </a:fld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870687" y="3085914"/>
            <a:ext cx="19460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i="1" dirty="0" smtClean="0">
                <a:solidFill>
                  <a:srgbClr val="7030A0"/>
                </a:solidFill>
              </a:rPr>
              <a:t>E.g.: Beam current  as a function of the Arc power</a:t>
            </a:r>
            <a:endParaRPr lang="en-US" sz="1000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2450" y="5563697"/>
            <a:ext cx="13974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" i="1" dirty="0" smtClean="0"/>
              <a:t>Not all IS parameters are the same for all data sets</a:t>
            </a:r>
            <a:endParaRPr lang="en-US" sz="800" i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70792" y="4264328"/>
            <a:ext cx="4617563" cy="146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Char char="•"/>
              <a:defRPr sz="240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666FF"/>
              </a:buClr>
              <a:buSzPct val="90000"/>
              <a:buFont typeface="Wingdings" pitchFamily="2" charset="2"/>
              <a:buChar char="§"/>
              <a:defRPr sz="2000">
                <a:solidFill>
                  <a:srgbClr val="11111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rgbClr val="009900"/>
              </a:buClr>
              <a:buSzPct val="7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q"/>
              <a:defRPr sz="2000">
                <a:solidFill>
                  <a:srgbClr val="11111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9pPr>
          </a:lstStyle>
          <a:p>
            <a:pPr>
              <a:buFontTx/>
            </a:pPr>
            <a:r>
              <a:rPr lang="en-US" sz="2000" kern="0" dirty="0" smtClean="0">
                <a:solidFill>
                  <a:srgbClr val="009799"/>
                </a:solidFill>
              </a:rPr>
              <a:t>Ion Source characteristics </a:t>
            </a:r>
            <a:r>
              <a:rPr lang="en-US" sz="2000" kern="0" dirty="0" smtClean="0"/>
              <a:t>measured at CMTF </a:t>
            </a:r>
            <a:r>
              <a:rPr lang="en-US" sz="2000" kern="0" dirty="0" smtClean="0">
                <a:solidFill>
                  <a:srgbClr val="009799"/>
                </a:solidFill>
              </a:rPr>
              <a:t>are</a:t>
            </a:r>
            <a:br>
              <a:rPr lang="en-US" sz="2000" kern="0" dirty="0" smtClean="0">
                <a:solidFill>
                  <a:srgbClr val="009799"/>
                </a:solidFill>
              </a:rPr>
            </a:br>
            <a:r>
              <a:rPr lang="en-US" sz="2000" kern="0" dirty="0" smtClean="0">
                <a:solidFill>
                  <a:srgbClr val="009799"/>
                </a:solidFill>
              </a:rPr>
              <a:t>consistent</a:t>
            </a:r>
            <a:r>
              <a:rPr lang="en-US" sz="2000" kern="0" dirty="0" smtClean="0"/>
              <a:t> with both TRIUMF</a:t>
            </a:r>
            <a:br>
              <a:rPr lang="en-US" sz="2000" kern="0" dirty="0" smtClean="0"/>
            </a:br>
            <a:r>
              <a:rPr lang="en-US" sz="2000" kern="0" dirty="0" smtClean="0"/>
              <a:t>and LBNL data</a:t>
            </a:r>
          </a:p>
        </p:txBody>
      </p:sp>
    </p:spTree>
    <p:extLst>
      <p:ext uri="{BB962C8B-B14F-4D97-AF65-F5344CB8AC3E}">
        <p14:creationId xmlns:p14="http://schemas.microsoft.com/office/powerpoint/2010/main" val="5026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404261" y="1867991"/>
            <a:ext cx="6858000" cy="4114800"/>
          </a:xfrm>
        </p:spPr>
        <p:txBody>
          <a:bodyPr/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Beam line design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Ion Source commissioning at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Fermilab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/>
              <a:t>C</a:t>
            </a:r>
            <a:r>
              <a:rPr lang="en-US" dirty="0" smtClean="0"/>
              <a:t>onfiguration with one solenoid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First measurements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Present configuration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Status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Plans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PIP-II Collaboration Meeting, June 2014; L. Prost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8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46" y="3605348"/>
            <a:ext cx="3598961" cy="26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hase_1b.jpg"/>
          <p:cNvPicPr>
            <a:picLocks noChangeAspect="1"/>
          </p:cNvPicPr>
          <p:nvPr/>
        </p:nvPicPr>
        <p:blipFill>
          <a:blip r:embed="rId2" cstate="print"/>
          <a:srcRect l="1284" r="7064" b="11616"/>
          <a:stretch>
            <a:fillRect/>
          </a:stretch>
        </p:blipFill>
        <p:spPr>
          <a:xfrm>
            <a:off x="1473835" y="2987486"/>
            <a:ext cx="5903953" cy="3119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39634"/>
            <a:ext cx="6400800" cy="1143000"/>
          </a:xfrm>
        </p:spPr>
        <p:txBody>
          <a:bodyPr/>
          <a:lstStyle/>
          <a:p>
            <a:r>
              <a:rPr lang="en-US" dirty="0" smtClean="0"/>
              <a:t>First configuration with one solenoid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170" name="AutoShape 2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68563" y="3224225"/>
            <a:ext cx="1094049" cy="21544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dirty="0" smtClean="0"/>
              <a:t>Solenoid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1981" y="4649725"/>
            <a:ext cx="78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DCCT</a:t>
            </a:r>
            <a:endParaRPr lang="en-US" sz="1400" dirty="0"/>
          </a:p>
        </p:txBody>
      </p:sp>
      <p:sp>
        <p:nvSpPr>
          <p:cNvPr id="20" name="Freeform 19"/>
          <p:cNvSpPr/>
          <p:nvPr/>
        </p:nvSpPr>
        <p:spPr>
          <a:xfrm rot="7716126">
            <a:off x="4790804" y="3515275"/>
            <a:ext cx="381139" cy="79748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887635" flipH="1" flipV="1">
            <a:off x="7354267" y="4306616"/>
            <a:ext cx="428338" cy="77762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1494407">
            <a:off x="5609687" y="4561881"/>
            <a:ext cx="584259" cy="162891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solidFill>
              <a:schemeClr val="tx1"/>
            </a:solidFill>
            <a:tailEnd type="oval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32911" y="4430107"/>
            <a:ext cx="1298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Faraday Cup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54814" y="2990733"/>
            <a:ext cx="1134595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‘Stand-alone’ isolated </a:t>
            </a:r>
            <a:r>
              <a:rPr lang="en-US" sz="1400" dirty="0" smtClean="0">
                <a:solidFill>
                  <a:srgbClr val="FF0000"/>
                </a:solidFill>
              </a:rPr>
              <a:t>diaphragm a.k.a. donut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754867" y="3909879"/>
            <a:ext cx="325299" cy="653122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Freeform 41"/>
          <p:cNvSpPr/>
          <p:nvPr/>
        </p:nvSpPr>
        <p:spPr>
          <a:xfrm rot="330073" flipH="1" flipV="1">
            <a:off x="5028021" y="4461027"/>
            <a:ext cx="859947" cy="515557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9050">
            <a:gradFill flip="none" rotWithShape="1">
              <a:gsLst>
                <a:gs pos="100000">
                  <a:srgbClr val="FFFF00"/>
                </a:gs>
                <a:gs pos="45000">
                  <a:schemeClr val="tx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25701" y="5022266"/>
            <a:ext cx="906694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Solenoid isolated </a:t>
            </a:r>
            <a:r>
              <a:rPr lang="en-US" sz="1400" dirty="0" smtClean="0"/>
              <a:t>diaphragm connectors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29" name="Content Placeholder 6"/>
          <p:cNvSpPr>
            <a:spLocks noGrp="1"/>
          </p:cNvSpPr>
          <p:nvPr>
            <p:ph idx="1"/>
          </p:nvPr>
        </p:nvSpPr>
        <p:spPr>
          <a:xfrm>
            <a:off x="975369" y="1298894"/>
            <a:ext cx="7206576" cy="145301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Includes:</a:t>
            </a:r>
            <a:endParaRPr lang="en-US" dirty="0" smtClean="0">
              <a:solidFill>
                <a:srgbClr val="669900"/>
              </a:solidFill>
            </a:endParaRPr>
          </a:p>
          <a:p>
            <a:pPr lvl="1"/>
            <a:r>
              <a:rPr lang="en-US" sz="2200" dirty="0" smtClean="0">
                <a:solidFill>
                  <a:srgbClr val="003399"/>
                </a:solidFill>
              </a:rPr>
              <a:t>A</a:t>
            </a:r>
            <a:r>
              <a:rPr lang="en-US" sz="2200" dirty="0" smtClean="0">
                <a:solidFill>
                  <a:srgbClr val="0033CC"/>
                </a:solidFill>
              </a:rPr>
              <a:t> </a:t>
            </a:r>
            <a:r>
              <a:rPr lang="en-US" sz="2200" dirty="0" smtClean="0">
                <a:solidFill>
                  <a:srgbClr val="FFC000"/>
                </a:solidFill>
              </a:rPr>
              <a:t>‘stand-alone’ </a:t>
            </a:r>
            <a:r>
              <a:rPr lang="en-US" sz="2200" dirty="0" smtClean="0">
                <a:solidFill>
                  <a:srgbClr val="FFC000"/>
                </a:solidFill>
              </a:rPr>
              <a:t>isolated </a:t>
            </a:r>
            <a:r>
              <a:rPr lang="en-US" sz="2200" dirty="0" smtClean="0">
                <a:solidFill>
                  <a:srgbClr val="FFC000"/>
                </a:solidFill>
              </a:rPr>
              <a:t>diaphragm</a:t>
            </a:r>
            <a:r>
              <a:rPr lang="en-US" sz="2200" dirty="0">
                <a:solidFill>
                  <a:srgbClr val="000099"/>
                </a:solidFill>
              </a:rPr>
              <a:t> </a:t>
            </a:r>
            <a:r>
              <a:rPr lang="en-US" sz="2200" dirty="0" smtClean="0">
                <a:solidFill>
                  <a:srgbClr val="000099"/>
                </a:solidFill>
              </a:rPr>
              <a:t>between </a:t>
            </a:r>
            <a:r>
              <a:rPr lang="en-US" sz="2200" dirty="0" smtClean="0">
                <a:solidFill>
                  <a:srgbClr val="000099"/>
                </a:solidFill>
              </a:rPr>
              <a:t>the DCCT and the Faraday </a:t>
            </a:r>
            <a:r>
              <a:rPr lang="en-US" sz="2200" dirty="0" smtClean="0">
                <a:solidFill>
                  <a:srgbClr val="000099"/>
                </a:solidFill>
              </a:rPr>
              <a:t>cup for beam size measurements</a:t>
            </a:r>
            <a:endParaRPr lang="en-US" sz="2200" dirty="0" smtClean="0">
              <a:solidFill>
                <a:srgbClr val="000099"/>
              </a:solidFill>
            </a:endParaRPr>
          </a:p>
          <a:p>
            <a:pPr lvl="1"/>
            <a:r>
              <a:rPr lang="en-US" sz="2200" dirty="0" smtClean="0">
                <a:solidFill>
                  <a:srgbClr val="003399"/>
                </a:solidFill>
              </a:rPr>
              <a:t>Capability to pulse the extraction electrode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939113" y="3928055"/>
            <a:ext cx="325299" cy="65312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>
            <a:stCxn id="25" idx="7"/>
            <a:endCxn id="30" idx="2"/>
          </p:cNvCxnSpPr>
          <p:nvPr/>
        </p:nvCxnSpPr>
        <p:spPr bwMode="auto">
          <a:xfrm flipV="1">
            <a:off x="6216773" y="3852507"/>
            <a:ext cx="805339" cy="17119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7" name="Oval 36"/>
          <p:cNvSpPr/>
          <p:nvPr/>
        </p:nvSpPr>
        <p:spPr bwMode="auto">
          <a:xfrm>
            <a:off x="4133144" y="4144160"/>
            <a:ext cx="192946" cy="3607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Collaboration Meeting, June 2014; L. Prost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12375</TotalTime>
  <Words>1217</Words>
  <Application>Microsoft Office PowerPoint</Application>
  <PresentationFormat>On-screen Show (4:3)</PresentationFormat>
  <Paragraphs>251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Factory</vt:lpstr>
      <vt:lpstr>R&amp;D Status/PXIE </vt:lpstr>
      <vt:lpstr>Outline</vt:lpstr>
      <vt:lpstr>PowerPoint Presentation</vt:lpstr>
      <vt:lpstr>PIP-II IS &amp; LEBT beam line</vt:lpstr>
      <vt:lpstr>PowerPoint Presentation</vt:lpstr>
      <vt:lpstr>Ion source assembly at CMTF</vt:lpstr>
      <vt:lpstr>Ion source commissioning</vt:lpstr>
      <vt:lpstr>PowerPoint Presentation</vt:lpstr>
      <vt:lpstr>First configuration with one solenoid</vt:lpstr>
      <vt:lpstr>Measurements</vt:lpstr>
      <vt:lpstr>Beam size measurement method</vt:lpstr>
      <vt:lpstr>Data analysis procedure</vt:lpstr>
      <vt:lpstr>Solenoid scans</vt:lpstr>
      <vt:lpstr>Emittance estimation</vt:lpstr>
      <vt:lpstr>Estimation of the amount of energetic neutrals (H0)</vt:lpstr>
      <vt:lpstr>PowerPoint Presentation</vt:lpstr>
      <vt:lpstr>Present configuration </vt:lpstr>
      <vt:lpstr>Current setup in picture</vt:lpstr>
      <vt:lpstr>Emittance scanner commissioning </vt:lpstr>
      <vt:lpstr>PowerPoint Presentation</vt:lpstr>
      <vt:lpstr>Plan (FY14)</vt:lpstr>
      <vt:lpstr>Backup slides</vt:lpstr>
      <vt:lpstr>Issue</vt:lpstr>
      <vt:lpstr>(Very) First configuration with one solenoid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Jolie R. Macier x2353 11220N</dc:creator>
  <cp:lastModifiedBy>Lionel Prost</cp:lastModifiedBy>
  <cp:revision>446</cp:revision>
  <cp:lastPrinted>1601-01-01T00:00:00Z</cp:lastPrinted>
  <dcterms:created xsi:type="dcterms:W3CDTF">2008-08-01T20:03:26Z</dcterms:created>
  <dcterms:modified xsi:type="dcterms:W3CDTF">2014-06-02T22:11:52Z</dcterms:modified>
</cp:coreProperties>
</file>