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9" r:id="rId3"/>
    <p:sldId id="270" r:id="rId4"/>
    <p:sldId id="274" r:id="rId5"/>
    <p:sldId id="257" r:id="rId6"/>
    <p:sldId id="258" r:id="rId7"/>
    <p:sldId id="260" r:id="rId8"/>
    <p:sldId id="275" r:id="rId9"/>
    <p:sldId id="277" r:id="rId10"/>
    <p:sldId id="261" r:id="rId11"/>
    <p:sldId id="271" r:id="rId12"/>
    <p:sldId id="263" r:id="rId13"/>
    <p:sldId id="282" r:id="rId14"/>
    <p:sldId id="265" r:id="rId15"/>
    <p:sldId id="266" r:id="rId16"/>
    <p:sldId id="278" r:id="rId17"/>
    <p:sldId id="279" r:id="rId18"/>
    <p:sldId id="280" r:id="rId19"/>
    <p:sldId id="281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9" d="100"/>
          <a:sy n="149" d="100"/>
        </p:scale>
        <p:origin x="-10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C7CC1-8CDD-BF45-949B-560EC039A9A0}" type="datetimeFigureOut">
              <a:rPr lang="en-US" smtClean="0"/>
              <a:t>6/2/14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CFC3B-AD73-7641-A740-721F002BF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47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5F4B9-0B4C-7943-ADAE-090FCEC66CF4}" type="datetimeFigureOut">
              <a:rPr lang="en-US" smtClean="0"/>
              <a:t>6/2/14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0CFD7-310C-624E-A4F8-3AAC0D51F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224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template</a:t>
            </a:r>
            <a:r>
              <a:rPr lang="en-US" baseline="0" dirty="0" smtClean="0"/>
              <a:t> to match Steve’s suggestion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0CFD7-310C-624E-A4F8-3AAC0D51FE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11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build in CW and</a:t>
            </a:r>
            <a:r>
              <a:rPr lang="en-US" baseline="0" dirty="0" smtClean="0"/>
              <a:t> understand risks, do the R&amp;D at PXIE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warm</a:t>
            </a:r>
            <a:r>
              <a:rPr lang="en-US" baseline="0" dirty="0" smtClean="0"/>
              <a:t> to cold:  vacuum, losses and SRF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0CFD7-310C-624E-A4F8-3AAC0D51FE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14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energy, energy spread, transverse</a:t>
            </a:r>
            <a:r>
              <a:rPr lang="en-US" baseline="0" dirty="0" smtClean="0"/>
              <a:t> emittance</a:t>
            </a:r>
          </a:p>
          <a:p>
            <a:r>
              <a:rPr lang="en-US" baseline="0" dirty="0" smtClean="0"/>
              <a:t>beam measurements limited by available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0CFD7-310C-624E-A4F8-3AAC0D51FE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50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parts are being sent and will do</a:t>
            </a:r>
            <a:r>
              <a:rPr lang="en-US" baseline="0" dirty="0" smtClean="0"/>
              <a:t> assembly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0CFD7-310C-624E-A4F8-3AAC0D51FE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76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of infrastructure</a:t>
            </a:r>
            <a:r>
              <a:rPr lang="en-US" baseline="0" dirty="0" smtClean="0"/>
              <a:t> ready !!!!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0CFD7-310C-624E-A4F8-3AAC0D51FE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52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of infrastructure</a:t>
            </a:r>
            <a:r>
              <a:rPr lang="en-US" baseline="0" dirty="0" smtClean="0"/>
              <a:t> ready !!!!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0CFD7-310C-624E-A4F8-3AAC0D51FE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52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resources, especially people,</a:t>
            </a:r>
            <a:r>
              <a:rPr lang="en-US" baseline="0" dirty="0" smtClean="0"/>
              <a:t> are limited so only making stuff plan on </a:t>
            </a:r>
            <a:r>
              <a:rPr lang="en-US" baseline="0" smtClean="0"/>
              <a:t>using later!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0CFD7-310C-624E-A4F8-3AAC0D51FE6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97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Faraday</a:t>
            </a:r>
            <a:r>
              <a:rPr lang="en-US" baseline="0" dirty="0" smtClean="0"/>
              <a:t> cup originally from SNS, it was used here at HINS also</a:t>
            </a:r>
          </a:p>
          <a:p>
            <a:r>
              <a:rPr lang="en-US" baseline="0" dirty="0" smtClean="0"/>
              <a:t>Sasha also investing this year on the kicker and hardware of the MEBT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0CFD7-310C-624E-A4F8-3AAC0D51FE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83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3505200" y="3048000"/>
            <a:ext cx="54102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en-US" smtClean="0"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19200" y="1600200"/>
            <a:ext cx="7772400" cy="1143000"/>
          </a:xfrm>
          <a:extLst/>
        </p:spPr>
        <p:txBody>
          <a:bodyPr anchor="b"/>
          <a:lstStyle>
            <a:lvl1pPr algn="r"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7932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xfrm>
            <a:off x="3486150" y="6381750"/>
            <a:ext cx="28956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smtClean="0"/>
            </a:lvl1pPr>
          </a:lstStyle>
          <a:p>
            <a:fld id="{7B78FB5D-C84B-E541-8B32-E87025CEA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xfrm>
            <a:off x="3486150" y="6381750"/>
            <a:ext cx="28956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smtClean="0"/>
            </a:lvl1pPr>
          </a:lstStyle>
          <a:p>
            <a:fld id="{7B78FB5D-C84B-E541-8B32-E87025CEA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47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6375F8-B4C3-3348-B40E-07736AD3A052}" type="datetime1">
              <a:rPr lang="en-US" smtClean="0"/>
              <a:t>6/2/14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FB5D-C84B-E541-8B32-E87025CEA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2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0063"/>
            <a:ext cx="160020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57200" y="1524000"/>
            <a:ext cx="8229600" cy="1588"/>
          </a:xfrm>
          <a:prstGeom prst="line">
            <a:avLst/>
          </a:prstGeom>
          <a:ln w="76200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7200" y="6172200"/>
            <a:ext cx="8229600" cy="1588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301" y="282430"/>
            <a:ext cx="6637789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242" y="1628862"/>
            <a:ext cx="6858000" cy="4486712"/>
          </a:xfrm>
        </p:spPr>
        <p:txBody>
          <a:bodyPr/>
          <a:lstStyle>
            <a:lvl1pPr>
              <a:spcBef>
                <a:spcPts val="600"/>
              </a:spcBef>
              <a:buSzPct val="100000"/>
              <a:defRPr/>
            </a:lvl1pPr>
            <a:lvl2pPr>
              <a:spcBef>
                <a:spcPts val="400"/>
              </a:spcBef>
              <a:buSzPct val="90000"/>
              <a:defRPr/>
            </a:lvl2pPr>
            <a:lvl3pPr marL="1143000" indent="-228600">
              <a:spcBef>
                <a:spcPts val="200"/>
              </a:spcBef>
              <a:buSzPct val="70000"/>
              <a:buFont typeface="Wingdings" pitchFamily="2" charset="2"/>
              <a:buChar char="v"/>
              <a:defRPr sz="2000"/>
            </a:lvl3pPr>
            <a:lvl4pPr>
              <a:spcBef>
                <a:spcPts val="200"/>
              </a:spcBef>
              <a:buSzPct val="50000"/>
              <a:defRPr/>
            </a:lvl4pPr>
            <a:lvl5pPr>
              <a:spcBef>
                <a:spcPts val="200"/>
              </a:spcBef>
              <a:buSzPct val="50000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xfrm>
            <a:off x="3486150" y="6381750"/>
            <a:ext cx="28956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 dirty="0"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smtClean="0"/>
            </a:lvl1pPr>
          </a:lstStyle>
          <a:p>
            <a:fld id="{7B78FB5D-C84B-E541-8B32-E87025CEA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60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xfrm>
            <a:off x="3486150" y="6381750"/>
            <a:ext cx="28956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smtClean="0"/>
            </a:lvl1pPr>
          </a:lstStyle>
          <a:p>
            <a:fld id="{7B78FB5D-C84B-E541-8B32-E87025CEA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56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xfrm>
            <a:off x="3486150" y="6381750"/>
            <a:ext cx="28956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smtClean="0"/>
            </a:lvl1pPr>
          </a:lstStyle>
          <a:p>
            <a:fld id="{7B78FB5D-C84B-E541-8B32-E87025CEA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91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xfrm>
            <a:off x="3486150" y="6381750"/>
            <a:ext cx="28956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smtClean="0"/>
            </a:lvl1pPr>
          </a:lstStyle>
          <a:p>
            <a:fld id="{7B78FB5D-C84B-E541-8B32-E87025CEA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72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xfrm>
            <a:off x="3486150" y="6381750"/>
            <a:ext cx="28956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smtClean="0"/>
            </a:lvl1pPr>
          </a:lstStyle>
          <a:p>
            <a:fld id="{7B78FB5D-C84B-E541-8B32-E87025CEA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0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xfrm>
            <a:off x="3486150" y="6381750"/>
            <a:ext cx="28956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smtClean="0"/>
            </a:lvl1pPr>
          </a:lstStyle>
          <a:p>
            <a:fld id="{7B78FB5D-C84B-E541-8B32-E87025CEA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1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xfrm>
            <a:off x="3486150" y="6381750"/>
            <a:ext cx="28956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smtClean="0"/>
            </a:lvl1pPr>
          </a:lstStyle>
          <a:p>
            <a:fld id="{7B78FB5D-C84B-E541-8B32-E87025CEA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82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xfrm>
            <a:off x="3486150" y="6381750"/>
            <a:ext cx="28956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smtClean="0"/>
            </a:lvl1pPr>
          </a:lstStyle>
          <a:p>
            <a:fld id="{7B78FB5D-C84B-E541-8B32-E87025CEA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2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C:\Documents and Settings\kevin.XENOLAND\My Documents\fnalppt\newwhite\sub-pages\Fermi_white_subpage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659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1200" b="1" smtClean="0">
                <a:solidFill>
                  <a:srgbClr val="11111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78FB5D-C84B-E541-8B32-E87025CEACB6}" type="slidenum">
              <a:rPr lang="en-US" smtClean="0"/>
              <a:t>‹#›</a:t>
            </a:fld>
            <a:endParaRPr lang="en-US"/>
          </a:p>
        </p:txBody>
      </p:sp>
      <p:sp>
        <p:nvSpPr>
          <p:cNvPr id="1028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6096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9812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Laksdjfalkjfds</a:t>
            </a:r>
          </a:p>
          <a:p>
            <a:pPr lvl="1"/>
            <a:r>
              <a:rPr lang="en-US"/>
              <a:t>;slkjfda;slkjfd</a:t>
            </a:r>
          </a:p>
          <a:p>
            <a:pPr lvl="3"/>
            <a:r>
              <a:rPr lang="en-US"/>
              <a:t>A;slkjfda;slkjfd</a:t>
            </a:r>
          </a:p>
          <a:p>
            <a:pPr lvl="3"/>
            <a:r>
              <a:rPr lang="en-US"/>
              <a:t>	a;lksdjf;lsakjfd</a:t>
            </a:r>
          </a:p>
          <a:p>
            <a:pPr lvl="4"/>
            <a:r>
              <a:rPr lang="en-US"/>
              <a:t>slkdflsdkjflsdkjflsdkjf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SzPct val="80000"/>
        <a:buChar char="•"/>
        <a:defRPr sz="2400">
          <a:solidFill>
            <a:srgbClr val="11111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SzPct val="70000"/>
        <a:buFont typeface="Wingdings" charset="0"/>
        <a:buChar char="§"/>
        <a:defRPr sz="2000">
          <a:solidFill>
            <a:srgbClr val="11111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charset="0"/>
        <a:buChar char="®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35000"/>
        <a:buFont typeface="Wingdings" charset="0"/>
        <a:buChar char="q"/>
        <a:defRPr sz="2000">
          <a:solidFill>
            <a:srgbClr val="11111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charset="0"/>
        <a:buChar char="l"/>
        <a:defRPr sz="2000">
          <a:solidFill>
            <a:srgbClr val="11111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PXIE Overview:  Goal, Status, Strategy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957" y="3886200"/>
            <a:ext cx="7084521" cy="1752600"/>
          </a:xfrm>
        </p:spPr>
        <p:txBody>
          <a:bodyPr/>
          <a:lstStyle/>
          <a:p>
            <a:r>
              <a:rPr lang="en-US" dirty="0" smtClean="0"/>
              <a:t>Paul Derwent</a:t>
            </a:r>
          </a:p>
          <a:p>
            <a:r>
              <a:rPr lang="en-US" sz="1800" dirty="0" smtClean="0"/>
              <a:t>for all of those who have been working on PXIE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8FB5D-C84B-E541-8B32-E87025CEAC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32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 Source &amp; LEBT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815" r="1498"/>
          <a:stretch>
            <a:fillRect/>
          </a:stretch>
        </p:blipFill>
        <p:spPr bwMode="auto">
          <a:xfrm>
            <a:off x="234019" y="2954229"/>
            <a:ext cx="8756675" cy="370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555301" y="1270080"/>
            <a:ext cx="233270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entire line on track for RFQ installation</a:t>
            </a:r>
          </a:p>
          <a:p>
            <a:endParaRPr lang="en-US" dirty="0"/>
          </a:p>
          <a:p>
            <a:r>
              <a:rPr lang="en-US" dirty="0" smtClean="0"/>
              <a:t>Need to demonstrate pulsed mode for RFQ commissioning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587500"/>
            <a:ext cx="4467406" cy="100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Char char="•"/>
              <a:defRPr sz="2400">
                <a:solidFill>
                  <a:srgbClr val="11111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6666FF"/>
              </a:buClr>
              <a:buSzPct val="90000"/>
              <a:buFont typeface="Wingdings" charset="0"/>
              <a:buChar char="§"/>
              <a:defRPr sz="2000">
                <a:solidFill>
                  <a:srgbClr val="11111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ts val="200"/>
              </a:spcBef>
              <a:spcAft>
                <a:spcPct val="0"/>
              </a:spcAft>
              <a:buClr>
                <a:srgbClr val="009900"/>
              </a:buClr>
              <a:buSzPct val="7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charset="0"/>
              <a:buChar char="q"/>
              <a:defRPr sz="2000">
                <a:solidFill>
                  <a:srgbClr val="11111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ts val="2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0"/>
              <a:buChar char="l"/>
              <a:defRPr sz="2000">
                <a:solidFill>
                  <a:srgbClr val="11111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rgbClr val="11111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rgbClr val="11111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rgbClr val="11111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rgbClr val="111111"/>
                </a:solidFill>
                <a:latin typeface="+mn-lt"/>
              </a:defRPr>
            </a:lvl9pPr>
          </a:lstStyle>
          <a:p>
            <a:r>
              <a:rPr lang="en-US" smtClean="0"/>
              <a:t>Specifications:</a:t>
            </a:r>
          </a:p>
          <a:p>
            <a:pPr lvl="1"/>
            <a:r>
              <a:rPr lang="en-US" smtClean="0"/>
              <a:t>30 keV</a:t>
            </a:r>
          </a:p>
          <a:p>
            <a:pPr lvl="1"/>
            <a:r>
              <a:rPr lang="en-US" smtClean="0"/>
              <a:t>Emittance:  &lt; 0.25 mm mrad RMS</a:t>
            </a:r>
          </a:p>
          <a:p>
            <a:pPr lvl="1"/>
            <a:r>
              <a:rPr lang="en-US" smtClean="0"/>
              <a:t>5-10 mA beam current</a:t>
            </a:r>
          </a:p>
          <a:p>
            <a:pPr marL="457200" lvl="1" indent="0">
              <a:buFont typeface="Wingdings" charset="0"/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78FB5D-C84B-E541-8B32-E87025CEAC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33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793" y="1615680"/>
            <a:ext cx="3906345" cy="2482062"/>
          </a:xfrm>
        </p:spPr>
        <p:txBody>
          <a:bodyPr/>
          <a:lstStyle/>
          <a:p>
            <a:r>
              <a:rPr lang="en-US" dirty="0" smtClean="0"/>
              <a:t>LBNL making good progress:  </a:t>
            </a:r>
          </a:p>
          <a:p>
            <a:pPr lvl="1"/>
            <a:r>
              <a:rPr lang="en-US" dirty="0" smtClean="0"/>
              <a:t>bead pull measurement on 2</a:t>
            </a:r>
            <a:r>
              <a:rPr lang="en-US" baseline="30000" dirty="0" smtClean="0"/>
              <a:t>nd</a:t>
            </a:r>
            <a:r>
              <a:rPr lang="en-US" dirty="0" smtClean="0"/>
              <a:t> section</a:t>
            </a:r>
          </a:p>
          <a:p>
            <a:pPr lvl="1"/>
            <a:r>
              <a:rPr lang="en-US" dirty="0" smtClean="0"/>
              <a:t>getting ready to go out for brazing</a:t>
            </a:r>
          </a:p>
          <a:p>
            <a:pPr lvl="1"/>
            <a:r>
              <a:rPr lang="en-US" dirty="0" smtClean="0"/>
              <a:t>delivery anticipated in spring 2015</a:t>
            </a:r>
          </a:p>
          <a:p>
            <a:pPr lvl="1"/>
            <a:endParaRPr lang="en-US" dirty="0"/>
          </a:p>
          <a:p>
            <a:r>
              <a:rPr lang="en-US" dirty="0" err="1" smtClean="0"/>
              <a:t>Derun</a:t>
            </a:r>
            <a:r>
              <a:rPr lang="en-US" dirty="0" smtClean="0"/>
              <a:t> will fill in on more details</a:t>
            </a:r>
            <a:endParaRPr lang="en-US" dirty="0"/>
          </a:p>
        </p:txBody>
      </p:sp>
      <p:pic>
        <p:nvPicPr>
          <p:cNvPr id="6" name="Picture 5" descr="RFQ_bead_pull_2014040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34" y="1615680"/>
            <a:ext cx="5044965" cy="378372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78FB5D-C84B-E541-8B32-E87025CEAC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30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0320"/>
          </a:xfrm>
        </p:spPr>
        <p:txBody>
          <a:bodyPr>
            <a:normAutofit/>
          </a:bodyPr>
          <a:lstStyle/>
          <a:p>
            <a:r>
              <a:rPr lang="en-US" dirty="0" smtClean="0"/>
              <a:t>RFQ Power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163" y="1666874"/>
            <a:ext cx="4147739" cy="467488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Amplifiers and Circulators are at CMTF!</a:t>
            </a:r>
          </a:p>
          <a:p>
            <a:pPr lvl="1"/>
            <a:r>
              <a:rPr lang="en-US" dirty="0" smtClean="0"/>
              <a:t>Customs delay of a month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Detailed Testing Plan: </a:t>
            </a:r>
            <a:r>
              <a:rPr lang="en-US" dirty="0" err="1" smtClean="0"/>
              <a:t>DocDB</a:t>
            </a:r>
            <a:r>
              <a:rPr lang="en-US" dirty="0" smtClean="0"/>
              <a:t> 1293</a:t>
            </a:r>
          </a:p>
          <a:p>
            <a:pPr lvl="1"/>
            <a:r>
              <a:rPr lang="en-US" dirty="0" smtClean="0"/>
              <a:t>Amp and directional couplers to a fixed load</a:t>
            </a:r>
          </a:p>
          <a:p>
            <a:pPr lvl="2"/>
            <a:r>
              <a:rPr lang="en-US" dirty="0"/>
              <a:t>F</a:t>
            </a:r>
            <a:r>
              <a:rPr lang="en-US" dirty="0" smtClean="0"/>
              <a:t>ull power test to measure the </a:t>
            </a:r>
            <a:r>
              <a:rPr lang="en-US" dirty="0" err="1" smtClean="0"/>
              <a:t>amplifer</a:t>
            </a:r>
            <a:r>
              <a:rPr lang="en-US" dirty="0" smtClean="0"/>
              <a:t> performance with respect to specifications</a:t>
            </a:r>
          </a:p>
          <a:p>
            <a:pPr lvl="1"/>
            <a:r>
              <a:rPr lang="en-US" dirty="0" smtClean="0"/>
              <a:t>Circulators</a:t>
            </a:r>
          </a:p>
          <a:p>
            <a:pPr lvl="1"/>
            <a:r>
              <a:rPr lang="en-US" dirty="0" smtClean="0"/>
              <a:t>Testing to start ~ late June </a:t>
            </a:r>
          </a:p>
          <a:p>
            <a:pPr lvl="1"/>
            <a:r>
              <a:rPr lang="en-US" dirty="0" smtClean="0"/>
              <a:t>Should be ready for coupler tests in the fall</a:t>
            </a:r>
            <a:endParaRPr lang="en-US" dirty="0"/>
          </a:p>
        </p:txBody>
      </p:sp>
      <p:pic>
        <p:nvPicPr>
          <p:cNvPr id="4" name="Picture 3" descr="RFQ test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02" y="1666874"/>
            <a:ext cx="4634098" cy="3347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55301" y="5356800"/>
            <a:ext cx="177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Ralph </a:t>
            </a:r>
            <a:r>
              <a:rPr lang="en-US" dirty="0" err="1" smtClean="0"/>
              <a:t>Pasquinelli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78FB5D-C84B-E541-8B32-E87025CEAC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37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0320"/>
          </a:xfrm>
        </p:spPr>
        <p:txBody>
          <a:bodyPr>
            <a:normAutofit/>
          </a:bodyPr>
          <a:lstStyle/>
          <a:p>
            <a:r>
              <a:rPr lang="en-US" dirty="0" smtClean="0"/>
              <a:t>RFQ Power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163" y="1666874"/>
            <a:ext cx="4147739" cy="467488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Amplifiers and Circulators are at CMTF!</a:t>
            </a:r>
          </a:p>
          <a:p>
            <a:pPr lvl="1"/>
            <a:r>
              <a:rPr lang="en-US" dirty="0" smtClean="0"/>
              <a:t>Customs delay of a month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Detailed Testing Plan: </a:t>
            </a:r>
            <a:r>
              <a:rPr lang="en-US" dirty="0" err="1" smtClean="0"/>
              <a:t>DocDB</a:t>
            </a:r>
            <a:r>
              <a:rPr lang="en-US" dirty="0" smtClean="0"/>
              <a:t> 1293</a:t>
            </a:r>
          </a:p>
          <a:p>
            <a:pPr lvl="1"/>
            <a:r>
              <a:rPr lang="en-US" dirty="0" smtClean="0"/>
              <a:t>Amp and directional couplers to a fixed load</a:t>
            </a:r>
          </a:p>
          <a:p>
            <a:pPr lvl="2"/>
            <a:r>
              <a:rPr lang="en-US" dirty="0"/>
              <a:t>F</a:t>
            </a:r>
            <a:r>
              <a:rPr lang="en-US" dirty="0" smtClean="0"/>
              <a:t>ull power test to measure the </a:t>
            </a:r>
            <a:r>
              <a:rPr lang="en-US" dirty="0" err="1" smtClean="0"/>
              <a:t>amplifer</a:t>
            </a:r>
            <a:r>
              <a:rPr lang="en-US" dirty="0" smtClean="0"/>
              <a:t> performance with respect to specifications</a:t>
            </a:r>
          </a:p>
          <a:p>
            <a:pPr lvl="1"/>
            <a:r>
              <a:rPr lang="en-US" dirty="0" smtClean="0"/>
              <a:t>Circulators</a:t>
            </a:r>
          </a:p>
          <a:p>
            <a:pPr lvl="1"/>
            <a:r>
              <a:rPr lang="en-US" dirty="0" smtClean="0"/>
              <a:t>Testing to start ~ late June </a:t>
            </a:r>
          </a:p>
          <a:p>
            <a:pPr lvl="1"/>
            <a:r>
              <a:rPr lang="en-US" dirty="0" smtClean="0"/>
              <a:t>Should be ready for coupler tests in the fall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55301" y="5356800"/>
            <a:ext cx="177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Ralph </a:t>
            </a:r>
            <a:r>
              <a:rPr lang="en-US" dirty="0" err="1" smtClean="0"/>
              <a:t>Pasquinelli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78FB5D-C84B-E541-8B32-E87025CEACB6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 descr="SigmaPhi Amplifie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61134" y="1666874"/>
            <a:ext cx="4465218" cy="334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67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MEBT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9873"/>
            <a:ext cx="8229600" cy="405988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FY15 goal: to characterize the beam coming out of the RFQ</a:t>
            </a:r>
          </a:p>
          <a:p>
            <a:pPr lvl="1"/>
            <a:r>
              <a:rPr lang="en-US" dirty="0" smtClean="0"/>
              <a:t>Energy (±1%)</a:t>
            </a:r>
          </a:p>
          <a:p>
            <a:pPr lvl="1"/>
            <a:r>
              <a:rPr lang="en-US" dirty="0" smtClean="0"/>
              <a:t>Longitudinal emittance: estimation with Faraday Cup (from SNS)</a:t>
            </a:r>
          </a:p>
          <a:p>
            <a:pPr lvl="1"/>
            <a:r>
              <a:rPr lang="en-US" dirty="0" smtClean="0"/>
              <a:t>Transverse emittance:  estimation with quadrupole scan (quads </a:t>
            </a:r>
            <a:r>
              <a:rPr lang="en-US" dirty="0" smtClean="0"/>
              <a:t>and trims fabricated </a:t>
            </a:r>
            <a:r>
              <a:rPr lang="en-US" dirty="0" smtClean="0"/>
              <a:t>by our collaborators at </a:t>
            </a:r>
            <a:r>
              <a:rPr lang="en-US" dirty="0" smtClean="0"/>
              <a:t>BARC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test high average power operation mode</a:t>
            </a:r>
          </a:p>
          <a:p>
            <a:pPr lvl="2"/>
            <a:r>
              <a:rPr lang="en-US" dirty="0" smtClean="0"/>
              <a:t>either high current pulsed or low current CW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prepare for more detailed measurements in 2016</a:t>
            </a:r>
          </a:p>
          <a:p>
            <a:pPr lvl="1"/>
            <a:r>
              <a:rPr lang="en-US" dirty="0" smtClean="0"/>
              <a:t>Making the best use of our resources</a:t>
            </a:r>
          </a:p>
          <a:p>
            <a:pPr lvl="2"/>
            <a:r>
              <a:rPr lang="en-US" dirty="0" smtClean="0"/>
              <a:t>no dedicated diagnostics</a:t>
            </a:r>
          </a:p>
          <a:p>
            <a:pPr lvl="2"/>
            <a:r>
              <a:rPr lang="en-US" dirty="0" smtClean="0"/>
              <a:t>use only those that are part of final MEBT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78FB5D-C84B-E541-8B32-E87025CEAC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04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013" y="423360"/>
            <a:ext cx="7119079" cy="1036800"/>
          </a:xfrm>
        </p:spPr>
        <p:txBody>
          <a:bodyPr>
            <a:normAutofit/>
          </a:bodyPr>
          <a:lstStyle/>
          <a:p>
            <a:r>
              <a:rPr lang="en-US" dirty="0" smtClean="0"/>
              <a:t>MEBT in FY15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33" y="1558414"/>
            <a:ext cx="8856319" cy="283104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driven by resource limitations</a:t>
            </a:r>
            <a:r>
              <a:rPr lang="en-US" dirty="0" smtClean="0"/>
              <a:t>, doing work that is </a:t>
            </a:r>
            <a:r>
              <a:rPr lang="en-US" dirty="0"/>
              <a:t>directly related to RFQ beam characterization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RF </a:t>
            </a:r>
            <a:r>
              <a:rPr lang="en-US" dirty="0"/>
              <a:t>commissioning of RFQ</a:t>
            </a:r>
            <a:r>
              <a:rPr lang="en-US" dirty="0" smtClean="0"/>
              <a:t> </a:t>
            </a:r>
            <a:r>
              <a:rPr lang="en-US" dirty="0"/>
              <a:t>10 kW (average) power</a:t>
            </a:r>
            <a:r>
              <a:rPr lang="en-US" dirty="0" smtClean="0"/>
              <a:t> </a:t>
            </a:r>
          </a:p>
          <a:p>
            <a:r>
              <a:rPr lang="en-US" dirty="0" smtClean="0"/>
              <a:t>Estimation </a:t>
            </a:r>
            <a:r>
              <a:rPr lang="en-US" dirty="0"/>
              <a:t>of beam emittances and energy</a:t>
            </a:r>
            <a:r>
              <a:rPr lang="en-US" dirty="0" smtClean="0"/>
              <a:t> </a:t>
            </a:r>
          </a:p>
          <a:p>
            <a:r>
              <a:rPr lang="en-US" dirty="0" smtClean="0"/>
              <a:t>Hardware </a:t>
            </a:r>
          </a:p>
          <a:p>
            <a:pPr lvl="1"/>
            <a:r>
              <a:rPr lang="en-US" dirty="0" smtClean="0"/>
              <a:t>4 </a:t>
            </a:r>
            <a:r>
              <a:rPr lang="en-US" dirty="0"/>
              <a:t>quad, 2 correctors </a:t>
            </a:r>
            <a:r>
              <a:rPr lang="en-US" dirty="0" smtClean="0"/>
              <a:t>fabricated at </a:t>
            </a:r>
            <a:r>
              <a:rPr lang="en-US" dirty="0" smtClean="0"/>
              <a:t>BARC – being prepared for shipping now!</a:t>
            </a:r>
            <a:endParaRPr lang="en-US" dirty="0" smtClean="0"/>
          </a:p>
          <a:p>
            <a:pPr lvl="1"/>
            <a:r>
              <a:rPr lang="en-US" dirty="0" smtClean="0"/>
              <a:t>1 </a:t>
            </a:r>
            <a:r>
              <a:rPr lang="en-US" dirty="0"/>
              <a:t>bunching cavity (FY14)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BPMs </a:t>
            </a:r>
            <a:r>
              <a:rPr lang="en-US" dirty="0"/>
              <a:t>prototyped in FY14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Test Section:  available for diagnostic tests, absorber tests, specific measurements (e.g., Faraday cup)</a:t>
            </a:r>
          </a:p>
          <a:p>
            <a:r>
              <a:rPr lang="en-US" dirty="0" smtClean="0"/>
              <a:t>Sasha </a:t>
            </a:r>
            <a:r>
              <a:rPr lang="en-US" dirty="0" err="1" smtClean="0"/>
              <a:t>Shemyakin</a:t>
            </a:r>
            <a:r>
              <a:rPr lang="en-US" dirty="0" smtClean="0"/>
              <a:t> will discuss in more detail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45590" y="4212635"/>
            <a:ext cx="7991750" cy="2273344"/>
            <a:chOff x="250550" y="3512936"/>
            <a:chExt cx="7991750" cy="2273344"/>
          </a:xfrm>
        </p:grpSpPr>
        <p:sp>
          <p:nvSpPr>
            <p:cNvPr id="5" name="TextBox 4"/>
            <p:cNvSpPr txBox="1"/>
            <p:nvPr/>
          </p:nvSpPr>
          <p:spPr>
            <a:xfrm>
              <a:off x="250550" y="4575974"/>
              <a:ext cx="57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RFQ</a:t>
              </a:r>
              <a:endParaRPr lang="en-US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821928" y="3512936"/>
              <a:ext cx="7420372" cy="2273344"/>
              <a:chOff x="821928" y="3512936"/>
              <a:chExt cx="7420372" cy="2273344"/>
            </a:xfrm>
          </p:grpSpPr>
          <p:pic>
            <p:nvPicPr>
              <p:cNvPr id="4" name="Picture 3"/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1700" y="3957480"/>
                <a:ext cx="7340600" cy="18288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821928" y="4190659"/>
                <a:ext cx="59177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Toroid</a:t>
                </a:r>
                <a:endParaRPr lang="en-US" sz="1200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881493" y="3512936"/>
                <a:ext cx="7646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Bunching</a:t>
                </a:r>
              </a:p>
              <a:p>
                <a:r>
                  <a:rPr lang="en-US" sz="1200" dirty="0" smtClean="0"/>
                  <a:t>Cavity</a:t>
                </a:r>
                <a:endParaRPr lang="en-US" sz="12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312436" y="4968365"/>
                <a:ext cx="5838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>
                        <a:lumMod val="50000"/>
                      </a:schemeClr>
                    </a:solidFill>
                  </a:rPr>
                  <a:t>Quads</a:t>
                </a:r>
              </a:p>
              <a:p>
                <a:r>
                  <a:rPr lang="en-US" sz="1200" dirty="0" smtClean="0">
                    <a:solidFill>
                      <a:schemeClr val="bg1">
                        <a:lumMod val="50000"/>
                      </a:schemeClr>
                    </a:solidFill>
                  </a:rPr>
                  <a:t>Trim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518874" y="4982265"/>
                <a:ext cx="5950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>
                        <a:lumMod val="50000"/>
                      </a:schemeClr>
                    </a:solidFill>
                  </a:rPr>
                  <a:t>Quads</a:t>
                </a:r>
              </a:p>
              <a:p>
                <a:r>
                  <a:rPr lang="en-US" sz="1200" dirty="0" smtClean="0">
                    <a:solidFill>
                      <a:schemeClr val="bg1">
                        <a:lumMod val="50000"/>
                      </a:schemeClr>
                    </a:solidFill>
                  </a:rPr>
                  <a:t>Trim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402050" y="4128489"/>
                <a:ext cx="47944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8000"/>
                    </a:solidFill>
                  </a:rPr>
                  <a:t>BPM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618770" y="4203388"/>
                <a:ext cx="47944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8000"/>
                    </a:solidFill>
                  </a:rPr>
                  <a:t>BPM</a:t>
                </a:r>
              </a:p>
            </p:txBody>
          </p:sp>
        </p:grpSp>
      </p:grp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78FB5D-C84B-E541-8B32-E87025CEAC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72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SRF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68" y="1628862"/>
            <a:ext cx="8249663" cy="4486712"/>
          </a:xfrm>
        </p:spPr>
        <p:txBody>
          <a:bodyPr/>
          <a:lstStyle/>
          <a:p>
            <a:r>
              <a:rPr lang="en-US" dirty="0"/>
              <a:t>SC cryomodules operating at 2 K</a:t>
            </a:r>
          </a:p>
          <a:p>
            <a:pPr lvl="1"/>
            <a:r>
              <a:rPr lang="en-US" dirty="0" err="1"/>
              <a:t>Solenoidal</a:t>
            </a:r>
            <a:r>
              <a:rPr lang="en-US" dirty="0"/>
              <a:t> focusing</a:t>
            </a:r>
          </a:p>
          <a:p>
            <a:pPr lvl="1"/>
            <a:r>
              <a:rPr lang="en-US" dirty="0"/>
              <a:t>Warm gap between cryomodules</a:t>
            </a:r>
          </a:p>
          <a:p>
            <a:pPr lvl="1"/>
            <a:r>
              <a:rPr lang="en-US" dirty="0"/>
              <a:t>Fast vacuum valves at both sides of the cryomodules 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2 Systems: 1 CM apiece for PXIE</a:t>
            </a:r>
          </a:p>
          <a:p>
            <a:pPr lvl="1"/>
            <a:r>
              <a:rPr lang="en-US" dirty="0" smtClean="0"/>
              <a:t>Half Wave Resonator (</a:t>
            </a:r>
            <a:r>
              <a:rPr lang="el-GR" dirty="0"/>
              <a:t>β</a:t>
            </a:r>
            <a:r>
              <a:rPr lang="en-US" baseline="-25000" dirty="0"/>
              <a:t>G</a:t>
            </a:r>
            <a:r>
              <a:rPr lang="en-US" dirty="0"/>
              <a:t>=</a:t>
            </a:r>
            <a:r>
              <a:rPr lang="en-US" dirty="0" smtClean="0"/>
              <a:t>0.11) at 162.5 MHz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SSR1 (</a:t>
            </a:r>
            <a:r>
              <a:rPr lang="el-GR" dirty="0" smtClean="0"/>
              <a:t>β</a:t>
            </a:r>
            <a:r>
              <a:rPr lang="en-US" baseline="-25000" dirty="0" smtClean="0"/>
              <a:t>G</a:t>
            </a:r>
            <a:r>
              <a:rPr lang="en-US" dirty="0"/>
              <a:t>=</a:t>
            </a:r>
            <a:r>
              <a:rPr lang="en-US" dirty="0" smtClean="0"/>
              <a:t>0.22) at 325 MHz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78FB5D-C84B-E541-8B32-E87025CEAC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61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SRF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241" y="1628862"/>
            <a:ext cx="4502281" cy="4486712"/>
          </a:xfrm>
        </p:spPr>
        <p:txBody>
          <a:bodyPr/>
          <a:lstStyle/>
          <a:p>
            <a:r>
              <a:rPr lang="en-US" dirty="0"/>
              <a:t>HWR Cryomodule:  </a:t>
            </a:r>
            <a:r>
              <a:rPr lang="el-GR" dirty="0"/>
              <a:t>β</a:t>
            </a:r>
            <a:r>
              <a:rPr lang="en-US" baseline="-25000" dirty="0"/>
              <a:t>G</a:t>
            </a:r>
            <a:r>
              <a:rPr lang="en-US" dirty="0"/>
              <a:t>=0.11</a:t>
            </a:r>
          </a:p>
          <a:p>
            <a:pPr lvl="1"/>
            <a:r>
              <a:rPr lang="en-US" dirty="0" smtClean="0"/>
              <a:t>2.1 MeV -&gt; 11 MeV</a:t>
            </a:r>
          </a:p>
          <a:p>
            <a:pPr marL="566738" lvl="1" indent="-166688">
              <a:buFont typeface="Arial" pitchFamily="34" charset="0"/>
              <a:buChar char="•"/>
            </a:pPr>
            <a:r>
              <a:rPr lang="en-US" dirty="0"/>
              <a:t>8 cavities, 8 SC solenoids (</a:t>
            </a:r>
            <a:r>
              <a:rPr lang="en-US" dirty="0" err="1"/>
              <a:t>x,y</a:t>
            </a:r>
            <a:r>
              <a:rPr lang="en-US" dirty="0"/>
              <a:t> correctors) and 8 BPMs</a:t>
            </a:r>
          </a:p>
          <a:p>
            <a:pPr marL="566738" lvl="1" indent="-166688">
              <a:buFont typeface="Arial" pitchFamily="34" charset="0"/>
              <a:buChar char="•"/>
            </a:pP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Argonne </a:t>
            </a:r>
            <a:r>
              <a:rPr lang="en-US" dirty="0"/>
              <a:t>design </a:t>
            </a:r>
          </a:p>
          <a:p>
            <a:pPr lvl="2"/>
            <a:r>
              <a:rPr lang="en-US" dirty="0"/>
              <a:t>Prototype cavities and couplers have been </a:t>
            </a:r>
            <a:r>
              <a:rPr lang="en-US" dirty="0" smtClean="0"/>
              <a:t>fabricated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Peter </a:t>
            </a:r>
            <a:r>
              <a:rPr lang="en-US" dirty="0" err="1"/>
              <a:t>Ostroumov</a:t>
            </a:r>
            <a:r>
              <a:rPr lang="en-US" dirty="0"/>
              <a:t> will discuss in more detail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78FB5D-C84B-E541-8B32-E87025CEACB6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 descr="Screen Shot 2014-05-28 at 3.32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217" y="1867512"/>
            <a:ext cx="4136783" cy="2758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66721" y="4781529"/>
            <a:ext cx="3058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Prototype cavities Dec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341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SRF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15" y="1628862"/>
            <a:ext cx="5983769" cy="4486712"/>
          </a:xfrm>
        </p:spPr>
        <p:txBody>
          <a:bodyPr/>
          <a:lstStyle/>
          <a:p>
            <a:r>
              <a:rPr lang="en-US" dirty="0" smtClean="0"/>
              <a:t>SSR1 Cryomodule:  </a:t>
            </a:r>
            <a:r>
              <a:rPr lang="en-US" dirty="0"/>
              <a:t>(</a:t>
            </a:r>
            <a:r>
              <a:rPr lang="el-GR" dirty="0"/>
              <a:t>β</a:t>
            </a:r>
            <a:r>
              <a:rPr lang="en-US" baseline="-25000" dirty="0"/>
              <a:t>G</a:t>
            </a:r>
            <a:r>
              <a:rPr lang="en-US" dirty="0"/>
              <a:t>=0.22) </a:t>
            </a:r>
          </a:p>
          <a:p>
            <a:pPr lvl="1"/>
            <a:r>
              <a:rPr lang="en-US" dirty="0" smtClean="0"/>
              <a:t>11 MeV -&gt; 25 MeV</a:t>
            </a:r>
          </a:p>
          <a:p>
            <a:pPr lvl="1"/>
            <a:r>
              <a:rPr lang="en-US" dirty="0" smtClean="0"/>
              <a:t>8 </a:t>
            </a:r>
            <a:r>
              <a:rPr lang="en-US" dirty="0"/>
              <a:t>cavities, 4 SC solenoids (</a:t>
            </a:r>
            <a:r>
              <a:rPr lang="en-US" dirty="0" err="1"/>
              <a:t>x,y</a:t>
            </a:r>
            <a:r>
              <a:rPr lang="en-US" dirty="0"/>
              <a:t> correctors) and 4 </a:t>
            </a:r>
            <a:r>
              <a:rPr lang="en-US" dirty="0" smtClean="0"/>
              <a:t>BPMs</a:t>
            </a:r>
          </a:p>
          <a:p>
            <a:pPr lvl="1"/>
            <a:r>
              <a:rPr lang="en-US" dirty="0" smtClean="0"/>
              <a:t>Have production cavities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Test bed</a:t>
            </a:r>
          </a:p>
          <a:p>
            <a:pPr lvl="2"/>
            <a:r>
              <a:rPr lang="en-US" dirty="0"/>
              <a:t>to learn how to compensate </a:t>
            </a:r>
            <a:r>
              <a:rPr lang="en-US" dirty="0" smtClean="0"/>
              <a:t>Lorentz Force Detuning </a:t>
            </a:r>
            <a:r>
              <a:rPr lang="en-US" dirty="0"/>
              <a:t>for pulsed operation </a:t>
            </a:r>
            <a:r>
              <a:rPr lang="en-US" dirty="0" smtClean="0"/>
              <a:t>in PIP-II 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78FB5D-C84B-E541-8B32-E87025CEACB6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 descr="Screen Shot 2014-05-28 at 3.58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714" y="1774882"/>
            <a:ext cx="3149710" cy="311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24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Cryogenic Plant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242" y="1628862"/>
            <a:ext cx="2959561" cy="4149885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Superfluid </a:t>
            </a:r>
            <a:r>
              <a:rPr lang="en-US" dirty="0" err="1">
                <a:latin typeface="Arial" charset="0"/>
              </a:rPr>
              <a:t>cryoplant</a:t>
            </a:r>
            <a:r>
              <a:rPr lang="en-US" dirty="0">
                <a:latin typeface="Arial" charset="0"/>
              </a:rPr>
              <a:t> is fully operational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charset="0"/>
              </a:rPr>
              <a:t>Cryomodule Test Stand ready - Q1 </a:t>
            </a:r>
            <a:r>
              <a:rPr lang="en-US" dirty="0" smtClean="0">
                <a:latin typeface="Arial" charset="0"/>
              </a:rPr>
              <a:t>FY16 (LCLS-II)</a:t>
            </a:r>
            <a:endParaRPr lang="en-US" dirty="0">
              <a:latin typeface="Arial" charset="0"/>
            </a:endParaRPr>
          </a:p>
          <a:p>
            <a:pPr>
              <a:spcBef>
                <a:spcPts val="1800"/>
              </a:spcBef>
            </a:pPr>
            <a:r>
              <a:rPr lang="en-US" dirty="0">
                <a:latin typeface="Arial" charset="0"/>
              </a:rPr>
              <a:t>PXIE cryogenic system is in design phase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78FB5D-C84B-E541-8B32-E87025CEACB6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2" descr="98dd4b11-11cf-432f-ae77-6521d787276f@serv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803" y="1714094"/>
            <a:ext cx="5604307" cy="42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411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5-27 at 2.22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001" y="1476220"/>
            <a:ext cx="6446199" cy="48293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0200" y="558011"/>
            <a:ext cx="6858000" cy="1143000"/>
          </a:xfrm>
        </p:spPr>
        <p:txBody>
          <a:bodyPr/>
          <a:lstStyle/>
          <a:p>
            <a:r>
              <a:rPr lang="en-US" dirty="0" smtClean="0"/>
              <a:t>The Goals:  stable and consistent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78FB5D-C84B-E541-8B32-E87025CEAC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45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242" y="1628862"/>
            <a:ext cx="8040848" cy="44867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Short Term Goal:  ready for RFQ spring 2015</a:t>
            </a:r>
          </a:p>
          <a:p>
            <a:pPr lvl="1"/>
            <a:r>
              <a:rPr lang="en-US" dirty="0" smtClean="0"/>
              <a:t>Infrastructure being put in place</a:t>
            </a:r>
            <a:endParaRPr lang="en-US" dirty="0"/>
          </a:p>
          <a:p>
            <a:pPr lvl="1"/>
            <a:r>
              <a:rPr lang="en-US" dirty="0" smtClean="0"/>
              <a:t>Ion Source and LEBT installation ongoing</a:t>
            </a:r>
          </a:p>
          <a:p>
            <a:pPr lvl="1"/>
            <a:r>
              <a:rPr lang="en-US" dirty="0" smtClean="0"/>
              <a:t>RF Power amplifiers and couplers will be in place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MEBT hardware to characterize RFQ being prepared</a:t>
            </a:r>
          </a:p>
          <a:p>
            <a:pPr lvl="1"/>
            <a:endParaRPr lang="en-US" dirty="0"/>
          </a:p>
          <a:p>
            <a:pPr lvl="1"/>
            <a:r>
              <a:rPr lang="en-US" smtClean="0"/>
              <a:t>working with </a:t>
            </a:r>
            <a:r>
              <a:rPr lang="en-US" dirty="0" smtClean="0"/>
              <a:t>available funding to keep these on schedule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Long Term Goals</a:t>
            </a:r>
          </a:p>
          <a:p>
            <a:pPr lvl="1"/>
            <a:r>
              <a:rPr lang="en-US" dirty="0" smtClean="0"/>
              <a:t>2016: Beam </a:t>
            </a:r>
            <a:r>
              <a:rPr lang="en-US" dirty="0"/>
              <a:t>delivered to the end of MEBT with nearly final parameters (2.1 MeV, 1 mA CW, 80% arbitrary chopping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2018: </a:t>
            </a:r>
            <a:r>
              <a:rPr lang="en-US" dirty="0"/>
              <a:t>1-mA CW beam </a:t>
            </a:r>
            <a:r>
              <a:rPr lang="en-US" dirty="0" smtClean="0"/>
              <a:t>25 MeV beam delivered </a:t>
            </a:r>
            <a:r>
              <a:rPr lang="en-US" dirty="0"/>
              <a:t>to the </a:t>
            </a:r>
            <a:r>
              <a:rPr lang="en-US" dirty="0" smtClean="0"/>
              <a:t>dump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78FB5D-C84B-E541-8B32-E87025CEACB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62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5-27 at 2.22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040" y="1487774"/>
            <a:ext cx="6457160" cy="484073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Hardware 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78FB5D-C84B-E541-8B32-E87025CEAC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54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</a:t>
            </a:r>
            <a:r>
              <a:rPr lang="en-US" dirty="0" err="1" smtClean="0"/>
              <a:t>vs</a:t>
            </a:r>
            <a:r>
              <a:rPr lang="en-US" dirty="0" smtClean="0"/>
              <a:t> Project X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957" y="1628862"/>
            <a:ext cx="7876072" cy="44867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PIP-II as specified still points towards CW operation</a:t>
            </a:r>
          </a:p>
          <a:p>
            <a:pPr lvl="1"/>
            <a:r>
              <a:rPr lang="en-US" dirty="0" smtClean="0"/>
              <a:t>800 </a:t>
            </a:r>
            <a:r>
              <a:rPr lang="en-US" dirty="0"/>
              <a:t>MeV superconducting pulsed linac, extendible to support &gt;2 MW operations to LBNE and upgradable to continuous wave (CW) </a:t>
            </a:r>
            <a:r>
              <a:rPr lang="en-US" dirty="0" smtClean="0"/>
              <a:t>operations</a:t>
            </a:r>
          </a:p>
          <a:p>
            <a:pPr lvl="1"/>
            <a:endParaRPr lang="en-US" dirty="0"/>
          </a:p>
          <a:p>
            <a:r>
              <a:rPr lang="en-US" dirty="0" smtClean="0"/>
              <a:t>Primary challenges from the CW capability:</a:t>
            </a:r>
          </a:p>
          <a:p>
            <a:pPr lvl="1"/>
            <a:r>
              <a:rPr lang="en-US" dirty="0" smtClean="0"/>
              <a:t>a CW RFQ</a:t>
            </a:r>
          </a:p>
          <a:p>
            <a:pPr lvl="1"/>
            <a:r>
              <a:rPr lang="en-US" dirty="0" smtClean="0"/>
              <a:t>bunch by bunch chopper in the MEBT</a:t>
            </a:r>
          </a:p>
          <a:p>
            <a:pPr lvl="2"/>
            <a:r>
              <a:rPr lang="en-US" dirty="0" smtClean="0"/>
              <a:t>flexibility in pulse train for experiments</a:t>
            </a:r>
          </a:p>
          <a:p>
            <a:pPr lvl="1"/>
            <a:r>
              <a:rPr lang="en-US" dirty="0" smtClean="0"/>
              <a:t>warm to cold transition near the MEBT dump</a:t>
            </a:r>
          </a:p>
          <a:p>
            <a:pPr lvl="1"/>
            <a:r>
              <a:rPr lang="en-US" dirty="0" smtClean="0"/>
              <a:t>low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, high power SRF acceleration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operation of SRF in both pulsed and CW modes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78FB5D-C84B-E541-8B32-E87025CEAC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17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Current Focus:  being ready for the RFQ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Anticipate RFQ delivery in February 2015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Goal to be prepared operate RFQ when it arrives</a:t>
            </a:r>
          </a:p>
          <a:p>
            <a:pPr lvl="1"/>
            <a:r>
              <a:rPr lang="en-US" dirty="0" smtClean="0"/>
              <a:t>Building the LEBT and support infrastructure</a:t>
            </a:r>
            <a:endParaRPr lang="en-US" dirty="0"/>
          </a:p>
          <a:p>
            <a:pPr lvl="1"/>
            <a:r>
              <a:rPr lang="en-US" dirty="0" smtClean="0"/>
              <a:t>Ion Source/LEBT : minimal beam characterization </a:t>
            </a:r>
          </a:p>
          <a:p>
            <a:pPr lvl="2"/>
            <a:r>
              <a:rPr lang="en-US" dirty="0" smtClean="0"/>
              <a:t>know the input beam to RFQ!</a:t>
            </a:r>
          </a:p>
          <a:p>
            <a:pPr lvl="1"/>
            <a:r>
              <a:rPr lang="en-US" dirty="0" smtClean="0"/>
              <a:t>Diagnostics and equipment downstream to characterize</a:t>
            </a:r>
          </a:p>
          <a:p>
            <a:pPr lvl="1"/>
            <a:endParaRPr lang="en-US" dirty="0"/>
          </a:p>
          <a:p>
            <a:r>
              <a:rPr lang="en-US" dirty="0" smtClean="0"/>
              <a:t>Goal in FY15:  to characterize the RFQ beam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78FB5D-C84B-E541-8B32-E87025CEAC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27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Infrastructure:  Well underway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5124"/>
            <a:ext cx="5057755" cy="4491039"/>
          </a:xfrm>
        </p:spPr>
        <p:txBody>
          <a:bodyPr>
            <a:normAutofit/>
          </a:bodyPr>
          <a:lstStyle/>
          <a:p>
            <a:r>
              <a:rPr lang="en-US" dirty="0" smtClean="0"/>
              <a:t>Water, power, and other utilities</a:t>
            </a:r>
          </a:p>
          <a:p>
            <a:r>
              <a:rPr lang="en-US" dirty="0" smtClean="0"/>
              <a:t>Cave and shielding blocks</a:t>
            </a:r>
          </a:p>
          <a:p>
            <a:r>
              <a:rPr lang="en-US" dirty="0" smtClean="0"/>
              <a:t>Shielding assessment for operation</a:t>
            </a:r>
          </a:p>
          <a:p>
            <a:endParaRPr lang="en-US" dirty="0"/>
          </a:p>
          <a:p>
            <a:r>
              <a:rPr lang="en-US" dirty="0" smtClean="0"/>
              <a:t>Network and controls</a:t>
            </a:r>
          </a:p>
          <a:p>
            <a:endParaRPr lang="en-US" dirty="0"/>
          </a:p>
          <a:p>
            <a:r>
              <a:rPr lang="en-US" dirty="0" smtClean="0"/>
              <a:t>Control Room at CMTF</a:t>
            </a:r>
          </a:p>
          <a:p>
            <a:endParaRPr lang="en-US" dirty="0"/>
          </a:p>
          <a:p>
            <a:r>
              <a:rPr lang="en-US" dirty="0" smtClean="0"/>
              <a:t>Ready for a working accelerator!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78FB5D-C84B-E541-8B32-E87025CEACB6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 descr="Screen Shot 2014-05-28 at 3.46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283" y="2267176"/>
            <a:ext cx="4072287" cy="304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92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 Source &amp; LEBT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7500"/>
            <a:ext cx="4467406" cy="10044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Specifications:</a:t>
            </a:r>
          </a:p>
          <a:p>
            <a:pPr lvl="1"/>
            <a:r>
              <a:rPr lang="en-US" dirty="0" smtClean="0"/>
              <a:t>30 </a:t>
            </a:r>
            <a:r>
              <a:rPr lang="en-US" dirty="0" err="1" smtClean="0"/>
              <a:t>keV</a:t>
            </a:r>
            <a:endParaRPr lang="en-US" dirty="0" smtClean="0"/>
          </a:p>
          <a:p>
            <a:pPr lvl="1"/>
            <a:r>
              <a:rPr lang="en-US" dirty="0" smtClean="0"/>
              <a:t>Emittance:  &lt; 0.25 mm mrad RMS</a:t>
            </a:r>
          </a:p>
          <a:p>
            <a:pPr lvl="1"/>
            <a:r>
              <a:rPr lang="en-US" dirty="0" smtClean="0"/>
              <a:t>5-10 mA beam current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815" r="1498"/>
          <a:stretch>
            <a:fillRect/>
          </a:stretch>
        </p:blipFill>
        <p:spPr bwMode="auto">
          <a:xfrm>
            <a:off x="234019" y="2954229"/>
            <a:ext cx="8756675" cy="370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38236" y="2678400"/>
            <a:ext cx="3792810" cy="3978529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40599" y="1123878"/>
            <a:ext cx="30411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Have these elements installed as of 2 June</a:t>
            </a:r>
          </a:p>
          <a:p>
            <a:endParaRPr lang="en-US" dirty="0"/>
          </a:p>
          <a:p>
            <a:r>
              <a:rPr lang="en-US" dirty="0" smtClean="0"/>
              <a:t>Lionel Prost will fill in the details next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7" name="Right Arrow 6"/>
          <p:cNvSpPr/>
          <p:nvPr/>
        </p:nvSpPr>
        <p:spPr>
          <a:xfrm rot="8820000">
            <a:off x="3896313" y="2686794"/>
            <a:ext cx="1276449" cy="250560"/>
          </a:xfrm>
          <a:prstGeom prst="rightArrow">
            <a:avLst>
              <a:gd name="adj1" fmla="val 50000"/>
              <a:gd name="adj2" fmla="val 5689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78FB5D-C84B-E541-8B32-E87025CEAC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89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 Source &amp; LEBT 3D Model</a:t>
            </a:r>
            <a:endParaRPr lang="en-US" dirty="0"/>
          </a:p>
        </p:txBody>
      </p:sp>
      <p:pic>
        <p:nvPicPr>
          <p:cNvPr id="4" name="Picture 3" descr="Screen Shot 2014-02-07 at 9.42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375" y="1672730"/>
            <a:ext cx="4762500" cy="44183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4301" y="4673084"/>
            <a:ext cx="671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RFQ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91250" y="2825750"/>
            <a:ext cx="1301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Ion Source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2641084"/>
            <a:ext cx="1083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Solenoid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27132" y="3349109"/>
            <a:ext cx="1083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Solenoid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10218" y="4488418"/>
            <a:ext cx="1083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Solenoid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97284" y="30480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DCCT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867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96" y="1655427"/>
            <a:ext cx="5981351" cy="448601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setup at CMTF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170" name="AutoShape 2" descr="imap://lprost@imapserver3.fnal.gov:993/fetch%3EUID%3E/INBOX%3E17094?part=1.2&amp;filename=gjbciga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imap://lprost@imapserver3.fnal.gov:993/fetch%3EUID%3E/INBOX%3E17094?part=1.2&amp;filename=gjbciga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AutoShape 6" descr="imap://lprost@imapserver3.fnal.gov:993/fetch%3EUID%3E/INBOX%3E17094?part=1.2&amp;filename=gjbciga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923905" y="4288997"/>
            <a:ext cx="7840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DCCT</a:t>
            </a:r>
            <a:endParaRPr lang="en-US" sz="1400" dirty="0"/>
          </a:p>
        </p:txBody>
      </p:sp>
      <p:sp>
        <p:nvSpPr>
          <p:cNvPr id="21" name="Freeform 20"/>
          <p:cNvSpPr/>
          <p:nvPr/>
        </p:nvSpPr>
        <p:spPr>
          <a:xfrm rot="4660225">
            <a:off x="7417091" y="3000838"/>
            <a:ext cx="170168" cy="324205"/>
          </a:xfrm>
          <a:custGeom>
            <a:avLst/>
            <a:gdLst>
              <a:gd name="connsiteX0" fmla="*/ 0 w 345232"/>
              <a:gd name="connsiteY0" fmla="*/ 0 h 1026367"/>
              <a:gd name="connsiteX1" fmla="*/ 345232 w 345232"/>
              <a:gd name="connsiteY1" fmla="*/ 1026367 h 102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5232" h="1026367">
                <a:moveTo>
                  <a:pt x="0" y="0"/>
                </a:moveTo>
                <a:lnTo>
                  <a:pt x="345232" y="1026367"/>
                </a:lnTo>
              </a:path>
            </a:pathLst>
          </a:custGeom>
          <a:ln w="158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rot="11494407" flipH="1">
            <a:off x="3441379" y="3572299"/>
            <a:ext cx="110852" cy="699145"/>
          </a:xfrm>
          <a:custGeom>
            <a:avLst/>
            <a:gdLst>
              <a:gd name="connsiteX0" fmla="*/ 0 w 345232"/>
              <a:gd name="connsiteY0" fmla="*/ 0 h 1026367"/>
              <a:gd name="connsiteX1" fmla="*/ 345232 w 345232"/>
              <a:gd name="connsiteY1" fmla="*/ 1026367 h 102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5232" h="1026367">
                <a:moveTo>
                  <a:pt x="0" y="0"/>
                </a:moveTo>
                <a:lnTo>
                  <a:pt x="345232" y="1026367"/>
                </a:lnTo>
              </a:path>
            </a:pathLst>
          </a:custGeom>
          <a:ln w="15875">
            <a:solidFill>
              <a:schemeClr val="tx1"/>
            </a:solidFill>
            <a:tailEnd type="oval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334204" y="2710363"/>
            <a:ext cx="12980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400" dirty="0" smtClean="0">
                <a:solidFill>
                  <a:srgbClr val="FFC000"/>
                </a:solidFill>
              </a:rPr>
              <a:t>Faraday Cup</a:t>
            </a:r>
            <a:endParaRPr lang="en-US" sz="1400" dirty="0">
              <a:solidFill>
                <a:srgbClr val="FFC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66500" y="1640105"/>
            <a:ext cx="1134595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‘donut’ a.k.a. TID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68646" y="4435036"/>
            <a:ext cx="906694" cy="86177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FF00"/>
                </a:solidFill>
              </a:rPr>
              <a:t>Emittance scanner probe</a:t>
            </a:r>
          </a:p>
          <a:p>
            <a:pPr algn="ctr"/>
            <a:r>
              <a:rPr lang="en-US" sz="1400" dirty="0" smtClean="0">
                <a:solidFill>
                  <a:srgbClr val="00FF00"/>
                </a:solidFill>
              </a:rPr>
              <a:t>(SNS)</a:t>
            </a:r>
            <a:endParaRPr lang="en-US" sz="1400" dirty="0">
              <a:solidFill>
                <a:srgbClr val="00FF00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367244" y="3263317"/>
            <a:ext cx="159391" cy="394283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8" name="Straight Connector 27"/>
          <p:cNvCxnSpPr>
            <a:stCxn id="25" idx="7"/>
            <a:endCxn id="30" idx="2"/>
          </p:cNvCxnSpPr>
          <p:nvPr/>
        </p:nvCxnSpPr>
        <p:spPr bwMode="auto">
          <a:xfrm flipV="1">
            <a:off x="6503293" y="2070992"/>
            <a:ext cx="630505" cy="1250066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>
            <a:stCxn id="44" idx="2"/>
          </p:cNvCxnSpPr>
          <p:nvPr/>
        </p:nvCxnSpPr>
        <p:spPr bwMode="auto">
          <a:xfrm flipH="1">
            <a:off x="4135773" y="2801923"/>
            <a:ext cx="45800" cy="587229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4" name="TextBox 43"/>
          <p:cNvSpPr txBox="1"/>
          <p:nvPr/>
        </p:nvSpPr>
        <p:spPr>
          <a:xfrm>
            <a:off x="3791144" y="2354568"/>
            <a:ext cx="780858" cy="44735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Gate valve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5445853" y="1704363"/>
            <a:ext cx="778778" cy="1500231"/>
          </a:xfrm>
          <a:prstGeom prst="ellipse">
            <a:avLst/>
          </a:prstGeom>
          <a:noFill/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0" name="Straight Connector 39"/>
          <p:cNvCxnSpPr>
            <a:stCxn id="43" idx="0"/>
            <a:endCxn id="36" idx="4"/>
          </p:cNvCxnSpPr>
          <p:nvPr/>
        </p:nvCxnSpPr>
        <p:spPr bwMode="auto">
          <a:xfrm flipV="1">
            <a:off x="4621993" y="3204594"/>
            <a:ext cx="1213249" cy="1230442"/>
          </a:xfrm>
          <a:prstGeom prst="line">
            <a:avLst/>
          </a:prstGeom>
          <a:noFill/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>
            <a:stCxn id="49" idx="1"/>
          </p:cNvCxnSpPr>
          <p:nvPr/>
        </p:nvCxnSpPr>
        <p:spPr bwMode="auto">
          <a:xfrm flipH="1" flipV="1">
            <a:off x="5939406" y="3775046"/>
            <a:ext cx="1116453" cy="734221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9" name="TextBox 48"/>
          <p:cNvSpPr txBox="1"/>
          <p:nvPr/>
        </p:nvSpPr>
        <p:spPr>
          <a:xfrm>
            <a:off x="7055859" y="4293823"/>
            <a:ext cx="780858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Turbo pump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356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IP-II template">
  <a:themeElements>
    <a:clrScheme name="Factory 3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DDDDDD"/>
      </a:accent1>
      <a:accent2>
        <a:srgbClr val="B2B2B2"/>
      </a:accent2>
      <a:accent3>
        <a:srgbClr val="FFFFFF"/>
      </a:accent3>
      <a:accent4>
        <a:srgbClr val="000000"/>
      </a:accent4>
      <a:accent5>
        <a:srgbClr val="EBEBEB"/>
      </a:accent5>
      <a:accent6>
        <a:srgbClr val="A1A1A1"/>
      </a:accent6>
      <a:hlink>
        <a:srgbClr val="4D4D4D"/>
      </a:hlink>
      <a:folHlink>
        <a:srgbClr val="969696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PIP-II template.thmx</Template>
  <TotalTime>1861</TotalTime>
  <Words>1054</Words>
  <Application>Microsoft Macintosh PowerPoint</Application>
  <PresentationFormat>On-screen Show (4:3)</PresentationFormat>
  <Paragraphs>214</Paragraphs>
  <Slides>20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PIP-II template</vt:lpstr>
      <vt:lpstr>PXIE Overview:  Goal, Status, Strategy</vt:lpstr>
      <vt:lpstr>The Goals:  stable and consistent</vt:lpstr>
      <vt:lpstr>The Hardware Layout</vt:lpstr>
      <vt:lpstr>PIP-II vs Project X</vt:lpstr>
      <vt:lpstr>The Current Focus:  being ready for the RFQ</vt:lpstr>
      <vt:lpstr>Infrastructure:  Well underway</vt:lpstr>
      <vt:lpstr>Ion Source &amp; LEBT</vt:lpstr>
      <vt:lpstr>Ion Source &amp; LEBT 3D Model</vt:lpstr>
      <vt:lpstr>Current setup at CMTF</vt:lpstr>
      <vt:lpstr>Ion Source &amp; LEBT</vt:lpstr>
      <vt:lpstr>RFQ</vt:lpstr>
      <vt:lpstr>RFQ Power Sources</vt:lpstr>
      <vt:lpstr>RFQ Power Sources</vt:lpstr>
      <vt:lpstr>MEBT</vt:lpstr>
      <vt:lpstr>MEBT in FY15</vt:lpstr>
      <vt:lpstr>SRF Systems</vt:lpstr>
      <vt:lpstr>SRF Systems</vt:lpstr>
      <vt:lpstr>SRF Systems</vt:lpstr>
      <vt:lpstr>Cryogenic Plant</vt:lpstr>
      <vt:lpstr>Summary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RFQ and PXIE Plan</dc:title>
  <dc:creator>derwent paul</dc:creator>
  <cp:lastModifiedBy>derwent paul</cp:lastModifiedBy>
  <cp:revision>52</cp:revision>
  <dcterms:created xsi:type="dcterms:W3CDTF">2014-02-05T22:21:21Z</dcterms:created>
  <dcterms:modified xsi:type="dcterms:W3CDTF">2014-06-02T13:22:29Z</dcterms:modified>
</cp:coreProperties>
</file>