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2" r:id="rId1"/>
  </p:sldMasterIdLst>
  <p:notesMasterIdLst>
    <p:notesMasterId r:id="rId23"/>
  </p:notesMasterIdLst>
  <p:sldIdLst>
    <p:sldId id="256" r:id="rId2"/>
    <p:sldId id="260" r:id="rId3"/>
    <p:sldId id="261" r:id="rId4"/>
    <p:sldId id="264" r:id="rId5"/>
    <p:sldId id="265" r:id="rId6"/>
    <p:sldId id="268" r:id="rId7"/>
    <p:sldId id="288" r:id="rId8"/>
    <p:sldId id="289" r:id="rId9"/>
    <p:sldId id="290" r:id="rId10"/>
    <p:sldId id="303" r:id="rId11"/>
    <p:sldId id="292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295" r:id="rId20"/>
    <p:sldId id="269" r:id="rId21"/>
    <p:sldId id="259" r:id="rId22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03399"/>
    <a:srgbClr val="993300"/>
    <a:srgbClr val="0033CC"/>
    <a:srgbClr val="FFFF00"/>
    <a:srgbClr val="009900"/>
    <a:srgbClr val="FFCC66"/>
    <a:srgbClr val="6666FF"/>
    <a:srgbClr val="009799"/>
    <a:srgbClr val="CC0000"/>
    <a:srgbClr val="11111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2787"/>
    <p:restoredTop sz="90929"/>
  </p:normalViewPr>
  <p:slideViewPr>
    <p:cSldViewPr>
      <p:cViewPr varScale="1">
        <p:scale>
          <a:sx n="73" d="100"/>
          <a:sy n="73" d="100"/>
        </p:scale>
        <p:origin x="-118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2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7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EA02FCC2-A4BC-46C7-A897-74930B37D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1980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mtClean="0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  <a:extLst/>
        </p:spPr>
        <p:txBody>
          <a:bodyPr anchor="b"/>
          <a:lstStyle>
            <a:lvl1pPr algn="r">
              <a:defRPr sz="40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23352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977A28D-872A-4E3D-8386-956C3EE07B16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054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922A94E-C0CB-45B3-8723-AF20DD5BA527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4854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6781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458200" cy="4724400"/>
          </a:xfrm>
        </p:spPr>
        <p:txBody>
          <a:bodyPr/>
          <a:lstStyle>
            <a:lvl1pPr>
              <a:spcBef>
                <a:spcPts val="600"/>
              </a:spcBef>
              <a:buSzPct val="100000"/>
              <a:defRPr/>
            </a:lvl1pPr>
            <a:lvl2pPr>
              <a:spcBef>
                <a:spcPts val="400"/>
              </a:spcBef>
              <a:buSzPct val="90000"/>
              <a:defRPr/>
            </a:lvl2pPr>
            <a:lvl3pPr marL="1143000" indent="-228600">
              <a:spcBef>
                <a:spcPts val="200"/>
              </a:spcBef>
              <a:buSzPct val="70000"/>
              <a:buFont typeface="Wingdings" pitchFamily="2" charset="2"/>
              <a:buChar char="v"/>
              <a:defRPr sz="2000"/>
            </a:lvl3pPr>
            <a:lvl4pPr>
              <a:spcBef>
                <a:spcPts val="200"/>
              </a:spcBef>
              <a:buSzPct val="50000"/>
              <a:defRPr/>
            </a:lvl4pPr>
            <a:lvl5pPr>
              <a:spcBef>
                <a:spcPts val="200"/>
              </a:spcBef>
              <a:buSzPct val="5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2170089" y="6298842"/>
            <a:ext cx="4800600" cy="3810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 dirty="0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28600" y="6457950"/>
            <a:ext cx="838200" cy="323850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fld id="{76BBECFF-F207-4C65-B9B5-95271AC2022A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81000"/>
            <a:ext cx="1600200" cy="87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817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8C8DA77-7B6E-474F-BE15-C939B38D51BC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606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1B1DF1E-7DB0-467B-AAD4-D7017BF1F2C8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000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D2AC10E-7263-4860-8BFE-AAB80CDB04B0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0653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85B01827-B483-47B9-B2FE-E934C17D2B60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173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B8B8446-4389-417C-9B3A-FCE5EAB323EB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2194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C5B0196E-8BB4-4339-ADD8-D0D000AD443B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48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20EB5C6-905C-4F83-BC8F-345CC34C4773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0691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C:\Documents and Settings\kevin.XENOLAND\My Documents\fnalppt\newwhite\sub-pages\Fermi_white_subpage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86150" y="6381750"/>
            <a:ext cx="2895600" cy="247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/>
            </a:lvl1pPr>
          </a:lstStyle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>
                <a:solidFill>
                  <a:srgbClr val="111111"/>
                </a:solidFill>
              </a:defRPr>
            </a:lvl1pPr>
          </a:lstStyle>
          <a:p>
            <a:pPr>
              <a:defRPr/>
            </a:pPr>
            <a:fld id="{E56B12EA-D4C1-4634-B0F1-F4FFF28A20FC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Laksdjfalkjfds</a:t>
            </a:r>
          </a:p>
          <a:p>
            <a:pPr lvl="1"/>
            <a:r>
              <a:rPr lang="en-US" smtClean="0"/>
              <a:t>;slkjfda;slkjfd</a:t>
            </a:r>
          </a:p>
          <a:p>
            <a:pPr lvl="3"/>
            <a:r>
              <a:rPr lang="en-US" smtClean="0"/>
              <a:t>A;slkjfda;slkjfd</a:t>
            </a:r>
          </a:p>
          <a:p>
            <a:pPr lvl="3"/>
            <a:r>
              <a:rPr lang="en-US" smtClean="0"/>
              <a:t>	a;lksdjf;lsakjfd</a:t>
            </a:r>
          </a:p>
          <a:p>
            <a:pPr lvl="4"/>
            <a:r>
              <a:rPr lang="en-US" smtClean="0"/>
              <a:t>slkdflsdkjflsdkjflsdkjf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80000"/>
        <a:buChar char="•"/>
        <a:defRPr sz="2400">
          <a:solidFill>
            <a:srgbClr val="11111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SzPct val="70000"/>
        <a:buFont typeface="Wingdings" pitchFamily="2" charset="2"/>
        <a:buChar char="§"/>
        <a:defRPr sz="2000">
          <a:solidFill>
            <a:srgbClr val="11111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pitchFamily="2" charset="2"/>
        <a:buChar char="q"/>
        <a:defRPr sz="2000">
          <a:solidFill>
            <a:srgbClr val="11111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:\Documents and Settings\kevin.XENOLAND\My Documents\fnalppt\newwhite\fermi-white-h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752600"/>
            <a:ext cx="8763000" cy="11430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latin typeface="Calibri" pitchFamily="34" charset="0"/>
              </a:rPr>
              <a:t>RFQ Status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133600" y="3089367"/>
            <a:ext cx="6705600" cy="2590800"/>
          </a:xfrm>
        </p:spPr>
        <p:txBody>
          <a:bodyPr/>
          <a:lstStyle/>
          <a:p>
            <a:pPr marL="0" indent="0" algn="r" eaLnBrk="1" hangingPunct="1">
              <a:buFontTx/>
              <a:buNone/>
            </a:pPr>
            <a:endParaRPr lang="en-US" dirty="0" smtClean="0">
              <a:latin typeface="Calibri" pitchFamily="34" charset="0"/>
            </a:endParaRPr>
          </a:p>
          <a:p>
            <a:pPr marL="0" indent="0" algn="r" eaLnBrk="1" hangingPunct="1">
              <a:buFontTx/>
              <a:buNone/>
            </a:pPr>
            <a:r>
              <a:rPr lang="en-US" dirty="0" smtClean="0">
                <a:latin typeface="Calibri" pitchFamily="34" charset="0"/>
              </a:rPr>
              <a:t>Derun Li</a:t>
            </a:r>
          </a:p>
          <a:p>
            <a:pPr marL="0" indent="0" algn="r" eaLnBrk="1" hangingPunct="1">
              <a:buFontTx/>
              <a:buNone/>
            </a:pPr>
            <a:r>
              <a:rPr lang="en-US" dirty="0" smtClean="0">
                <a:latin typeface="Calibri" pitchFamily="34" charset="0"/>
              </a:rPr>
              <a:t>Lawrence Berkeley National Laboratory</a:t>
            </a:r>
          </a:p>
          <a:p>
            <a:pPr marL="0" indent="0" algn="r" eaLnBrk="1" hangingPunct="1">
              <a:buFontTx/>
              <a:buNone/>
            </a:pPr>
            <a:r>
              <a:rPr lang="en-US" dirty="0" smtClean="0">
                <a:latin typeface="Calibri" pitchFamily="34" charset="0"/>
              </a:rPr>
              <a:t>PIP-II Collaboration Meeting</a:t>
            </a:r>
          </a:p>
          <a:p>
            <a:pPr marL="0" indent="0" algn="r" eaLnBrk="1" hangingPunct="1">
              <a:buFontTx/>
              <a:buNone/>
            </a:pPr>
            <a:r>
              <a:rPr lang="en-US" dirty="0" smtClean="0">
                <a:latin typeface="Calibri" pitchFamily="34" charset="0"/>
              </a:rPr>
              <a:t>June 3, 2014 at Fermilab</a:t>
            </a:r>
          </a:p>
          <a:p>
            <a:pPr marL="0" indent="0" algn="r" eaLnBrk="1" hangingPunct="1">
              <a:buFontTx/>
              <a:buNone/>
            </a:pPr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33400" y="3717974"/>
            <a:ext cx="8155451" cy="2505025"/>
            <a:chOff x="541465" y="3963940"/>
            <a:chExt cx="7723857" cy="2284666"/>
          </a:xfrm>
        </p:grpSpPr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541465" y="3963940"/>
              <a:ext cx="7475551" cy="2284666"/>
              <a:chOff x="541465" y="4040140"/>
              <a:chExt cx="7475551" cy="2284666"/>
            </a:xfrm>
          </p:grpSpPr>
          <p:pic>
            <p:nvPicPr>
              <p:cNvPr id="9" name="Picture 4" descr="four_module_assy_s_15.JPG"/>
              <p:cNvPicPr>
                <a:picLocks noChangeAspect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541465" y="4040140"/>
                <a:ext cx="7475551" cy="22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17"/>
              <p:cNvSpPr txBox="1">
                <a:spLocks noChangeArrowheads="1"/>
              </p:cNvSpPr>
              <p:nvPr/>
            </p:nvSpPr>
            <p:spPr bwMode="auto">
              <a:xfrm rot="21180000">
                <a:off x="754122" y="4615910"/>
                <a:ext cx="967344" cy="2807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Calibri" pitchFamily="34" charset="0"/>
                  </a:rPr>
                  <a:t>Module 1</a:t>
                </a:r>
              </a:p>
            </p:txBody>
          </p:sp>
          <p:sp>
            <p:nvSpPr>
              <p:cNvPr id="11" name="TextBox 18"/>
              <p:cNvSpPr txBox="1">
                <a:spLocks noChangeArrowheads="1"/>
              </p:cNvSpPr>
              <p:nvPr/>
            </p:nvSpPr>
            <p:spPr bwMode="auto">
              <a:xfrm rot="21120000">
                <a:off x="2664598" y="4465764"/>
                <a:ext cx="930530" cy="2807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Calibri" pitchFamily="34" charset="0"/>
                  </a:rPr>
                  <a:t>Module 2</a:t>
                </a:r>
              </a:p>
            </p:txBody>
          </p:sp>
          <p:sp>
            <p:nvSpPr>
              <p:cNvPr id="12" name="TextBox 19"/>
              <p:cNvSpPr txBox="1">
                <a:spLocks noChangeArrowheads="1"/>
              </p:cNvSpPr>
              <p:nvPr/>
            </p:nvSpPr>
            <p:spPr bwMode="auto">
              <a:xfrm rot="21120000">
                <a:off x="4769481" y="5240980"/>
                <a:ext cx="12192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dirty="0">
                    <a:latin typeface="Calibri" pitchFamily="34" charset="0"/>
                  </a:rPr>
                  <a:t>Module 3</a:t>
                </a:r>
              </a:p>
            </p:txBody>
          </p:sp>
        </p:grpSp>
        <p:sp>
          <p:nvSpPr>
            <p:cNvPr id="8" name="TextBox 22"/>
            <p:cNvSpPr txBox="1">
              <a:spLocks noChangeArrowheads="1"/>
            </p:cNvSpPr>
            <p:nvPr/>
          </p:nvSpPr>
          <p:spPr bwMode="auto">
            <a:xfrm rot="21120000">
              <a:off x="7046122" y="4910835"/>
              <a:ext cx="1219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dirty="0">
                  <a:latin typeface="Calibri" pitchFamily="34" charset="0"/>
                </a:rPr>
                <a:t>Module 4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latin typeface="Calibri" pitchFamily="34" charset="0"/>
              </a:rPr>
              <a:t>Fabrication of Module #2 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48006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M2 fabricated first to validate fabrication precision &amp; RF design </a:t>
            </a:r>
          </a:p>
          <a:p>
            <a:pPr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Module #2 and #3 forms the major part of the RFQ </a:t>
            </a:r>
            <a:r>
              <a:rPr lang="en-US" i="1" dirty="0" smtClean="0">
                <a:solidFill>
                  <a:srgbClr val="003399"/>
                </a:solidFill>
                <a:latin typeface="Calibri" pitchFamily="34" charset="0"/>
              </a:rPr>
              <a:t>waveguide</a:t>
            </a:r>
            <a:r>
              <a:rPr lang="en-US" i="1" dirty="0" smtClean="0">
                <a:latin typeface="Calibri" pitchFamily="34" charset="0"/>
              </a:rPr>
              <a:t> </a:t>
            </a:r>
          </a:p>
          <a:p>
            <a:pPr lvl="1"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No radial matcher and exit section</a:t>
            </a:r>
          </a:p>
          <a:p>
            <a:pPr lvl="1"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Need temporary cutbacks to form an RFQ </a:t>
            </a:r>
            <a:r>
              <a:rPr lang="en-US" i="1" dirty="0" smtClean="0">
                <a:solidFill>
                  <a:srgbClr val="003399"/>
                </a:solidFill>
                <a:latin typeface="Calibri" pitchFamily="34" charset="0"/>
              </a:rPr>
              <a:t>cavity</a:t>
            </a:r>
            <a:r>
              <a:rPr lang="en-US" dirty="0" smtClean="0">
                <a:latin typeface="Calibri" pitchFamily="34" charset="0"/>
              </a:rPr>
              <a:t> for RF measurements</a:t>
            </a:r>
          </a:p>
          <a:p>
            <a:pPr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The RFQ </a:t>
            </a:r>
            <a:r>
              <a:rPr lang="en-US" i="1" dirty="0" smtClean="0">
                <a:solidFill>
                  <a:srgbClr val="003399"/>
                </a:solidFill>
                <a:latin typeface="Calibri" pitchFamily="34" charset="0"/>
              </a:rPr>
              <a:t>cavity</a:t>
            </a:r>
            <a:r>
              <a:rPr lang="en-US" dirty="0" smtClean="0">
                <a:latin typeface="Calibri" pitchFamily="34" charset="0"/>
              </a:rPr>
              <a:t> field distribution needs to be tuned flat to measure the </a:t>
            </a:r>
            <a:r>
              <a:rPr lang="en-US" i="1" dirty="0" smtClean="0">
                <a:solidFill>
                  <a:srgbClr val="003399"/>
                </a:solidFill>
                <a:latin typeface="Calibri" pitchFamily="34" charset="0"/>
              </a:rPr>
              <a:t>waveguide frequency </a:t>
            </a:r>
          </a:p>
          <a:p>
            <a:pPr lvl="1">
              <a:lnSpc>
                <a:spcPct val="85000"/>
              </a:lnSpc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Need 20 temporary tuners per module</a:t>
            </a:r>
          </a:p>
          <a:p>
            <a:pPr>
              <a:lnSpc>
                <a:spcPct val="85000"/>
              </a:lnSpc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Beam-pull apparatus (Fermilab)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10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sp>
        <p:nvSpPr>
          <p:cNvPr id="14" name="Parallelogram 13"/>
          <p:cNvSpPr/>
          <p:nvPr/>
        </p:nvSpPr>
        <p:spPr bwMode="auto">
          <a:xfrm rot="-480000">
            <a:off x="2353780" y="4010135"/>
            <a:ext cx="4258622" cy="1555532"/>
          </a:xfrm>
          <a:prstGeom prst="parallelogram">
            <a:avLst>
              <a:gd name="adj" fmla="val 11725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utbackTuner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1244" y="1295400"/>
            <a:ext cx="3252556" cy="27432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11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9" name="Picture 5" descr="RF_Lo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807" y="1295400"/>
            <a:ext cx="4457593" cy="274320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6781800" cy="1143000"/>
          </a:xfrm>
        </p:spPr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Accessory Components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89847" y="1864222"/>
            <a:ext cx="1499257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Sensing loop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(ready for PO)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066" y="4128052"/>
            <a:ext cx="124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Joint plates</a:t>
            </a:r>
            <a:endParaRPr lang="en-US" sz="1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456" y="3669268"/>
            <a:ext cx="195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993300"/>
                </a:solidFill>
                <a:latin typeface="Calibri" pitchFamily="34" charset="0"/>
              </a:rPr>
              <a:t>Movable end-plate</a:t>
            </a:r>
            <a:endParaRPr lang="en-US" sz="1800" dirty="0">
              <a:solidFill>
                <a:srgbClr val="993300"/>
              </a:solidFill>
              <a:latin typeface="Calibri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1905000" y="2895600"/>
            <a:ext cx="1295400" cy="76200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7" name="Picture 4" descr="slug tuners  - 20130612 - Section view close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142232"/>
            <a:ext cx="3116110" cy="2029968"/>
          </a:xfrm>
          <a:prstGeom prst="rect">
            <a:avLst/>
          </a:prstGeom>
          <a:noFill/>
        </p:spPr>
      </p:pic>
      <p:pic>
        <p:nvPicPr>
          <p:cNvPr id="19" name="Picture 18" descr="Adjustable Slug Tuner 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924800" y="2743200"/>
            <a:ext cx="893618" cy="1371600"/>
          </a:xfrm>
          <a:prstGeom prst="rect">
            <a:avLst/>
          </a:prstGeom>
        </p:spPr>
      </p:pic>
      <p:pic>
        <p:nvPicPr>
          <p:cNvPr id="21" name="Picture 20" descr="photo-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7115" y="4151811"/>
            <a:ext cx="2682240" cy="2011680"/>
          </a:xfrm>
          <a:prstGeom prst="rect">
            <a:avLst/>
          </a:prstGeom>
        </p:spPr>
      </p:pic>
      <p:pic>
        <p:nvPicPr>
          <p:cNvPr id="15" name="Picture 14" descr="20140128_4_temp_joint_plate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70452" y="4141304"/>
            <a:ext cx="2672791" cy="20299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6904" y="3680792"/>
            <a:ext cx="87548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010400" cy="1143000"/>
          </a:xfrm>
        </p:spPr>
        <p:txBody>
          <a:bodyPr/>
          <a:lstStyle/>
          <a:p>
            <a:r>
              <a:rPr lang="en-US" sz="3200" b="1" dirty="0" smtClean="0">
                <a:latin typeface="Calibri" pitchFamily="34" charset="0"/>
              </a:rPr>
              <a:t>RF Measurement/Tuning: M2 Assembly 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12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59" y="1169126"/>
            <a:ext cx="376517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856411"/>
            <a:ext cx="4519345" cy="340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4578" y="3499153"/>
            <a:ext cx="181049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Assembly stand</a:t>
            </a: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1337" y="1827405"/>
            <a:ext cx="14184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Vertical vane</a:t>
            </a:r>
            <a:endParaRPr lang="en-US" sz="1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-1260000">
            <a:off x="1446092" y="2623729"/>
            <a:ext cx="165083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Horizontal vane</a:t>
            </a:r>
            <a:endParaRPr lang="en-US" sz="1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3666" y="5105400"/>
            <a:ext cx="243733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Bead-pull stand/table</a:t>
            </a: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67200" y="1066800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ClrTx/>
              <a:buAutoNum type="arabicParenBoth"/>
            </a:pPr>
            <a:r>
              <a:rPr lang="en-US" sz="2000" dirty="0" smtClean="0">
                <a:latin typeface="Calibri" pitchFamily="34" charset="0"/>
              </a:rPr>
              <a:t>Vanes to module; </a:t>
            </a:r>
          </a:p>
          <a:p>
            <a:pPr marL="457200" indent="-457200" algn="l">
              <a:buClrTx/>
              <a:buAutoNum type="arabicParenBoth"/>
            </a:pPr>
            <a:r>
              <a:rPr lang="en-US" sz="2000" dirty="0" smtClean="0">
                <a:latin typeface="Calibri" pitchFamily="34" charset="0"/>
              </a:rPr>
              <a:t>Module clamps; </a:t>
            </a:r>
          </a:p>
          <a:p>
            <a:pPr marL="457200" indent="-457200" algn="l">
              <a:buClrTx/>
              <a:buAutoNum type="arabicParenBoth"/>
            </a:pPr>
            <a:r>
              <a:rPr lang="en-US" sz="2000" dirty="0" smtClean="0">
                <a:latin typeface="Calibri" pitchFamily="34" charset="0"/>
              </a:rPr>
              <a:t>Joint plates, tuners, pi-mod rods, temporary cut-backs, end-plates, RF probes on bead-pull table  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5463" y="1200090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April 1, 2014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10736" y="5772090"/>
            <a:ext cx="150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April 3, 2014</a:t>
            </a: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23" name="Picture 22" descr="20140401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31935" y="3890989"/>
            <a:ext cx="3767328" cy="2394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6781800" cy="1143000"/>
          </a:xfrm>
        </p:spPr>
        <p:txBody>
          <a:bodyPr/>
          <a:lstStyle/>
          <a:p>
            <a:r>
              <a:rPr lang="en-US" sz="3000" b="1" dirty="0" smtClean="0">
                <a:latin typeface="Calibri" pitchFamily="34" charset="0"/>
              </a:rPr>
              <a:t>RF Measurement/Tuning: M2 Assembly </a:t>
            </a:r>
            <a:endParaRPr lang="en-US" sz="3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13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287" y="1118716"/>
            <a:ext cx="8065376" cy="514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53253" y="5638800"/>
            <a:ext cx="6719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>Assembly complete and ready for RF measurement !</a:t>
            </a:r>
            <a:endParaRPr lang="en-US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4175" y="1114696"/>
            <a:ext cx="150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April 4, 2014</a:t>
            </a: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Calibri" pitchFamily="34" charset="0"/>
              </a:rPr>
              <a:t>Bead-Pull Apparatus Setup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14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663" y="1235143"/>
            <a:ext cx="7848600" cy="4987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7263" y="5772090"/>
            <a:ext cx="2934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April 9, 2014 (Wednesday)</a:t>
            </a: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611" y="1243148"/>
            <a:ext cx="1692435" cy="164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Bead-Pull Measurements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15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452" y="1397727"/>
            <a:ext cx="804246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60324" y="5759027"/>
            <a:ext cx="2347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April 9, 2014 at LBNL</a:t>
            </a: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97137" y="1282065"/>
            <a:ext cx="3429000" cy="123253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Measurement Results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16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333" t="1565" r="7778" b="4550"/>
          <a:stretch>
            <a:fillRect/>
          </a:stretch>
        </p:blipFill>
        <p:spPr bwMode="auto">
          <a:xfrm>
            <a:off x="215537" y="1306285"/>
            <a:ext cx="6096000" cy="48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 flipV="1">
            <a:off x="6400800" y="1053737"/>
            <a:ext cx="2438400" cy="258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553200" y="2895600"/>
            <a:ext cx="2125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Snap shot of </a:t>
            </a:r>
            <a:b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1</a:t>
            </a:r>
            <a:r>
              <a:rPr lang="en-US" sz="1800" baseline="30000" dirty="0" smtClean="0">
                <a:solidFill>
                  <a:srgbClr val="FFFF00"/>
                </a:solidFill>
                <a:latin typeface="Calibri" pitchFamily="34" charset="0"/>
              </a:rPr>
              <a:t>st</a:t>
            </a:r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 PB measurement </a:t>
            </a:r>
            <a:endParaRPr lang="en-US" sz="1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2200" y="3733800"/>
            <a:ext cx="2819400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latin typeface="Calibri" pitchFamily="34" charset="0"/>
              </a:rPr>
              <a:t>Measured M2 resonant frequency: 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</a:rPr>
              <a:t>163.02 MHz </a:t>
            </a:r>
            <a:r>
              <a:rPr lang="en-US" sz="1800" dirty="0" smtClean="0">
                <a:latin typeface="Calibri" pitchFamily="34" charset="0"/>
              </a:rPr>
              <a:t>and 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</a:rPr>
              <a:t>Q 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 7000 </a:t>
            </a:r>
            <a:r>
              <a:rPr lang="en-US" sz="1800" dirty="0" smtClean="0">
                <a:latin typeface="Calibri" pitchFamily="34" charset="0"/>
                <a:sym typeface="Symbol"/>
              </a:rPr>
              <a:t>with</a:t>
            </a:r>
            <a:r>
              <a:rPr lang="en-US" sz="1800" dirty="0" smtClean="0">
                <a:latin typeface="Calibri" pitchFamily="34" charset="0"/>
              </a:rPr>
              <a:t> 20 mm intrusion of all 20 tuners, 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latin typeface="Calibri" pitchFamily="34" charset="0"/>
              </a:rPr>
              <a:t>10 mm gap in both ends</a:t>
            </a:r>
          </a:p>
          <a:p>
            <a:pPr algn="l"/>
            <a:r>
              <a:rPr lang="en-US" sz="1800" dirty="0" smtClean="0">
                <a:latin typeface="Calibri" pitchFamily="34" charset="0"/>
                <a:sym typeface="Symbol"/>
              </a:rPr>
              <a:t>        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f = 162 kHz </a:t>
            </a:r>
          </a:p>
          <a:p>
            <a:pPr algn="l"/>
            <a:r>
              <a:rPr lang="en-US" sz="1800" dirty="0" smtClean="0">
                <a:latin typeface="Calibri" pitchFamily="34" charset="0"/>
                <a:sym typeface="Symbol"/>
              </a:rPr>
              <a:t>(measured –  simulation)</a:t>
            </a:r>
            <a:endParaRPr lang="en-US" sz="1800" dirty="0" smtClean="0">
              <a:latin typeface="Calibri" pitchFamily="34" charset="0"/>
            </a:endParaRPr>
          </a:p>
          <a:p>
            <a:pPr algn="l"/>
            <a:r>
              <a:rPr lang="en-US" sz="1800" dirty="0" smtClean="0">
                <a:latin typeface="Calibri" pitchFamily="34" charset="0"/>
              </a:rPr>
              <a:t>Agree well with simulations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74989" y="4460066"/>
            <a:ext cx="396916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Measurements conducted at 30 mm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(45 degrees) away from center  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37159"/>
            <a:ext cx="6781800" cy="1143000"/>
          </a:xfrm>
        </p:spPr>
        <p:txBody>
          <a:bodyPr/>
          <a:lstStyle/>
          <a:p>
            <a:r>
              <a:rPr lang="en-US" b="1" dirty="0" smtClean="0">
                <a:latin typeface="Calibri" pitchFamily="34" charset="0"/>
              </a:rPr>
              <a:t>RF Simulation Results of Module 2 with the Same Configuration as Measured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17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39" y="1143000"/>
            <a:ext cx="759294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858000" cy="1143000"/>
          </a:xfrm>
        </p:spPr>
        <p:txBody>
          <a:bodyPr/>
          <a:lstStyle/>
          <a:p>
            <a:r>
              <a:rPr lang="en-US" sz="3200" b="1" dirty="0" smtClean="0">
                <a:latin typeface="Calibri" pitchFamily="34" charset="0"/>
              </a:rPr>
              <a:t>Summary of Bead-Pull Measurements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33CC"/>
                </a:solidFill>
                <a:latin typeface="Calibri" pitchFamily="34" charset="0"/>
              </a:rPr>
              <a:t>Assembly fixtures and procedure, bead-pull apparatus and software worked very well </a:t>
            </a:r>
            <a:r>
              <a:rPr lang="en-US" sz="2000" dirty="0" smtClean="0">
                <a:solidFill>
                  <a:srgbClr val="0033CC"/>
                </a:solidFill>
                <a:latin typeface="Calibri" pitchFamily="34" charset="0"/>
                <a:sym typeface="Symbol"/>
              </a:rPr>
              <a:t> very </a:t>
            </a:r>
            <a:r>
              <a:rPr lang="en-US" sz="2000" dirty="0" smtClean="0">
                <a:solidFill>
                  <a:srgbClr val="0033CC"/>
                </a:solidFill>
                <a:latin typeface="Calibri" pitchFamily="34" charset="0"/>
              </a:rPr>
              <a:t>successful and productive collaboration!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33CC"/>
                </a:solidFill>
                <a:latin typeface="Calibri" pitchFamily="34" charset="0"/>
              </a:rPr>
              <a:t>Measurement results agree well with simulation predictions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Fabrication continues as planned and BP apparatus ready for final tuning</a:t>
            </a:r>
            <a:endParaRPr lang="en-US" sz="2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18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487304"/>
            <a:ext cx="75438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292985" y="2473163"/>
            <a:ext cx="2728183" cy="596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800" dirty="0" smtClean="0">
                <a:solidFill>
                  <a:srgbClr val="003399"/>
                </a:solidFill>
                <a:latin typeface="Calibri" pitchFamily="34" charset="0"/>
              </a:rPr>
              <a:t>From T. </a:t>
            </a:r>
            <a:r>
              <a:rPr lang="en-US" sz="1800" dirty="0" err="1" smtClean="0">
                <a:solidFill>
                  <a:srgbClr val="003399"/>
                </a:solidFill>
                <a:latin typeface="Calibri" pitchFamily="34" charset="0"/>
              </a:rPr>
              <a:t>Khabiboulline’s</a:t>
            </a:r>
            <a:r>
              <a:rPr lang="en-US" sz="1800" dirty="0" smtClean="0">
                <a:solidFill>
                  <a:srgbClr val="003399"/>
                </a:solidFill>
                <a:latin typeface="Calibri" pitchFamily="34" charset="0"/>
              </a:rPr>
              <a:t> </a:t>
            </a:r>
          </a:p>
          <a:p>
            <a:pPr algn="l">
              <a:lnSpc>
                <a:spcPct val="80000"/>
              </a:lnSpc>
            </a:pPr>
            <a:r>
              <a:rPr lang="en-US" sz="1800" dirty="0" smtClean="0">
                <a:solidFill>
                  <a:srgbClr val="003399"/>
                </a:solidFill>
                <a:latin typeface="Calibri" pitchFamily="34" charset="0"/>
              </a:rPr>
              <a:t>presentation on 4/25/2014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1219200" y="3810000"/>
            <a:ext cx="6629400" cy="22860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990600" y="4521200"/>
            <a:ext cx="7213600" cy="119380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238316" y="1447800"/>
            <a:ext cx="3657600" cy="2377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21296"/>
            <a:ext cx="84582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3399"/>
                </a:solidFill>
                <a:latin typeface="Calibri" pitchFamily="34" charset="0"/>
              </a:rPr>
              <a:t>RFQ support structure design complete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Should schedule a fabrication readiness </a:t>
            </a:r>
            <a:br>
              <a:rPr lang="en-US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review very soon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3399"/>
                </a:solidFill>
                <a:latin typeface="Calibri" pitchFamily="34" charset="0"/>
              </a:rPr>
              <a:t>Water cooling circuits design complete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Cooling circuit for modules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Cooling circuit for pi-rods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19</a:t>
            </a:fld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6858000" cy="1143000"/>
          </a:xfrm>
        </p:spPr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RFQ Support Structure and Cooling</a:t>
            </a:r>
            <a:endParaRPr lang="en-US" sz="3600" b="1" dirty="0">
              <a:latin typeface="Calibri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/>
        </p:blipFill>
        <p:spPr bwMode="auto">
          <a:xfrm>
            <a:off x="371060" y="3912704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211416" y="3949148"/>
            <a:ext cx="36576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307053" y="3532496"/>
            <a:ext cx="2530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993300"/>
                </a:solidFill>
                <a:latin typeface="Calibri" pitchFamily="34" charset="0"/>
              </a:rPr>
              <a:t>PXIE RFQ support design </a:t>
            </a:r>
            <a:endParaRPr lang="en-US" sz="1800" dirty="0">
              <a:solidFill>
                <a:srgbClr val="9933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385" y="187035"/>
            <a:ext cx="6781800" cy="1143000"/>
          </a:xfrm>
        </p:spPr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Outline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340"/>
            <a:ext cx="8458200" cy="4790660"/>
          </a:xfrm>
        </p:spPr>
        <p:txBody>
          <a:bodyPr/>
          <a:lstStyle/>
          <a:p>
            <a:pPr marL="341313" indent="-341313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b="1" dirty="0" smtClean="0">
                <a:solidFill>
                  <a:srgbClr val="003399"/>
                </a:solidFill>
                <a:latin typeface="Calibri" pitchFamily="34" charset="0"/>
              </a:rPr>
              <a:t>Overview of the PXIE RFQ Design</a:t>
            </a:r>
            <a:endParaRPr lang="en-US" b="1" dirty="0" smtClean="0">
              <a:solidFill>
                <a:srgbClr val="003399"/>
              </a:solidFill>
              <a:latin typeface="Calibri" pitchFamily="34" charset="0"/>
            </a:endParaRPr>
          </a:p>
          <a:p>
            <a:pPr marL="741363" lvl="1" indent="-341313">
              <a:spcBef>
                <a:spcPct val="20000"/>
              </a:spcBef>
              <a:buClrTx/>
              <a:defRPr/>
            </a:pPr>
            <a:r>
              <a:rPr lang="en-US" sz="2400" b="1" dirty="0" smtClean="0">
                <a:latin typeface="Calibri" pitchFamily="34" charset="0"/>
              </a:rPr>
              <a:t>Specifications</a:t>
            </a:r>
          </a:p>
          <a:p>
            <a:pPr marL="1196976" lvl="2" indent="-341313">
              <a:spcBef>
                <a:spcPts val="600"/>
              </a:spcBef>
              <a:buClr>
                <a:srgbClr val="003399"/>
              </a:buClr>
              <a:buFont typeface="Calibri" pitchFamily="34" charset="0"/>
              <a:buChar char="―"/>
              <a:defRPr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162.5 MHz Normal-conducting CW four-vane RFQ</a:t>
            </a:r>
          </a:p>
          <a:p>
            <a:pPr marL="1196976" lvl="2" indent="-341313">
              <a:spcBef>
                <a:spcPts val="600"/>
              </a:spcBef>
              <a:buClr>
                <a:srgbClr val="003399"/>
              </a:buClr>
              <a:buFont typeface="Calibri" pitchFamily="34" charset="0"/>
              <a:buChar char="―"/>
              <a:defRPr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30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keV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H</a:t>
            </a:r>
            <a:r>
              <a:rPr lang="en-US" baseline="30000" dirty="0" smtClean="0">
                <a:solidFill>
                  <a:schemeClr val="tx2"/>
                </a:solidFill>
                <a:latin typeface="Calibri" pitchFamily="34" charset="0"/>
              </a:rPr>
              <a:t>- 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beam at 5-mA (injection) and 2.1 </a:t>
            </a:r>
            <a:r>
              <a:rPr lang="en-US" dirty="0" err="1" smtClean="0">
                <a:solidFill>
                  <a:schemeClr val="tx2"/>
                </a:solidFill>
                <a:latin typeface="Calibri" pitchFamily="34" charset="0"/>
              </a:rPr>
              <a:t>MeV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</a:rPr>
              <a:t> output energy</a:t>
            </a:r>
          </a:p>
          <a:p>
            <a:pPr marL="341313" indent="-341313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sz="2800" b="1" dirty="0" smtClean="0">
                <a:solidFill>
                  <a:srgbClr val="003399"/>
                </a:solidFill>
                <a:latin typeface="Calibri" pitchFamily="34" charset="0"/>
              </a:rPr>
              <a:t>Current status and schedule</a:t>
            </a:r>
          </a:p>
          <a:p>
            <a:pPr marL="796926" lvl="1" indent="-341313">
              <a:spcBef>
                <a:spcPts val="600"/>
              </a:spcBef>
              <a:buClrTx/>
              <a:defRPr/>
            </a:pPr>
            <a:r>
              <a:rPr lang="en-US" sz="2400" b="1" dirty="0" smtClean="0">
                <a:latin typeface="Calibri" pitchFamily="34" charset="0"/>
              </a:rPr>
              <a:t>RFQ and accessory components fabrication</a:t>
            </a:r>
          </a:p>
          <a:p>
            <a:pPr marL="796926" lvl="1" indent="-341313">
              <a:spcBef>
                <a:spcPts val="600"/>
              </a:spcBef>
              <a:buClrTx/>
              <a:defRPr/>
            </a:pPr>
            <a:r>
              <a:rPr lang="en-US" sz="2400" b="1" dirty="0" smtClean="0">
                <a:latin typeface="Calibri" pitchFamily="34" charset="0"/>
              </a:rPr>
              <a:t>RFQ measurement and tuning</a:t>
            </a:r>
          </a:p>
          <a:p>
            <a:pPr marL="1196976" lvl="2" indent="-341313">
              <a:spcBef>
                <a:spcPts val="600"/>
              </a:spcBef>
              <a:buClrTx/>
              <a:defRPr/>
            </a:pPr>
            <a:r>
              <a:rPr lang="en-US" b="1" dirty="0" smtClean="0">
                <a:solidFill>
                  <a:srgbClr val="009900"/>
                </a:solidFill>
                <a:latin typeface="Calibri" pitchFamily="34" charset="0"/>
              </a:rPr>
              <a:t>Low power RF measurement of Module 2  </a:t>
            </a:r>
          </a:p>
          <a:p>
            <a:pPr marL="796926" lvl="1" indent="-341313">
              <a:spcBef>
                <a:spcPts val="600"/>
              </a:spcBef>
              <a:buClrTx/>
              <a:defRPr/>
            </a:pPr>
            <a:r>
              <a:rPr lang="en-US" sz="2400" b="1" dirty="0" smtClean="0">
                <a:latin typeface="Calibri" pitchFamily="34" charset="0"/>
              </a:rPr>
              <a:t>Delivery of the RFQ to Fermilab early Q3-FY2015</a:t>
            </a:r>
          </a:p>
          <a:p>
            <a:pPr marL="396876" indent="-341313"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rgbClr val="003399"/>
                </a:solidFill>
                <a:latin typeface="Calibri" pitchFamily="34" charset="0"/>
              </a:rPr>
              <a:t>Summary</a:t>
            </a:r>
          </a:p>
          <a:p>
            <a:pPr>
              <a:buNone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2</a:t>
            </a:fld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02096"/>
            <a:ext cx="6781800" cy="1143000"/>
          </a:xfrm>
        </p:spPr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RFQ Fabrication Scoreboard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20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485" y="1169126"/>
            <a:ext cx="8102184" cy="513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973066" y="5902449"/>
            <a:ext cx="2650597" cy="369332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003399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3399"/>
                </a:solidFill>
                <a:latin typeface="Calibri" pitchFamily="34" charset="0"/>
              </a:rPr>
              <a:t>Updated on May 28, 2014</a:t>
            </a:r>
            <a:endParaRPr lang="en-US" sz="1800" b="1" dirty="0">
              <a:solidFill>
                <a:srgbClr val="00339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Summary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458200" cy="4724400"/>
          </a:xfrm>
        </p:spPr>
        <p:txBody>
          <a:bodyPr/>
          <a:lstStyle/>
          <a:p>
            <a:pPr>
              <a:lnSpc>
                <a:spcPct val="82000"/>
              </a:lnSpc>
            </a:pPr>
            <a:r>
              <a:rPr lang="en-US" dirty="0" smtClean="0">
                <a:solidFill>
                  <a:srgbClr val="003399"/>
                </a:solidFill>
                <a:latin typeface="Calibri" pitchFamily="34" charset="0"/>
              </a:rPr>
              <a:t>PXIE RFQ fabrication progressing well</a:t>
            </a:r>
          </a:p>
          <a:p>
            <a:pPr lvl="1">
              <a:lnSpc>
                <a:spcPct val="82000"/>
              </a:lnSpc>
            </a:pPr>
            <a:r>
              <a:rPr lang="en-US" dirty="0" smtClean="0">
                <a:latin typeface="Calibri" pitchFamily="34" charset="0"/>
              </a:rPr>
              <a:t>Module #2 complete</a:t>
            </a:r>
          </a:p>
          <a:p>
            <a:pPr lvl="1">
              <a:lnSpc>
                <a:spcPct val="82000"/>
              </a:lnSpc>
            </a:pPr>
            <a:r>
              <a:rPr lang="en-US" dirty="0" smtClean="0">
                <a:latin typeface="Calibri" pitchFamily="34" charset="0"/>
              </a:rPr>
              <a:t>Braze of Module #2 in mid-June 2014</a:t>
            </a:r>
          </a:p>
          <a:p>
            <a:pPr lvl="2">
              <a:lnSpc>
                <a:spcPct val="82000"/>
              </a:lnSpc>
            </a:pPr>
            <a:r>
              <a:rPr lang="en-US" sz="1800" dirty="0" smtClean="0">
                <a:latin typeface="Calibri" pitchFamily="34" charset="0"/>
              </a:rPr>
              <a:t>New retort base for the furnace at Bodycote complete </a:t>
            </a:r>
            <a:endParaRPr lang="en-US" dirty="0" smtClean="0">
              <a:latin typeface="Calibri" pitchFamily="34" charset="0"/>
            </a:endParaRPr>
          </a:p>
          <a:p>
            <a:pPr lvl="1">
              <a:lnSpc>
                <a:spcPct val="82000"/>
              </a:lnSpc>
            </a:pPr>
            <a:r>
              <a:rPr lang="en-US" dirty="0" smtClean="0">
                <a:latin typeface="Calibri" pitchFamily="34" charset="0"/>
              </a:rPr>
              <a:t>Module fabrication sequence: M2</a:t>
            </a:r>
            <a:r>
              <a:rPr lang="en-US" dirty="0" smtClean="0">
                <a:latin typeface="Calibri" pitchFamily="34" charset="0"/>
              </a:rPr>
              <a:t>, M3 (M1), M1 (M3) and </a:t>
            </a:r>
            <a:r>
              <a:rPr lang="en-US" dirty="0" smtClean="0">
                <a:latin typeface="Calibri" pitchFamily="34" charset="0"/>
              </a:rPr>
              <a:t>M4</a:t>
            </a:r>
          </a:p>
          <a:p>
            <a:pPr lvl="1">
              <a:lnSpc>
                <a:spcPct val="82000"/>
              </a:lnSpc>
            </a:pPr>
            <a:r>
              <a:rPr lang="en-US" dirty="0" smtClean="0">
                <a:latin typeface="Calibri" pitchFamily="34" charset="0"/>
              </a:rPr>
              <a:t>Accessory components design and fabrication nearly complete </a:t>
            </a:r>
          </a:p>
          <a:p>
            <a:pPr>
              <a:lnSpc>
                <a:spcPct val="82000"/>
              </a:lnSpc>
            </a:pPr>
            <a:r>
              <a:rPr lang="en-US" dirty="0" smtClean="0">
                <a:solidFill>
                  <a:srgbClr val="003399"/>
                </a:solidFill>
                <a:latin typeface="Calibri" pitchFamily="34" charset="0"/>
              </a:rPr>
              <a:t>Bead-pull RF measurement</a:t>
            </a:r>
          </a:p>
          <a:p>
            <a:pPr lvl="1">
              <a:lnSpc>
                <a:spcPct val="82000"/>
              </a:lnSpc>
            </a:pPr>
            <a:r>
              <a:rPr lang="en-US" dirty="0" smtClean="0">
                <a:latin typeface="Calibri" pitchFamily="34" charset="0"/>
              </a:rPr>
              <a:t>Module #2 measurement in early April 2014</a:t>
            </a:r>
          </a:p>
          <a:p>
            <a:pPr lvl="2">
              <a:lnSpc>
                <a:spcPct val="82000"/>
              </a:lnSpc>
            </a:pPr>
            <a:r>
              <a:rPr lang="en-US" sz="1800" dirty="0" smtClean="0">
                <a:latin typeface="Calibri" pitchFamily="34" charset="0"/>
              </a:rPr>
              <a:t>Good agreement between measurement and simulation</a:t>
            </a:r>
          </a:p>
          <a:p>
            <a:pPr lvl="2">
              <a:lnSpc>
                <a:spcPct val="82000"/>
              </a:lnSpc>
            </a:pPr>
            <a:r>
              <a:rPr lang="en-US" sz="1800" dirty="0" smtClean="0">
                <a:latin typeface="Calibri" pitchFamily="34" charset="0"/>
              </a:rPr>
              <a:t>BP apparatus and software work very well 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 smtClean="0">
              <a:latin typeface="Calibri" pitchFamily="34" charset="0"/>
            </a:endParaRPr>
          </a:p>
          <a:p>
            <a:pPr lvl="1">
              <a:lnSpc>
                <a:spcPct val="82000"/>
              </a:lnSpc>
            </a:pPr>
            <a:r>
              <a:rPr lang="en-US" dirty="0" smtClean="0">
                <a:latin typeface="Calibri" pitchFamily="34" charset="0"/>
              </a:rPr>
              <a:t>Final tuning with whole RFQ </a:t>
            </a:r>
            <a:endParaRPr lang="en-US" dirty="0" smtClean="0">
              <a:latin typeface="Calibri" pitchFamily="34" charset="0"/>
            </a:endParaRPr>
          </a:p>
          <a:p>
            <a:pPr>
              <a:lnSpc>
                <a:spcPct val="82000"/>
              </a:lnSpc>
            </a:pPr>
            <a:r>
              <a:rPr lang="en-US" dirty="0" smtClean="0">
                <a:solidFill>
                  <a:srgbClr val="003399"/>
                </a:solidFill>
                <a:latin typeface="Calibri" pitchFamily="34" charset="0"/>
              </a:rPr>
              <a:t>Schedule</a:t>
            </a:r>
          </a:p>
          <a:p>
            <a:pPr lvl="1">
              <a:lnSpc>
                <a:spcPct val="82000"/>
              </a:lnSpc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Completion of the RFQ fabrication and accessory components Q1 FY15</a:t>
            </a:r>
          </a:p>
          <a:p>
            <a:pPr lvl="1">
              <a:lnSpc>
                <a:spcPct val="82000"/>
              </a:lnSpc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RF power coupler testing Q3 FY14</a:t>
            </a:r>
          </a:p>
          <a:p>
            <a:pPr lvl="1">
              <a:lnSpc>
                <a:spcPct val="82000"/>
              </a:lnSpc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Assembly and tuning Q2 FY15</a:t>
            </a:r>
          </a:p>
          <a:p>
            <a:pPr lvl="1">
              <a:lnSpc>
                <a:spcPct val="82000"/>
              </a:lnSpc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Delivery of the RFQ to Fermilab early Q3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FY15</a:t>
            </a:r>
            <a:endParaRPr lang="en-US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34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smtClean="0"/>
              <a:t>PIP-II Collaboration Meeting, June 3, 2014;  Derun Li - LBNL</a:t>
            </a:r>
            <a:endParaRPr lang="en-US" sz="1200" dirty="0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248400"/>
            <a:ext cx="1905000" cy="323850"/>
          </a:xfr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49C9E50-ABA4-4D49-BD7C-6D8373C9AA84}" type="slidenum">
              <a:rPr lang="en-US" sz="1200" b="1" smtClean="0"/>
              <a:pPr/>
              <a:t>21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50264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104" y="228600"/>
            <a:ext cx="6781800" cy="1143000"/>
          </a:xfrm>
        </p:spPr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Beam Dynamics Specifications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3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533400" y="1286364"/>
          <a:ext cx="8136984" cy="420055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860800"/>
                <a:gridCol w="2693666"/>
                <a:gridCol w="1582518"/>
              </a:tblGrid>
              <a:tr h="3500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33CC"/>
                          </a:solidFill>
                          <a:effectLst/>
                          <a:latin typeface="Calibri" pitchFamily="34" charset="0"/>
                        </a:rPr>
                        <a:t>Parameters</a:t>
                      </a:r>
                      <a:endParaRPr lang="en-US" sz="1800" b="1" dirty="0">
                        <a:solidFill>
                          <a:srgbClr val="0033CC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33CC"/>
                          </a:solidFill>
                          <a:effectLst/>
                          <a:latin typeface="Calibri" pitchFamily="34" charset="0"/>
                        </a:rPr>
                        <a:t>PXIE</a:t>
                      </a:r>
                      <a:endParaRPr lang="en-US" sz="1800" b="1" dirty="0">
                        <a:solidFill>
                          <a:srgbClr val="0033CC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33CC"/>
                          </a:solidFill>
                          <a:effectLst/>
                          <a:latin typeface="Calibri" pitchFamily="34" charset="0"/>
                        </a:rPr>
                        <a:t>Unit</a:t>
                      </a:r>
                      <a:endParaRPr lang="en-US" sz="1800" b="1" dirty="0">
                        <a:solidFill>
                          <a:srgbClr val="0033CC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0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Ion Type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 H-</a:t>
                      </a:r>
                      <a:endParaRPr lang="en-US" sz="1600" b="0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0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Output Energy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 2.1</a:t>
                      </a:r>
                      <a:endParaRPr lang="en-US" sz="1600" b="0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  <a:latin typeface="Calibri" pitchFamily="34" charset="0"/>
                        </a:rPr>
                        <a:t>MeV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0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Duty factor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 100</a:t>
                      </a:r>
                      <a:endParaRPr lang="en-US" sz="1600" b="0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Calibri" pitchFamily="34" charset="0"/>
                        </a:rPr>
                        <a:t>%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0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Frequency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 162.5</a:t>
                      </a:r>
                      <a:endParaRPr lang="en-US" sz="1600" b="0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Calibri" pitchFamily="34" charset="0"/>
                        </a:rPr>
                        <a:t>MHz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0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Beam current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 5 </a:t>
                      </a:r>
                      <a:r>
                        <a:rPr lang="en-US" sz="1800" b="0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(nominal); 1-10</a:t>
                      </a:r>
                      <a:endParaRPr lang="en-US" sz="1600" b="0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  <a:latin typeface="Calibri" pitchFamily="34" charset="0"/>
                        </a:rPr>
                        <a:t>mA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0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Transverse Emittance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 &lt; </a:t>
                      </a:r>
                      <a:r>
                        <a:rPr lang="en-US" sz="1800" b="0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0.25 (norm. </a:t>
                      </a:r>
                      <a:r>
                        <a:rPr lang="en-US" sz="1800" b="0" dirty="0" err="1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rms</a:t>
                      </a:r>
                      <a:r>
                        <a:rPr lang="en-US" sz="1800" b="0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  <a:endParaRPr lang="en-US" sz="1600" b="0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Calibri" pitchFamily="34" charset="0"/>
                          <a:sym typeface="Symbol"/>
                        </a:rPr>
                        <a:t></a:t>
                      </a:r>
                      <a:r>
                        <a:rPr lang="en-US" sz="1800" b="0" dirty="0">
                          <a:effectLst/>
                          <a:latin typeface="Calibri" pitchFamily="34" charset="0"/>
                        </a:rPr>
                        <a:t>mm-</a:t>
                      </a:r>
                      <a:r>
                        <a:rPr lang="en-US" sz="1800" b="0" dirty="0" err="1">
                          <a:effectLst/>
                          <a:latin typeface="Calibri" pitchFamily="34" charset="0"/>
                        </a:rPr>
                        <a:t>mrad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0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Longitudinal Emittance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 0.8-1.0</a:t>
                      </a:r>
                      <a:endParaRPr lang="en-US" sz="1600" b="0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  <a:latin typeface="Calibri" pitchFamily="34" charset="0"/>
                        </a:rPr>
                        <a:t>keV-nsec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0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Input energy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 30</a:t>
                      </a:r>
                      <a:endParaRPr lang="en-US" sz="1600" b="0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Calibri" pitchFamily="34" charset="0"/>
                        </a:rPr>
                        <a:t>kV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0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Emittance Growth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 10</a:t>
                      </a:r>
                      <a:endParaRPr lang="en-US" sz="1600" b="0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Calibri" pitchFamily="34" charset="0"/>
                        </a:rPr>
                        <a:t>%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0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Transmission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 95</a:t>
                      </a:r>
                      <a:endParaRPr lang="en-US" sz="1600" b="0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Calibri" pitchFamily="34" charset="0"/>
                        </a:rPr>
                        <a:t>%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0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TWISS Parameter 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sym typeface="Symbol"/>
                        </a:rPr>
                        <a:t></a:t>
                      </a:r>
                      <a:r>
                        <a:rPr lang="en-US" sz="1800" b="0" dirty="0" smtClean="0"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s (transverse)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sym typeface="Symbol"/>
                        </a:rPr>
                        <a:t></a:t>
                      </a:r>
                      <a:r>
                        <a:rPr lang="en-US" sz="1800" b="0" baseline="-2500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sym typeface="Symbol"/>
                        </a:rPr>
                        <a:t>T 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sym typeface="Symbol"/>
                        </a:rPr>
                        <a:t>&lt; 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0.2;  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sym typeface="Symbol"/>
                        </a:rPr>
                        <a:t></a:t>
                      </a:r>
                      <a:r>
                        <a:rPr lang="en-US" sz="1800" b="0" baseline="-2500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sym typeface="Symbol"/>
                        </a:rPr>
                        <a:t>z 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sym typeface="Symbol"/>
                        </a:rPr>
                        <a:t>&lt; 0.1</a:t>
                      </a:r>
                      <a:endParaRPr lang="en-US" sz="1800" b="0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0512" y="5611504"/>
            <a:ext cx="900624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Very robust beam dynamics design; meets/exceeds the specifications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6934200" cy="1143000"/>
          </a:xfrm>
        </p:spPr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RF Design of the RFQ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4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90143" y="3269921"/>
          <a:ext cx="7696200" cy="303389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953000"/>
                <a:gridCol w="1676400"/>
                <a:gridCol w="1066800"/>
              </a:tblGrid>
              <a:tr h="3262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/>
                        </a:rPr>
                        <a:t>Parameters</a:t>
                      </a:r>
                      <a:endParaRPr lang="en-US" sz="1600" dirty="0">
                        <a:solidFill>
                          <a:srgbClr val="0033CC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/>
                        </a:rPr>
                        <a:t>PXIE</a:t>
                      </a:r>
                      <a:endParaRPr lang="en-US" sz="1600" dirty="0">
                        <a:solidFill>
                          <a:srgbClr val="0033CC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/>
                        </a:rPr>
                        <a:t>Units</a:t>
                      </a:r>
                      <a:endParaRPr lang="en-US" sz="1600" dirty="0">
                        <a:solidFill>
                          <a:srgbClr val="0033CC"/>
                        </a:solidFill>
                        <a:effectLst/>
                      </a:endParaRPr>
                    </a:p>
                  </a:txBody>
                  <a:tcPr/>
                </a:tc>
              </a:tr>
              <a:tr h="3262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Frequency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162.493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MHz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</a:tr>
              <a:tr h="3262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Frequency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of dipole mode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181.99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MHz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</a:tr>
              <a:tr h="3262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Q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factor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14660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</a:tr>
              <a:tr h="3262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Q factor drop due to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everything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-14.7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</a:p>
                  </a:txBody>
                  <a:tcPr/>
                </a:tc>
              </a:tr>
              <a:tr h="3262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Power loss per cut-back (In/Out)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336/392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watts</a:t>
                      </a:r>
                    </a:p>
                  </a:txBody>
                  <a:tcPr/>
                </a:tc>
              </a:tr>
              <a:tr h="351659"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Max power loss density at cut-back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  <a:effectLst/>
                        </a:rPr>
                        <a:t>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W/cm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40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</a:tr>
              <a:tr h="3262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Total power loss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  <a:effectLst/>
                        </a:rPr>
                        <a:t>74.6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kW</a:t>
                      </a:r>
                    </a:p>
                  </a:txBody>
                  <a:tcPr/>
                </a:tc>
              </a:tr>
              <a:tr h="3262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H (1/2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of the inner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 width of the RFQ)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172.73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61796" y="1143000"/>
            <a:ext cx="3325932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016" y="1237067"/>
            <a:ext cx="252557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550709" y="1280926"/>
            <a:ext cx="3469091" cy="16127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3D model includes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234950" indent="-234950" algn="l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Pi-mode stabilization rods</a:t>
            </a:r>
          </a:p>
          <a:p>
            <a:pPr marL="234950" indent="-234950" algn="l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Radial matcher and two </a:t>
            </a:r>
          </a:p>
          <a:p>
            <a:pPr marL="234950" indent="-234950" algn="l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terminations at the RFQ ends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234950" indent="-234950" algn="l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Tuners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4194" y="2940838"/>
            <a:ext cx="629717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C00000"/>
                </a:solidFill>
                <a:latin typeface="+mj-lt"/>
              </a:rPr>
              <a:t>Simulation results verified by LBNL using ANASYS and ACE3p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5791200" y="3581400"/>
            <a:ext cx="1600200" cy="27432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690" y="200890"/>
            <a:ext cx="6934200" cy="1143000"/>
          </a:xfrm>
        </p:spPr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Mechanical and Structure Design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5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0936" y="1219200"/>
            <a:ext cx="8352064" cy="4575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04800" y="1219200"/>
            <a:ext cx="5453136" cy="1652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90513" algn="l">
              <a:lnSpc>
                <a:spcPct val="70000"/>
              </a:lnSpc>
              <a:defRPr/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Summary of the PXIE RFQ structure design:</a:t>
            </a:r>
          </a:p>
          <a:p>
            <a:pPr lvl="1" indent="-290513" algn="l">
              <a:lnSpc>
                <a:spcPct val="70000"/>
              </a:lnSpc>
              <a:spcBef>
                <a:spcPts val="600"/>
              </a:spcBef>
              <a:buClrTx/>
              <a:buFont typeface="Courier New" pitchFamily="49" charset="0"/>
              <a:buChar char="o"/>
              <a:defRPr/>
            </a:pPr>
            <a:r>
              <a:rPr lang="en-US" sz="1800" dirty="0">
                <a:latin typeface="Calibri" pitchFamily="34" charset="0"/>
              </a:rPr>
              <a:t>RFQ: 4.45 meters long consists of four modules;</a:t>
            </a:r>
          </a:p>
          <a:p>
            <a:pPr lvl="1" indent="-290513" algn="l">
              <a:lnSpc>
                <a:spcPct val="70000"/>
              </a:lnSpc>
              <a:spcBef>
                <a:spcPts val="600"/>
              </a:spcBef>
              <a:buClrTx/>
              <a:buFont typeface="Courier New" pitchFamily="49" charset="0"/>
              <a:buChar char="o"/>
              <a:defRPr/>
            </a:pPr>
            <a:r>
              <a:rPr lang="en-US" sz="1800" dirty="0">
                <a:latin typeface="Calibri" pitchFamily="34" charset="0"/>
              </a:rPr>
              <a:t>32 Pi-mode stabilization rods;</a:t>
            </a:r>
          </a:p>
          <a:p>
            <a:pPr lvl="1" indent="-290513" algn="l">
              <a:lnSpc>
                <a:spcPct val="70000"/>
              </a:lnSpc>
              <a:spcBef>
                <a:spcPts val="600"/>
              </a:spcBef>
              <a:buClrTx/>
              <a:buFont typeface="Courier New" pitchFamily="49" charset="0"/>
              <a:buChar char="o"/>
              <a:defRPr/>
            </a:pPr>
            <a:r>
              <a:rPr lang="en-US" sz="1800" dirty="0">
                <a:latin typeface="Calibri" pitchFamily="34" charset="0"/>
              </a:rPr>
              <a:t>2 RF power couplers;</a:t>
            </a:r>
          </a:p>
          <a:p>
            <a:pPr lvl="1" indent="-290513" algn="l">
              <a:lnSpc>
                <a:spcPct val="70000"/>
              </a:lnSpc>
              <a:spcBef>
                <a:spcPts val="600"/>
              </a:spcBef>
              <a:buClrTx/>
              <a:buFont typeface="Courier New" pitchFamily="49" charset="0"/>
              <a:buChar char="o"/>
              <a:defRPr/>
            </a:pPr>
            <a:r>
              <a:rPr lang="en-US" sz="1800" dirty="0">
                <a:latin typeface="Calibri" pitchFamily="34" charset="0"/>
              </a:rPr>
              <a:t>80 slug-tuners (20 per module);</a:t>
            </a:r>
          </a:p>
          <a:p>
            <a:pPr lvl="1" indent="-290513" algn="l">
              <a:lnSpc>
                <a:spcPct val="70000"/>
              </a:lnSpc>
              <a:spcBef>
                <a:spcPts val="600"/>
              </a:spcBef>
              <a:buClrTx/>
              <a:buFont typeface="Courier New" pitchFamily="49" charset="0"/>
              <a:buChar char="o"/>
              <a:defRPr/>
            </a:pPr>
            <a:r>
              <a:rPr lang="en-US" sz="1800" dirty="0">
                <a:latin typeface="Calibri" pitchFamily="34" charset="0"/>
              </a:rPr>
              <a:t>48 RF probes.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612558" y="4248688"/>
            <a:ext cx="4473575" cy="20467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52388" algn="l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Use proven, low risk techniques  and experiences from the SNS RFQ design</a:t>
            </a:r>
            <a:endParaRPr lang="en-US" b="1" dirty="0">
              <a:solidFill>
                <a:srgbClr val="FF0000"/>
              </a:solidFill>
              <a:latin typeface="Calibri" pitchFamily="34" charset="0"/>
            </a:endParaRPr>
          </a:p>
          <a:p>
            <a:pPr marL="234950" lvl="1" indent="274638" algn="l" fontAlgn="auto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sz="2000" dirty="0">
                <a:latin typeface="Calibri" pitchFamily="34" charset="0"/>
                <a:ea typeface="ＭＳ Ｐゴシック" charset="-128"/>
              </a:rPr>
              <a:t>Four vane copper-to-copper braze</a:t>
            </a:r>
          </a:p>
          <a:p>
            <a:pPr marL="234950" lvl="1" indent="274638" algn="l" fontAlgn="auto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sz="2000" dirty="0">
                <a:latin typeface="Calibri" pitchFamily="34" charset="0"/>
                <a:ea typeface="ＭＳ Ｐゴシック" charset="-128"/>
              </a:rPr>
              <a:t>Fly cut modulated vane tips</a:t>
            </a:r>
          </a:p>
          <a:p>
            <a:pPr marL="234950" lvl="1" indent="274638" algn="l" fontAlgn="auto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sz="2000" dirty="0">
                <a:latin typeface="Calibri" pitchFamily="34" charset="0"/>
                <a:ea typeface="ＭＳ Ｐゴシック" charset="-128"/>
              </a:rPr>
              <a:t>Brazed, water cooled pi-mode rods</a:t>
            </a:r>
          </a:p>
          <a:p>
            <a:pPr marL="234950" lvl="1" indent="274638" algn="l" fontAlgn="auto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sz="2000" dirty="0">
                <a:latin typeface="Calibri" pitchFamily="34" charset="0"/>
                <a:ea typeface="ＭＳ Ｐゴシック" charset="-128"/>
              </a:rPr>
              <a:t>Low profile, bolted module joints</a:t>
            </a:r>
          </a:p>
          <a:p>
            <a:pPr marL="234950" lvl="1" indent="274638" algn="l" fontAlgn="auto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sz="2000" dirty="0">
                <a:latin typeface="Calibri" pitchFamily="34" charset="0"/>
                <a:ea typeface="ＭＳ Ｐゴシック" charset="-128"/>
              </a:rPr>
              <a:t>Removable fixed slug tuners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736" y="5879068"/>
            <a:ext cx="453066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+ Fabrication tests to validate techniques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7640" y="4468090"/>
            <a:ext cx="1275160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RFQ Fabrication and Accessory Components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20090"/>
            <a:ext cx="8458200" cy="48768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Fabrication of  the RFQ and accessory components</a:t>
            </a:r>
          </a:p>
          <a:p>
            <a:pPr lvl="1"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RFQ fabrication started Q4-FY2013</a:t>
            </a:r>
          </a:p>
          <a:p>
            <a:pPr lvl="2">
              <a:lnSpc>
                <a:spcPct val="85000"/>
              </a:lnSpc>
            </a:pPr>
            <a:r>
              <a:rPr lang="en-US" dirty="0" smtClean="0">
                <a:solidFill>
                  <a:srgbClr val="009900"/>
                </a:solidFill>
                <a:latin typeface="Calibri" pitchFamily="34" charset="0"/>
              </a:rPr>
              <a:t>Four modules: 16 vanes</a:t>
            </a:r>
          </a:p>
          <a:p>
            <a:pPr lvl="1"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20 temporary tuner design &amp; fabrication complete &amp; tested</a:t>
            </a:r>
          </a:p>
          <a:p>
            <a:pPr lvl="1"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Sensing loop design complete (ready for PO)</a:t>
            </a:r>
          </a:p>
          <a:p>
            <a:pPr lvl="1"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2 temporary cut-backs and end-plates fabricated &amp; tested</a:t>
            </a:r>
          </a:p>
          <a:p>
            <a:pPr lvl="1"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Water cooling circuit design complete</a:t>
            </a:r>
          </a:p>
          <a:p>
            <a:pPr lvl="1">
              <a:lnSpc>
                <a:spcPct val="85000"/>
              </a:lnSpc>
            </a:pPr>
            <a:r>
              <a:rPr lang="en-US" dirty="0" smtClean="0">
                <a:solidFill>
                  <a:srgbClr val="003399"/>
                </a:solidFill>
                <a:latin typeface="Calibri" pitchFamily="34" charset="0"/>
              </a:rPr>
              <a:t>RF power coupler design complete and fabrication in progress</a:t>
            </a:r>
          </a:p>
          <a:p>
            <a:pPr lvl="2">
              <a:lnSpc>
                <a:spcPct val="85000"/>
              </a:lnSpc>
            </a:pPr>
            <a:r>
              <a:rPr lang="en-US" sz="1800" dirty="0" smtClean="0">
                <a:latin typeface="Calibri" pitchFamily="34" charset="0"/>
              </a:rPr>
              <a:t>Prototype and high power testing this summer</a:t>
            </a:r>
          </a:p>
          <a:p>
            <a:pPr lvl="1"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RFQ support structure design complete</a:t>
            </a:r>
          </a:p>
          <a:p>
            <a:pPr lvl="1"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Lifting and assembly fixtures designed/approved/fabricated</a:t>
            </a:r>
          </a:p>
          <a:p>
            <a:pPr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First RF measurements of Module #2 complete</a:t>
            </a:r>
          </a:p>
          <a:p>
            <a:pPr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Braze of Module #2 mid-June 2014 </a:t>
            </a:r>
          </a:p>
          <a:p>
            <a:pPr>
              <a:lnSpc>
                <a:spcPct val="85000"/>
              </a:lnSpc>
            </a:pPr>
            <a:r>
              <a:rPr lang="en-US" dirty="0" smtClean="0">
                <a:latin typeface="Calibri" pitchFamily="34" charset="0"/>
              </a:rPr>
              <a:t>Transit analysis started and will continue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6</a:t>
            </a:fld>
            <a:endParaRPr lang="en-US" smtClean="0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252" y="228600"/>
            <a:ext cx="7086600" cy="1143000"/>
          </a:xfrm>
        </p:spPr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Production RFQ Status &amp; Schedule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8228"/>
            <a:ext cx="8763000" cy="4724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3399"/>
                </a:solidFill>
                <a:latin typeface="Calibri" pitchFamily="34" charset="0"/>
              </a:rPr>
              <a:t>Production RFQ started </a:t>
            </a:r>
            <a:r>
              <a:rPr lang="en-US" sz="2000" dirty="0" smtClean="0">
                <a:solidFill>
                  <a:srgbClr val="003399"/>
                </a:solidFill>
                <a:latin typeface="Calibri" pitchFamily="34" charset="0"/>
              </a:rPr>
              <a:t>Q4-FY13</a:t>
            </a:r>
            <a:r>
              <a:rPr lang="en-US" dirty="0" smtClean="0">
                <a:solidFill>
                  <a:srgbClr val="003399"/>
                </a:solidFill>
                <a:latin typeface="Calibri" pitchFamily="34" charset="0"/>
              </a:rPr>
              <a:t> after fabrication readiness Review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3399"/>
                </a:solidFill>
                <a:latin typeface="Calibri" pitchFamily="34" charset="0"/>
              </a:rPr>
              <a:t>Fabrication progressing well and on schedule  </a:t>
            </a:r>
          </a:p>
          <a:p>
            <a:endParaRPr lang="en-US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7</a:t>
            </a:fld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96" y="2533859"/>
            <a:ext cx="8686800" cy="372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5993296" y="2630952"/>
            <a:ext cx="2743200" cy="355489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2209800"/>
            <a:ext cx="8642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Schedule presented at PXIE RFQ fabrication readiness review (June 26-27, 2013)</a:t>
            </a:r>
            <a:endParaRPr lang="en-US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Major Fabrication Steps 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6" y="1295400"/>
            <a:ext cx="84582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003399"/>
                </a:solidFill>
                <a:latin typeface="Calibri" pitchFamily="34" charset="0"/>
              </a:rPr>
              <a:t>Gun-drill of water cooling channels &amp; e-beam welding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Calibri" pitchFamily="34" charset="0"/>
              </a:rPr>
              <a:t>Flow and leak check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003399"/>
                </a:solidFill>
                <a:latin typeface="Calibri" pitchFamily="34" charset="0"/>
              </a:rPr>
              <a:t>Rough machining of vane profile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Calibri" pitchFamily="34" charset="0"/>
              </a:rPr>
              <a:t>CMM measurement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003399"/>
                </a:solidFill>
                <a:latin typeface="Calibri" pitchFamily="34" charset="0"/>
              </a:rPr>
              <a:t>Final vane machining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Calibri" pitchFamily="34" charset="0"/>
              </a:rPr>
              <a:t> Vane modulation and wire grooves 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Calibri" pitchFamily="34" charset="0"/>
              </a:rPr>
              <a:t>CMM measurement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8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pic>
        <p:nvPicPr>
          <p:cNvPr id="6" name="Picture 5" descr="20130618_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4800" y="3673593"/>
            <a:ext cx="4532098" cy="2578608"/>
          </a:xfrm>
          <a:prstGeom prst="rect">
            <a:avLst/>
          </a:prstGeom>
        </p:spPr>
      </p:pic>
      <p:pic>
        <p:nvPicPr>
          <p:cNvPr id="7" name="Picture 6" descr="vane-fab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3655637"/>
            <a:ext cx="3657600" cy="2579511"/>
          </a:xfrm>
          <a:prstGeom prst="rect">
            <a:avLst/>
          </a:prstGeom>
        </p:spPr>
      </p:pic>
      <p:pic>
        <p:nvPicPr>
          <p:cNvPr id="8" name="Picture 7" descr="20130507_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975652" y="3657600"/>
            <a:ext cx="1828800" cy="1219200"/>
          </a:xfrm>
          <a:prstGeom prst="rect">
            <a:avLst/>
          </a:prstGeom>
        </p:spPr>
      </p:pic>
      <p:pic>
        <p:nvPicPr>
          <p:cNvPr id="9" name="Picture 8" descr="2013052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512904" y="1795672"/>
            <a:ext cx="3200400" cy="12884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21559" y="3090050"/>
            <a:ext cx="2836033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800" dirty="0" smtClean="0">
                <a:latin typeface="Calibri" pitchFamily="34" charset="0"/>
              </a:rPr>
              <a:t>Gun-drill and plug (e-beam) 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latin typeface="Calibri" pitchFamily="34" charset="0"/>
              </a:rPr>
              <a:t>welding (outside vendor)</a:t>
            </a:r>
            <a:endParaRPr lang="en-US" sz="1800" dirty="0">
              <a:latin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4953000" y="3124200"/>
            <a:ext cx="533400" cy="45720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533400" y="5881048"/>
            <a:ext cx="409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Production copper for 18 vanes (2 spares)</a:t>
            </a:r>
            <a:endParaRPr lang="en-US" sz="18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Meeting, June 3, 2014;  Derun Li -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67748" y="6305550"/>
            <a:ext cx="1905000" cy="457200"/>
          </a:xfrm>
        </p:spPr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9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57400" y="443948"/>
            <a:ext cx="6781800" cy="685800"/>
          </a:xfrm>
        </p:spPr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RFQ Fabrication Progress</a:t>
            </a:r>
            <a:endParaRPr lang="en-US" sz="3600" b="1" dirty="0">
              <a:latin typeface="Calibri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87167" y="1232452"/>
            <a:ext cx="8645866" cy="5038476"/>
            <a:chOff x="287167" y="1232452"/>
            <a:chExt cx="8645866" cy="5038476"/>
          </a:xfrm>
        </p:grpSpPr>
        <p:pic>
          <p:nvPicPr>
            <p:cNvPr id="6" name="Picture 5" descr="vane-fab3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4648200" y="1232452"/>
              <a:ext cx="4284833" cy="2743200"/>
            </a:xfrm>
            <a:prstGeom prst="rect">
              <a:avLst/>
            </a:prstGeom>
          </p:spPr>
        </p:pic>
        <p:pic>
          <p:nvPicPr>
            <p:cNvPr id="7" name="Picture 6" descr="vane-fab4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287167" y="1245704"/>
              <a:ext cx="4284833" cy="2743200"/>
            </a:xfrm>
            <a:prstGeom prst="rect">
              <a:avLst/>
            </a:prstGeom>
          </p:spPr>
        </p:pic>
        <p:pic>
          <p:nvPicPr>
            <p:cNvPr id="8" name="Picture 7" descr="20140115_v2_4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4648200" y="4038600"/>
              <a:ext cx="4284833" cy="2209800"/>
            </a:xfrm>
            <a:prstGeom prst="rect">
              <a:avLst/>
            </a:prstGeom>
          </p:spPr>
        </p:pic>
        <p:pic>
          <p:nvPicPr>
            <p:cNvPr id="10" name="Picture 9" descr="20140108_1_mod2v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291152" y="4046560"/>
              <a:ext cx="4288536" cy="2223912"/>
            </a:xfrm>
            <a:prstGeom prst="rect">
              <a:avLst/>
            </a:prstGeom>
          </p:spPr>
        </p:pic>
        <p:pic>
          <p:nvPicPr>
            <p:cNvPr id="12" name="Picture 11" descr="20140108_4_mod2v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291548" y="5234608"/>
              <a:ext cx="1434548" cy="1036320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304800" y="3581400"/>
            <a:ext cx="121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Flow check</a:t>
            </a:r>
            <a:endParaRPr lang="en-US" sz="1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94585" y="3402496"/>
            <a:ext cx="1272207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Flow check </a:t>
            </a:r>
          </a:p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apparatus</a:t>
            </a:r>
            <a:endParaRPr lang="en-US" sz="1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9535" y="4038600"/>
            <a:ext cx="16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Modulation cut</a:t>
            </a:r>
            <a:endParaRPr lang="en-US" sz="1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5529" y="5802868"/>
            <a:ext cx="206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CMM measurement</a:t>
            </a:r>
            <a:endParaRPr lang="en-US" sz="18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tory">
  <a:themeElements>
    <a:clrScheme name="Factory 3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4D4D4D"/>
      </a:hlink>
      <a:folHlink>
        <a:srgbClr val="969696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1566</TotalTime>
  <Words>1215</Words>
  <Application>Microsoft Office PowerPoint</Application>
  <PresentationFormat>On-screen Show (4:3)</PresentationFormat>
  <Paragraphs>249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Factory</vt:lpstr>
      <vt:lpstr>RFQ Status</vt:lpstr>
      <vt:lpstr>Outline</vt:lpstr>
      <vt:lpstr>Beam Dynamics Specifications</vt:lpstr>
      <vt:lpstr>RF Design of the RFQ</vt:lpstr>
      <vt:lpstr>Mechanical and Structure Design</vt:lpstr>
      <vt:lpstr>RFQ Fabrication and Accessory Components</vt:lpstr>
      <vt:lpstr>Production RFQ Status &amp; Schedule</vt:lpstr>
      <vt:lpstr>Major Fabrication Steps </vt:lpstr>
      <vt:lpstr>RFQ Fabrication Progress</vt:lpstr>
      <vt:lpstr>Fabrication of Module #2 </vt:lpstr>
      <vt:lpstr>Accessory Components</vt:lpstr>
      <vt:lpstr>RF Measurement/Tuning: M2 Assembly </vt:lpstr>
      <vt:lpstr>RF Measurement/Tuning: M2 Assembly </vt:lpstr>
      <vt:lpstr>Bead-Pull Apparatus Setup</vt:lpstr>
      <vt:lpstr>Bead-Pull Measurements</vt:lpstr>
      <vt:lpstr>Measurement Results</vt:lpstr>
      <vt:lpstr>RF Simulation Results of Module 2 with the Same Configuration as Measured</vt:lpstr>
      <vt:lpstr>Summary of Bead-Pull Measurements</vt:lpstr>
      <vt:lpstr>RFQ Support Structure and Cooling</vt:lpstr>
      <vt:lpstr>RFQ Fabrication Scoreboard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Jolie R. Macier x2353 11220N</dc:creator>
  <cp:lastModifiedBy>Derun</cp:lastModifiedBy>
  <cp:revision>95</cp:revision>
  <cp:lastPrinted>1601-01-01T00:00:00Z</cp:lastPrinted>
  <dcterms:created xsi:type="dcterms:W3CDTF">2008-08-01T20:03:26Z</dcterms:created>
  <dcterms:modified xsi:type="dcterms:W3CDTF">2014-06-02T19:04:25Z</dcterms:modified>
</cp:coreProperties>
</file>