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1"/>
  </p:sldMasterIdLst>
  <p:notesMasterIdLst>
    <p:notesMasterId r:id="rId22"/>
  </p:notesMasterIdLst>
  <p:sldIdLst>
    <p:sldId id="256" r:id="rId2"/>
    <p:sldId id="260" r:id="rId3"/>
    <p:sldId id="261" r:id="rId4"/>
    <p:sldId id="262" r:id="rId5"/>
    <p:sldId id="263" r:id="rId6"/>
    <p:sldId id="264" r:id="rId7"/>
    <p:sldId id="272" r:id="rId8"/>
    <p:sldId id="280" r:id="rId9"/>
    <p:sldId id="277" r:id="rId10"/>
    <p:sldId id="265" r:id="rId11"/>
    <p:sldId id="266" r:id="rId12"/>
    <p:sldId id="267" r:id="rId13"/>
    <p:sldId id="270" r:id="rId14"/>
    <p:sldId id="268" r:id="rId15"/>
    <p:sldId id="278" r:id="rId16"/>
    <p:sldId id="279" r:id="rId17"/>
    <p:sldId id="274" r:id="rId18"/>
    <p:sldId id="275" r:id="rId19"/>
    <p:sldId id="271" r:id="rId20"/>
    <p:sldId id="276" r:id="rId21"/>
  </p:sldIdLst>
  <p:sldSz cx="9144000" cy="6858000" type="screen4x3"/>
  <p:notesSz cx="6858000" cy="9144000"/>
  <p:defaultTextStyle>
    <a:defPPr>
      <a:defRPr lang="en-US"/>
    </a:defPPr>
    <a:lvl1pPr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9799"/>
    <a:srgbClr val="009900"/>
    <a:srgbClr val="CC0000"/>
    <a:srgbClr val="FFFF00"/>
    <a:srgbClr val="6666FF"/>
    <a:srgbClr val="0033CC"/>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35" autoAdjust="0"/>
    <p:restoredTop sz="90929"/>
  </p:normalViewPr>
  <p:slideViewPr>
    <p:cSldViewPr>
      <p:cViewPr varScale="1">
        <p:scale>
          <a:sx n="156" d="100"/>
          <a:sy n="156" d="100"/>
        </p:scale>
        <p:origin x="-120" y="-52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beamssrv1\dej$\dej\ProtonDriver\lorentz%20stripping%202.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Lorentz Stripping</a:t>
            </a:r>
          </a:p>
        </c:rich>
      </c:tx>
      <c:layout/>
      <c:overlay val="0"/>
    </c:title>
    <c:autoTitleDeleted val="0"/>
    <c:plotArea>
      <c:layout/>
      <c:scatterChart>
        <c:scatterStyle val="smoothMarker"/>
        <c:varyColors val="0"/>
        <c:ser>
          <c:idx val="0"/>
          <c:order val="0"/>
          <c:tx>
            <c:v>800 MeV</c:v>
          </c:tx>
          <c:marker>
            <c:symbol val="none"/>
          </c:marker>
          <c:xVal>
            <c:numRef>
              <c:f>Sheet12!$B$15:$B$26</c:f>
              <c:numCache>
                <c:formatCode>General</c:formatCode>
                <c:ptCount val="12"/>
                <c:pt idx="0">
                  <c:v>2.0</c:v>
                </c:pt>
                <c:pt idx="1">
                  <c:v>2.25</c:v>
                </c:pt>
                <c:pt idx="2">
                  <c:v>2.5</c:v>
                </c:pt>
                <c:pt idx="3">
                  <c:v>2.75</c:v>
                </c:pt>
                <c:pt idx="4">
                  <c:v>3.0</c:v>
                </c:pt>
                <c:pt idx="5">
                  <c:v>3.250000000000001</c:v>
                </c:pt>
                <c:pt idx="6">
                  <c:v>3.500000000000001</c:v>
                </c:pt>
                <c:pt idx="7">
                  <c:v>3.750000000000001</c:v>
                </c:pt>
                <c:pt idx="8">
                  <c:v>4.000000000000002</c:v>
                </c:pt>
                <c:pt idx="9">
                  <c:v>4.250000000000002</c:v>
                </c:pt>
                <c:pt idx="10">
                  <c:v>4.500000000000002</c:v>
                </c:pt>
                <c:pt idx="11">
                  <c:v>4.750000000000002</c:v>
                </c:pt>
              </c:numCache>
            </c:numRef>
          </c:xVal>
          <c:yVal>
            <c:numRef>
              <c:f>Sheet12!$M$15:$M$26</c:f>
              <c:numCache>
                <c:formatCode>0.00000E+00</c:formatCode>
                <c:ptCount val="12"/>
                <c:pt idx="0">
                  <c:v>2.12525781485604E-16</c:v>
                </c:pt>
                <c:pt idx="1">
                  <c:v>4.5164017602047E-14</c:v>
                </c:pt>
                <c:pt idx="2">
                  <c:v>3.32301879410076E-12</c:v>
                </c:pt>
                <c:pt idx="3">
                  <c:v>1.12932892313719E-10</c:v>
                </c:pt>
                <c:pt idx="4">
                  <c:v>2.14876119351388E-9</c:v>
                </c:pt>
                <c:pt idx="5">
                  <c:v>2.615274161866E-8</c:v>
                </c:pt>
                <c:pt idx="6">
                  <c:v>2.23968982158487E-7</c:v>
                </c:pt>
                <c:pt idx="7">
                  <c:v>1.4473456945446E-6</c:v>
                </c:pt>
                <c:pt idx="8">
                  <c:v>7.43822864828545E-6</c:v>
                </c:pt>
                <c:pt idx="9">
                  <c:v>3.16467791530743E-5</c:v>
                </c:pt>
                <c:pt idx="10">
                  <c:v>0.000115010173493948</c:v>
                </c:pt>
                <c:pt idx="11">
                  <c:v>0.000365951337162053</c:v>
                </c:pt>
              </c:numCache>
            </c:numRef>
          </c:yVal>
          <c:smooth val="1"/>
        </c:ser>
        <c:ser>
          <c:idx val="1"/>
          <c:order val="1"/>
          <c:tx>
            <c:v>400 MeV</c:v>
          </c:tx>
          <c:marker>
            <c:symbol val="none"/>
          </c:marker>
          <c:xVal>
            <c:numRef>
              <c:f>Sheet12!$B$32:$B$43</c:f>
              <c:numCache>
                <c:formatCode>General</c:formatCode>
                <c:ptCount val="12"/>
                <c:pt idx="0">
                  <c:v>3.5</c:v>
                </c:pt>
                <c:pt idx="1">
                  <c:v>3.75</c:v>
                </c:pt>
                <c:pt idx="2">
                  <c:v>4.0</c:v>
                </c:pt>
                <c:pt idx="3">
                  <c:v>4.25</c:v>
                </c:pt>
                <c:pt idx="4">
                  <c:v>4.500000000000001</c:v>
                </c:pt>
                <c:pt idx="5">
                  <c:v>4.750000000000001</c:v>
                </c:pt>
                <c:pt idx="6">
                  <c:v>5.000000000000001</c:v>
                </c:pt>
                <c:pt idx="7">
                  <c:v>5.250000000000002</c:v>
                </c:pt>
                <c:pt idx="8">
                  <c:v>5.500000000000002</c:v>
                </c:pt>
                <c:pt idx="9">
                  <c:v>5.750000000000002</c:v>
                </c:pt>
                <c:pt idx="10">
                  <c:v>6.000000000000002</c:v>
                </c:pt>
                <c:pt idx="11">
                  <c:v>6.250000000000002</c:v>
                </c:pt>
              </c:numCache>
            </c:numRef>
          </c:xVal>
          <c:yVal>
            <c:numRef>
              <c:f>Sheet12!$M$32:$M$43</c:f>
              <c:numCache>
                <c:formatCode>0.00000E+00</c:formatCode>
                <c:ptCount val="12"/>
                <c:pt idx="0">
                  <c:v>8.31762771441586E-14</c:v>
                </c:pt>
                <c:pt idx="1">
                  <c:v>1.40179810279413E-12</c:v>
                </c:pt>
                <c:pt idx="2">
                  <c:v>1.66665846372721E-11</c:v>
                </c:pt>
                <c:pt idx="3">
                  <c:v>1.48633232155669E-10</c:v>
                </c:pt>
                <c:pt idx="4">
                  <c:v>1.04284517389127E-9</c:v>
                </c:pt>
                <c:pt idx="5">
                  <c:v>5.97765299344687E-9</c:v>
                </c:pt>
                <c:pt idx="6">
                  <c:v>2.88505360631835E-8</c:v>
                </c:pt>
                <c:pt idx="7">
                  <c:v>1.20144686730634E-7</c:v>
                </c:pt>
                <c:pt idx="8">
                  <c:v>4.40425898790334E-7</c:v>
                </c:pt>
                <c:pt idx="9">
                  <c:v>1.44491268306197E-6</c:v>
                </c:pt>
                <c:pt idx="10">
                  <c:v>4.30130238030007E-6</c:v>
                </c:pt>
                <c:pt idx="11">
                  <c:v>1.1753892371212E-5</c:v>
                </c:pt>
              </c:numCache>
            </c:numRef>
          </c:yVal>
          <c:smooth val="1"/>
        </c:ser>
        <c:dLbls>
          <c:showLegendKey val="0"/>
          <c:showVal val="0"/>
          <c:showCatName val="0"/>
          <c:showSerName val="0"/>
          <c:showPercent val="0"/>
          <c:showBubbleSize val="0"/>
        </c:dLbls>
        <c:axId val="2093880280"/>
        <c:axId val="2093885768"/>
      </c:scatterChart>
      <c:valAx>
        <c:axId val="2093880280"/>
        <c:scaling>
          <c:orientation val="minMax"/>
          <c:max val="6.0"/>
          <c:min val="2.0"/>
        </c:scaling>
        <c:delete val="0"/>
        <c:axPos val="b"/>
        <c:majorGridlines/>
        <c:title>
          <c:tx>
            <c:rich>
              <a:bodyPr/>
              <a:lstStyle/>
              <a:p>
                <a:pPr>
                  <a:defRPr/>
                </a:pPr>
                <a:r>
                  <a:rPr lang="en-US"/>
                  <a:t>Field [kG]</a:t>
                </a:r>
              </a:p>
            </c:rich>
          </c:tx>
          <c:layout/>
          <c:overlay val="0"/>
        </c:title>
        <c:numFmt formatCode="General" sourceLinked="1"/>
        <c:majorTickMark val="none"/>
        <c:minorTickMark val="none"/>
        <c:tickLblPos val="nextTo"/>
        <c:crossAx val="2093885768"/>
        <c:crossesAt val="1.0E-12"/>
        <c:crossBetween val="midCat"/>
      </c:valAx>
      <c:valAx>
        <c:axId val="2093885768"/>
        <c:scaling>
          <c:logBase val="10.0"/>
          <c:orientation val="minMax"/>
          <c:max val="0.0001"/>
          <c:min val="1.0E-9"/>
        </c:scaling>
        <c:delete val="0"/>
        <c:axPos val="l"/>
        <c:majorGridlines/>
        <c:title>
          <c:tx>
            <c:rich>
              <a:bodyPr/>
              <a:lstStyle/>
              <a:p>
                <a:pPr>
                  <a:defRPr/>
                </a:pPr>
                <a:r>
                  <a:rPr lang="en-US"/>
                  <a:t>Loss rate[per meter]</a:t>
                </a:r>
              </a:p>
            </c:rich>
          </c:tx>
          <c:layout/>
          <c:overlay val="0"/>
        </c:title>
        <c:numFmt formatCode="0.E+00" sourceLinked="0"/>
        <c:majorTickMark val="none"/>
        <c:minorTickMark val="none"/>
        <c:tickLblPos val="nextTo"/>
        <c:crossAx val="2093880280"/>
        <c:crosses val="autoZero"/>
        <c:crossBetween val="midCat"/>
      </c:valAx>
    </c:plotArea>
    <c:legend>
      <c:legendPos val="r"/>
      <c:layout>
        <c:manualLayout>
          <c:xMode val="edge"/>
          <c:yMode val="edge"/>
          <c:x val="0.212027559055118"/>
          <c:y val="0.247243365412657"/>
          <c:w val="0.245194750656168"/>
          <c:h val="0.17832865035408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a:t>Effective permeability vs. H</a:t>
            </a:r>
            <a:r>
              <a:rPr lang="en-US" sz="2400" baseline="-25000"/>
              <a:t>int</a:t>
            </a:r>
          </a:p>
        </c:rich>
      </c:tx>
      <c:layout>
        <c:manualLayout>
          <c:xMode val="edge"/>
          <c:yMode val="edge"/>
          <c:x val="0.27043188976378"/>
          <c:y val="0.0337513446065144"/>
        </c:manualLayout>
      </c:layout>
      <c:overlay val="1"/>
    </c:title>
    <c:autoTitleDeleted val="0"/>
    <c:plotArea>
      <c:layout>
        <c:manualLayout>
          <c:layoutTarget val="inner"/>
          <c:xMode val="edge"/>
          <c:yMode val="edge"/>
          <c:x val="0.142002457398654"/>
          <c:y val="0.128326563520128"/>
          <c:w val="0.781149051080153"/>
          <c:h val="0.754503628222943"/>
        </c:manualLayout>
      </c:layout>
      <c:scatterChart>
        <c:scatterStyle val="lineMarker"/>
        <c:varyColors val="0"/>
        <c:ser>
          <c:idx val="0"/>
          <c:order val="0"/>
          <c:tx>
            <c:v>resonant meas</c:v>
          </c:tx>
          <c:spPr>
            <a:ln w="28575">
              <a:noFill/>
            </a:ln>
          </c:spPr>
          <c:marker>
            <c:symbol val="circle"/>
            <c:size val="4"/>
            <c:spPr>
              <a:solidFill>
                <a:srgbClr val="0000FF"/>
              </a:solidFill>
              <a:ln>
                <a:solidFill>
                  <a:srgbClr val="0000FF"/>
                </a:solidFill>
              </a:ln>
            </c:spPr>
          </c:marker>
          <c:xVal>
            <c:numRef>
              <c:f>Data!$C$9:$C$32</c:f>
              <c:numCache>
                <c:formatCode>General</c:formatCode>
                <c:ptCount val="24"/>
                <c:pt idx="0">
                  <c:v>-1.704700000000017</c:v>
                </c:pt>
                <c:pt idx="1">
                  <c:v>17.96704999999998</c:v>
                </c:pt>
                <c:pt idx="2">
                  <c:v>36.47723</c:v>
                </c:pt>
                <c:pt idx="3">
                  <c:v>54.875</c:v>
                </c:pt>
                <c:pt idx="4">
                  <c:v>73.60999999999998</c:v>
                </c:pt>
                <c:pt idx="5">
                  <c:v>92.345</c:v>
                </c:pt>
                <c:pt idx="6">
                  <c:v>111.4547</c:v>
                </c:pt>
                <c:pt idx="7">
                  <c:v>129.815</c:v>
                </c:pt>
                <c:pt idx="8">
                  <c:v>148.55</c:v>
                </c:pt>
                <c:pt idx="9">
                  <c:v>186.02</c:v>
                </c:pt>
                <c:pt idx="10">
                  <c:v>223.49</c:v>
                </c:pt>
                <c:pt idx="11">
                  <c:v>261.7093999999996</c:v>
                </c:pt>
                <c:pt idx="12">
                  <c:v>298.8047</c:v>
                </c:pt>
                <c:pt idx="13">
                  <c:v>337.0240999999999</c:v>
                </c:pt>
                <c:pt idx="14">
                  <c:v>373.7447</c:v>
                </c:pt>
                <c:pt idx="15">
                  <c:v>410.84</c:v>
                </c:pt>
                <c:pt idx="16">
                  <c:v>448.3099999999999</c:v>
                </c:pt>
                <c:pt idx="17">
                  <c:v>485.7799999999999</c:v>
                </c:pt>
                <c:pt idx="18">
                  <c:v>523.9994</c:v>
                </c:pt>
                <c:pt idx="19">
                  <c:v>561.0946999999999</c:v>
                </c:pt>
                <c:pt idx="20">
                  <c:v>598.9394</c:v>
                </c:pt>
                <c:pt idx="21">
                  <c:v>635.6599999999994</c:v>
                </c:pt>
                <c:pt idx="22">
                  <c:v>673.8794</c:v>
                </c:pt>
                <c:pt idx="23">
                  <c:v>710.9747</c:v>
                </c:pt>
              </c:numCache>
            </c:numRef>
          </c:xVal>
          <c:yVal>
            <c:numRef>
              <c:f>Data!$F$9:$F$32</c:f>
              <c:numCache>
                <c:formatCode>0.00</c:formatCode>
                <c:ptCount val="24"/>
                <c:pt idx="0">
                  <c:v>12.13980628484294</c:v>
                </c:pt>
                <c:pt idx="1">
                  <c:v>9.970218134652748</c:v>
                </c:pt>
                <c:pt idx="2">
                  <c:v>7.886446692259303</c:v>
                </c:pt>
                <c:pt idx="3">
                  <c:v>6.530580026561549</c:v>
                </c:pt>
                <c:pt idx="4">
                  <c:v>5.576578576490038</c:v>
                </c:pt>
                <c:pt idx="5">
                  <c:v>4.880806891956816</c:v>
                </c:pt>
                <c:pt idx="6">
                  <c:v>4.313997557568921</c:v>
                </c:pt>
                <c:pt idx="7">
                  <c:v>3.897676326313681</c:v>
                </c:pt>
                <c:pt idx="8">
                  <c:v>3.569569249596293</c:v>
                </c:pt>
                <c:pt idx="9">
                  <c:v>3.068179430282503</c:v>
                </c:pt>
                <c:pt idx="10">
                  <c:v>2.746627380437843</c:v>
                </c:pt>
                <c:pt idx="11">
                  <c:v>2.503025607173361</c:v>
                </c:pt>
                <c:pt idx="12">
                  <c:v>2.329641508829653</c:v>
                </c:pt>
                <c:pt idx="13">
                  <c:v>2.192562534938864</c:v>
                </c:pt>
                <c:pt idx="14">
                  <c:v>2.079112672264134</c:v>
                </c:pt>
                <c:pt idx="15">
                  <c:v>1.99277002522603</c:v>
                </c:pt>
                <c:pt idx="16">
                  <c:v>1.909944748089678</c:v>
                </c:pt>
                <c:pt idx="17">
                  <c:v>1.856538345484464</c:v>
                </c:pt>
                <c:pt idx="18">
                  <c:v>1.7909506291876</c:v>
                </c:pt>
                <c:pt idx="19">
                  <c:v>1.747774843370475</c:v>
                </c:pt>
                <c:pt idx="20">
                  <c:v>1.70392718019003</c:v>
                </c:pt>
                <c:pt idx="21">
                  <c:v>1.669310914971294</c:v>
                </c:pt>
                <c:pt idx="22">
                  <c:v>1.636201438097933</c:v>
                </c:pt>
                <c:pt idx="23">
                  <c:v>1.606292525452175</c:v>
                </c:pt>
              </c:numCache>
            </c:numRef>
          </c:yVal>
          <c:smooth val="0"/>
        </c:ser>
        <c:ser>
          <c:idx val="2"/>
          <c:order val="1"/>
          <c:tx>
            <c:v>theory curve, valid region</c:v>
          </c:tx>
          <c:spPr>
            <a:ln w="19050">
              <a:solidFill>
                <a:srgbClr val="FF0000"/>
              </a:solidFill>
            </a:ln>
          </c:spPr>
          <c:marker>
            <c:symbol val="none"/>
          </c:marker>
          <c:xVal>
            <c:numRef>
              <c:f>Data!$C$15:$C$32</c:f>
              <c:numCache>
                <c:formatCode>General</c:formatCode>
                <c:ptCount val="18"/>
                <c:pt idx="0">
                  <c:v>111.4547</c:v>
                </c:pt>
                <c:pt idx="1">
                  <c:v>129.815</c:v>
                </c:pt>
                <c:pt idx="2">
                  <c:v>148.55</c:v>
                </c:pt>
                <c:pt idx="3">
                  <c:v>186.02</c:v>
                </c:pt>
                <c:pt idx="4">
                  <c:v>223.49</c:v>
                </c:pt>
                <c:pt idx="5">
                  <c:v>261.7093999999996</c:v>
                </c:pt>
                <c:pt idx="6">
                  <c:v>298.8047</c:v>
                </c:pt>
                <c:pt idx="7">
                  <c:v>337.0240999999999</c:v>
                </c:pt>
                <c:pt idx="8">
                  <c:v>373.7447</c:v>
                </c:pt>
                <c:pt idx="9">
                  <c:v>410.84</c:v>
                </c:pt>
                <c:pt idx="10">
                  <c:v>448.3099999999999</c:v>
                </c:pt>
                <c:pt idx="11">
                  <c:v>485.7799999999999</c:v>
                </c:pt>
                <c:pt idx="12">
                  <c:v>523.9994</c:v>
                </c:pt>
                <c:pt idx="13">
                  <c:v>561.0946999999999</c:v>
                </c:pt>
                <c:pt idx="14">
                  <c:v>598.9394</c:v>
                </c:pt>
                <c:pt idx="15">
                  <c:v>635.6599999999994</c:v>
                </c:pt>
                <c:pt idx="16">
                  <c:v>673.8794</c:v>
                </c:pt>
                <c:pt idx="17">
                  <c:v>710.9747</c:v>
                </c:pt>
              </c:numCache>
            </c:numRef>
          </c:xVal>
          <c:yVal>
            <c:numRef>
              <c:f>Data!$N$15:$N$32</c:f>
              <c:numCache>
                <c:formatCode>0.00</c:formatCode>
                <c:ptCount val="18"/>
                <c:pt idx="0">
                  <c:v>4.650912560641247</c:v>
                </c:pt>
                <c:pt idx="1">
                  <c:v>4.13007766416492</c:v>
                </c:pt>
                <c:pt idx="2">
                  <c:v>3.73192563672184</c:v>
                </c:pt>
                <c:pt idx="3">
                  <c:v>3.177499260613638</c:v>
                </c:pt>
                <c:pt idx="4">
                  <c:v>2.80953755073484</c:v>
                </c:pt>
                <c:pt idx="5">
                  <c:v>2.543283920050871</c:v>
                </c:pt>
                <c:pt idx="6">
                  <c:v>2.350261069773012</c:v>
                </c:pt>
                <c:pt idx="7">
                  <c:v>2.196031447898405</c:v>
                </c:pt>
                <c:pt idx="8">
                  <c:v>2.077736348351787</c:v>
                </c:pt>
                <c:pt idx="9">
                  <c:v>1.979779744780206</c:v>
                </c:pt>
                <c:pt idx="10">
                  <c:v>1.897400125295233</c:v>
                </c:pt>
                <c:pt idx="11">
                  <c:v>1.827745906299911</c:v>
                </c:pt>
                <c:pt idx="12">
                  <c:v>1.767054440579618</c:v>
                </c:pt>
                <c:pt idx="13">
                  <c:v>1.716065460665383</c:v>
                </c:pt>
                <c:pt idx="14">
                  <c:v>1.670594690096051</c:v>
                </c:pt>
                <c:pt idx="15">
                  <c:v>1.631668034979056</c:v>
                </c:pt>
                <c:pt idx="16">
                  <c:v>1.595679317202866</c:v>
                </c:pt>
                <c:pt idx="17">
                  <c:v>1.564466175055804</c:v>
                </c:pt>
              </c:numCache>
            </c:numRef>
          </c:yVal>
          <c:smooth val="0"/>
        </c:ser>
        <c:ser>
          <c:idx val="1"/>
          <c:order val="2"/>
          <c:tx>
            <c:v>theory curve, invalid region (M &lt; Ms)</c:v>
          </c:tx>
          <c:spPr>
            <a:ln w="25400">
              <a:solidFill>
                <a:srgbClr val="FF0000"/>
              </a:solidFill>
              <a:prstDash val="dash"/>
            </a:ln>
          </c:spPr>
          <c:marker>
            <c:symbol val="none"/>
          </c:marker>
          <c:xVal>
            <c:numRef>
              <c:f>Data!$C$10:$C$15</c:f>
              <c:numCache>
                <c:formatCode>General</c:formatCode>
                <c:ptCount val="6"/>
                <c:pt idx="0">
                  <c:v>17.96704999999998</c:v>
                </c:pt>
                <c:pt idx="1">
                  <c:v>36.47723</c:v>
                </c:pt>
                <c:pt idx="2">
                  <c:v>54.875</c:v>
                </c:pt>
                <c:pt idx="3">
                  <c:v>73.60999999999998</c:v>
                </c:pt>
                <c:pt idx="4">
                  <c:v>92.345</c:v>
                </c:pt>
                <c:pt idx="5">
                  <c:v>111.4547</c:v>
                </c:pt>
              </c:numCache>
            </c:numRef>
          </c:xVal>
          <c:yVal>
            <c:numRef>
              <c:f>Data!$N$10:$N$15</c:f>
              <c:numCache>
                <c:formatCode>0.00</c:formatCode>
                <c:ptCount val="6"/>
                <c:pt idx="0">
                  <c:v>24.57831803468939</c:v>
                </c:pt>
                <c:pt idx="1">
                  <c:v>12.34306959674361</c:v>
                </c:pt>
                <c:pt idx="2">
                  <c:v>8.480979463240461</c:v>
                </c:pt>
                <c:pt idx="3">
                  <c:v>6.553354973161967</c:v>
                </c:pt>
                <c:pt idx="4">
                  <c:v>5.414677452644458</c:v>
                </c:pt>
                <c:pt idx="5">
                  <c:v>4.650912560641247</c:v>
                </c:pt>
              </c:numCache>
            </c:numRef>
          </c:yVal>
          <c:smooth val="0"/>
        </c:ser>
        <c:ser>
          <c:idx val="3"/>
          <c:order val="3"/>
          <c:tx>
            <c:v>S11, 76 MHz</c:v>
          </c:tx>
          <c:spPr>
            <a:ln w="28575">
              <a:noFill/>
            </a:ln>
          </c:spPr>
          <c:marker>
            <c:symbol val="x"/>
            <c:size val="5"/>
            <c:spPr>
              <a:solidFill>
                <a:srgbClr val="00B050"/>
              </a:solidFill>
              <a:ln>
                <a:solidFill>
                  <a:srgbClr val="00B050"/>
                </a:solidFill>
              </a:ln>
            </c:spPr>
          </c:marker>
          <c:xVal>
            <c:numRef>
              <c:f>[Phase_CalcMu_SmallShifter_paperNz.xlsx]allMu!$C$4:$C$24</c:f>
              <c:numCache>
                <c:formatCode>General</c:formatCode>
                <c:ptCount val="21"/>
                <c:pt idx="0">
                  <c:v>-20.17741000000002</c:v>
                </c:pt>
                <c:pt idx="1">
                  <c:v>-0.580600000000011</c:v>
                </c:pt>
                <c:pt idx="2">
                  <c:v>36.58963999999998</c:v>
                </c:pt>
                <c:pt idx="3">
                  <c:v>73.38517999999995</c:v>
                </c:pt>
                <c:pt idx="4">
                  <c:v>111.56711</c:v>
                </c:pt>
                <c:pt idx="5">
                  <c:v>149.59916</c:v>
                </c:pt>
                <c:pt idx="6">
                  <c:v>186.50711</c:v>
                </c:pt>
                <c:pt idx="7">
                  <c:v>223.49</c:v>
                </c:pt>
                <c:pt idx="8">
                  <c:v>261.7093999999996</c:v>
                </c:pt>
                <c:pt idx="9">
                  <c:v>298.8047</c:v>
                </c:pt>
                <c:pt idx="10">
                  <c:v>337.0240999999999</c:v>
                </c:pt>
                <c:pt idx="11">
                  <c:v>373.7447</c:v>
                </c:pt>
                <c:pt idx="12">
                  <c:v>411.9640999999999</c:v>
                </c:pt>
                <c:pt idx="13">
                  <c:v>450.1834999999999</c:v>
                </c:pt>
                <c:pt idx="14">
                  <c:v>486.9040999999999</c:v>
                </c:pt>
                <c:pt idx="15">
                  <c:v>523.9994</c:v>
                </c:pt>
                <c:pt idx="16">
                  <c:v>561.0946999999999</c:v>
                </c:pt>
                <c:pt idx="17">
                  <c:v>598.19</c:v>
                </c:pt>
                <c:pt idx="18">
                  <c:v>636.0346999999994</c:v>
                </c:pt>
                <c:pt idx="19">
                  <c:v>674.2540999999999</c:v>
                </c:pt>
                <c:pt idx="20">
                  <c:v>712.0988</c:v>
                </c:pt>
              </c:numCache>
            </c:numRef>
          </c:xVal>
          <c:yVal>
            <c:numRef>
              <c:f>[Phase_CalcMu_SmallShifter_paperNz.xlsx]allMu!$G$4:$G$24</c:f>
              <c:numCache>
                <c:formatCode>General</c:formatCode>
                <c:ptCount val="21"/>
                <c:pt idx="0">
                  <c:v>7.513859521189088</c:v>
                </c:pt>
                <c:pt idx="1">
                  <c:v>7.348298745550251</c:v>
                </c:pt>
                <c:pt idx="2">
                  <c:v>6.208625102214956</c:v>
                </c:pt>
                <c:pt idx="3">
                  <c:v>4.878384847817876</c:v>
                </c:pt>
                <c:pt idx="4">
                  <c:v>3.938162253409223</c:v>
                </c:pt>
                <c:pt idx="5">
                  <c:v>3.352968168701935</c:v>
                </c:pt>
                <c:pt idx="6">
                  <c:v>2.963670763975808</c:v>
                </c:pt>
                <c:pt idx="7">
                  <c:v>2.679164122046802</c:v>
                </c:pt>
                <c:pt idx="8">
                  <c:v>2.459194079766623</c:v>
                </c:pt>
                <c:pt idx="9">
                  <c:v>2.295531857666143</c:v>
                </c:pt>
                <c:pt idx="10">
                  <c:v>2.16039470168418</c:v>
                </c:pt>
                <c:pt idx="11">
                  <c:v>2.056624596289679</c:v>
                </c:pt>
                <c:pt idx="12">
                  <c:v>1.96761616483135</c:v>
                </c:pt>
                <c:pt idx="13">
                  <c:v>1.89342304261169</c:v>
                </c:pt>
                <c:pt idx="14">
                  <c:v>1.8329441055974</c:v>
                </c:pt>
                <c:pt idx="15">
                  <c:v>1.78113017603189</c:v>
                </c:pt>
                <c:pt idx="16">
                  <c:v>1.735294124477628</c:v>
                </c:pt>
                <c:pt idx="17">
                  <c:v>1.696203829706512</c:v>
                </c:pt>
                <c:pt idx="18">
                  <c:v>1.661110867020314</c:v>
                </c:pt>
                <c:pt idx="19">
                  <c:v>1.628478059422593</c:v>
                </c:pt>
                <c:pt idx="20">
                  <c:v>1.60020409401371</c:v>
                </c:pt>
              </c:numCache>
            </c:numRef>
          </c:yVal>
          <c:smooth val="0"/>
        </c:ser>
        <c:ser>
          <c:idx val="4"/>
          <c:order val="4"/>
          <c:tx>
            <c:v>S11, 106 MHz</c:v>
          </c:tx>
          <c:spPr>
            <a:ln w="28575">
              <a:noFill/>
            </a:ln>
          </c:spPr>
          <c:marker>
            <c:symbol val="triangle"/>
            <c:size val="5"/>
          </c:marker>
          <c:xVal>
            <c:numRef>
              <c:f>[Phase_CalcMu_SmallShifter_paperNz.xlsx]allMu!$C$4:$C$24</c:f>
              <c:numCache>
                <c:formatCode>General</c:formatCode>
                <c:ptCount val="21"/>
                <c:pt idx="0">
                  <c:v>-20.17741000000002</c:v>
                </c:pt>
                <c:pt idx="1">
                  <c:v>-0.580600000000011</c:v>
                </c:pt>
                <c:pt idx="2">
                  <c:v>36.58963999999998</c:v>
                </c:pt>
                <c:pt idx="3">
                  <c:v>73.38517999999995</c:v>
                </c:pt>
                <c:pt idx="4">
                  <c:v>111.56711</c:v>
                </c:pt>
                <c:pt idx="5">
                  <c:v>149.59916</c:v>
                </c:pt>
                <c:pt idx="6">
                  <c:v>186.50711</c:v>
                </c:pt>
                <c:pt idx="7">
                  <c:v>223.49</c:v>
                </c:pt>
                <c:pt idx="8">
                  <c:v>261.7093999999996</c:v>
                </c:pt>
                <c:pt idx="9">
                  <c:v>298.8047</c:v>
                </c:pt>
                <c:pt idx="10">
                  <c:v>337.0240999999999</c:v>
                </c:pt>
                <c:pt idx="11">
                  <c:v>373.7447</c:v>
                </c:pt>
                <c:pt idx="12">
                  <c:v>411.9640999999999</c:v>
                </c:pt>
                <c:pt idx="13">
                  <c:v>450.1834999999999</c:v>
                </c:pt>
                <c:pt idx="14">
                  <c:v>486.9040999999999</c:v>
                </c:pt>
                <c:pt idx="15">
                  <c:v>523.9994</c:v>
                </c:pt>
                <c:pt idx="16">
                  <c:v>561.0946999999999</c:v>
                </c:pt>
                <c:pt idx="17">
                  <c:v>598.19</c:v>
                </c:pt>
                <c:pt idx="18">
                  <c:v>636.0346999999994</c:v>
                </c:pt>
                <c:pt idx="19">
                  <c:v>674.2540999999999</c:v>
                </c:pt>
                <c:pt idx="20">
                  <c:v>712.0988</c:v>
                </c:pt>
              </c:numCache>
            </c:numRef>
          </c:xVal>
          <c:yVal>
            <c:numRef>
              <c:f>[Phase_CalcMu_SmallShifter_paperNz.xlsx]allMu!$H$4:$H$24</c:f>
              <c:numCache>
                <c:formatCode>General</c:formatCode>
                <c:ptCount val="21"/>
                <c:pt idx="0">
                  <c:v>4.326338269734146</c:v>
                </c:pt>
                <c:pt idx="1">
                  <c:v>4.464474411650015</c:v>
                </c:pt>
                <c:pt idx="2">
                  <c:v>4.644520448183154</c:v>
                </c:pt>
                <c:pt idx="3">
                  <c:v>4.111318062133288</c:v>
                </c:pt>
                <c:pt idx="4">
                  <c:v>3.463434572654927</c:v>
                </c:pt>
                <c:pt idx="5">
                  <c:v>3.000630866262781</c:v>
                </c:pt>
                <c:pt idx="6">
                  <c:v>2.69242484645222</c:v>
                </c:pt>
                <c:pt idx="7">
                  <c:v>2.47682385940803</c:v>
                </c:pt>
                <c:pt idx="8">
                  <c:v>2.315125872802937</c:v>
                </c:pt>
                <c:pt idx="9">
                  <c:v>2.194255977411453</c:v>
                </c:pt>
                <c:pt idx="10">
                  <c:v>2.093266121645247</c:v>
                </c:pt>
                <c:pt idx="11">
                  <c:v>2.011557483948836</c:v>
                </c:pt>
                <c:pt idx="12">
                  <c:v>1.939391951933225</c:v>
                </c:pt>
                <c:pt idx="13">
                  <c:v>1.877190941137426</c:v>
                </c:pt>
                <c:pt idx="14">
                  <c:v>1.824498536525287</c:v>
                </c:pt>
                <c:pt idx="15">
                  <c:v>1.777781564749891</c:v>
                </c:pt>
                <c:pt idx="16">
                  <c:v>1.737048959167724</c:v>
                </c:pt>
                <c:pt idx="17">
                  <c:v>1.70010957417955</c:v>
                </c:pt>
                <c:pt idx="18">
                  <c:v>1.666779728423254</c:v>
                </c:pt>
                <c:pt idx="19">
                  <c:v>1.636694011207557</c:v>
                </c:pt>
                <c:pt idx="20">
                  <c:v>1.610205072918485</c:v>
                </c:pt>
              </c:numCache>
            </c:numRef>
          </c:yVal>
          <c:smooth val="0"/>
        </c:ser>
        <c:dLbls>
          <c:showLegendKey val="0"/>
          <c:showVal val="0"/>
          <c:showCatName val="0"/>
          <c:showSerName val="0"/>
          <c:showPercent val="0"/>
          <c:showBubbleSize val="0"/>
        </c:dLbls>
        <c:axId val="2139697432"/>
        <c:axId val="2139706664"/>
      </c:scatterChart>
      <c:valAx>
        <c:axId val="2139697432"/>
        <c:scaling>
          <c:orientation val="minMax"/>
          <c:max val="800.0"/>
          <c:min val="0.0"/>
        </c:scaling>
        <c:delete val="0"/>
        <c:axPos val="b"/>
        <c:majorGridlines/>
        <c:minorGridlines/>
        <c:title>
          <c:tx>
            <c:rich>
              <a:bodyPr/>
              <a:lstStyle/>
              <a:p>
                <a:pPr>
                  <a:defRPr/>
                </a:pPr>
                <a:r>
                  <a:rPr lang="en-US" sz="1800"/>
                  <a:t>H</a:t>
                </a:r>
                <a:r>
                  <a:rPr lang="en-US" sz="1800" baseline="-25000"/>
                  <a:t>int</a:t>
                </a:r>
                <a:r>
                  <a:rPr lang="en-US" sz="1800"/>
                  <a:t>=H</a:t>
                </a:r>
                <a:r>
                  <a:rPr lang="en-US" sz="1800" baseline="-25000"/>
                  <a:t>sol</a:t>
                </a:r>
                <a:r>
                  <a:rPr lang="en-US" sz="1800"/>
                  <a:t>+(N</a:t>
                </a:r>
                <a:r>
                  <a:rPr lang="en-US" sz="1800" baseline="-25000"/>
                  <a:t>x</a:t>
                </a:r>
                <a:r>
                  <a:rPr lang="en-US" sz="1800"/>
                  <a:t>-N</a:t>
                </a:r>
                <a:r>
                  <a:rPr lang="en-US" sz="1800" baseline="-25000"/>
                  <a:t>z</a:t>
                </a:r>
                <a:r>
                  <a:rPr lang="en-US" sz="1800"/>
                  <a:t>)*4</a:t>
                </a:r>
                <a:r>
                  <a:rPr lang="en-US" sz="1800">
                    <a:latin typeface="Symbol" panose="05050102010706020507" pitchFamily="18" charset="2"/>
                  </a:rPr>
                  <a:t>p</a:t>
                </a:r>
                <a:r>
                  <a:rPr lang="en-US" sz="1800"/>
                  <a:t>M</a:t>
                </a:r>
                <a:r>
                  <a:rPr lang="en-US" sz="1800" baseline="-25000"/>
                  <a:t>s</a:t>
                </a:r>
                <a:r>
                  <a:rPr lang="en-US" sz="1800"/>
                  <a:t> (Oe)</a:t>
                </a:r>
              </a:p>
            </c:rich>
          </c:tx>
          <c:layout>
            <c:manualLayout>
              <c:xMode val="edge"/>
              <c:yMode val="edge"/>
              <c:x val="0.385146958271283"/>
              <c:y val="0.927861833120751"/>
            </c:manualLayout>
          </c:layout>
          <c:overlay val="0"/>
        </c:title>
        <c:numFmt formatCode="General" sourceLinked="1"/>
        <c:majorTickMark val="out"/>
        <c:minorTickMark val="none"/>
        <c:tickLblPos val="nextTo"/>
        <c:crossAx val="2139706664"/>
        <c:crosses val="autoZero"/>
        <c:crossBetween val="midCat"/>
      </c:valAx>
      <c:valAx>
        <c:axId val="2139706664"/>
        <c:scaling>
          <c:orientation val="minMax"/>
          <c:max val="11.0"/>
          <c:min val="1.0"/>
        </c:scaling>
        <c:delete val="0"/>
        <c:axPos val="l"/>
        <c:majorGridlines/>
        <c:title>
          <c:tx>
            <c:rich>
              <a:bodyPr rot="0" vert="horz"/>
              <a:lstStyle/>
              <a:p>
                <a:pPr>
                  <a:defRPr/>
                </a:pPr>
                <a:r>
                  <a:rPr lang="en-US" sz="1800">
                    <a:latin typeface="Symbol" panose="05050102010706020507" pitchFamily="18" charset="2"/>
                  </a:rPr>
                  <a:t>m</a:t>
                </a:r>
                <a:r>
                  <a:rPr lang="en-US" sz="1800" baseline="-25000">
                    <a:latin typeface="+mn-lt"/>
                  </a:rPr>
                  <a:t>e</a:t>
                </a:r>
              </a:p>
            </c:rich>
          </c:tx>
          <c:layout>
            <c:manualLayout>
              <c:xMode val="edge"/>
              <c:yMode val="edge"/>
              <c:x val="0.0269347723570473"/>
              <c:y val="0.446479039869599"/>
            </c:manualLayout>
          </c:layout>
          <c:overlay val="0"/>
        </c:title>
        <c:numFmt formatCode="0.00" sourceLinked="1"/>
        <c:majorTickMark val="out"/>
        <c:minorTickMark val="none"/>
        <c:tickLblPos val="nextTo"/>
        <c:crossAx val="2139697432"/>
        <c:crosses val="autoZero"/>
        <c:crossBetween val="midCat"/>
      </c:valAx>
    </c:plotArea>
    <c:legend>
      <c:legendPos val="r"/>
      <c:legendEntry>
        <c:idx val="0"/>
        <c:txPr>
          <a:bodyPr/>
          <a:lstStyle/>
          <a:p>
            <a:pPr>
              <a:defRPr sz="1800"/>
            </a:pPr>
            <a:endParaRPr lang="en-US"/>
          </a:p>
        </c:txPr>
      </c:legendEntry>
      <c:legendEntry>
        <c:idx val="1"/>
        <c:txPr>
          <a:bodyPr/>
          <a:lstStyle/>
          <a:p>
            <a:pPr>
              <a:defRPr sz="1800"/>
            </a:pPr>
            <a:endParaRPr lang="en-US"/>
          </a:p>
        </c:txPr>
      </c:legendEntry>
      <c:legendEntry>
        <c:idx val="2"/>
        <c:txPr>
          <a:bodyPr/>
          <a:lstStyle/>
          <a:p>
            <a:pPr>
              <a:defRPr sz="1800"/>
            </a:pPr>
            <a:endParaRPr lang="en-US"/>
          </a:p>
        </c:txPr>
      </c:legendEntry>
      <c:legendEntry>
        <c:idx val="3"/>
        <c:txPr>
          <a:bodyPr/>
          <a:lstStyle/>
          <a:p>
            <a:pPr>
              <a:defRPr sz="1800"/>
            </a:pPr>
            <a:endParaRPr lang="en-US"/>
          </a:p>
        </c:txPr>
      </c:legendEntry>
      <c:legendEntry>
        <c:idx val="4"/>
        <c:txPr>
          <a:bodyPr/>
          <a:lstStyle/>
          <a:p>
            <a:pPr>
              <a:defRPr sz="1800"/>
            </a:pPr>
            <a:endParaRPr lang="en-US"/>
          </a:p>
        </c:txPr>
      </c:legendEntry>
      <c:layout>
        <c:manualLayout>
          <c:xMode val="edge"/>
          <c:yMode val="edge"/>
          <c:x val="0.399290419947507"/>
          <c:y val="0.137779051903667"/>
          <c:w val="0.497999475065617"/>
          <c:h val="0.550637666193365"/>
        </c:manualLayout>
      </c:layout>
      <c:overlay val="0"/>
      <c:spPr>
        <a:solidFill>
          <a:schemeClr val="bg1">
            <a:lumMod val="95000"/>
          </a:schemeClr>
        </a:solidFill>
        <a:ln>
          <a:solidFill>
            <a:sysClr val="windowText" lastClr="000000"/>
          </a:solidFill>
        </a:ln>
      </c:spPr>
    </c:legend>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0.30479</cdr:x>
      <cdr:y>0.09905</cdr:y>
    </cdr:from>
    <cdr:to>
      <cdr:x>0.33105</cdr:x>
      <cdr:y>0.16463</cdr:y>
    </cdr:to>
    <cdr:sp macro="" textlink="">
      <cdr:nvSpPr>
        <cdr:cNvPr id="2" name="TextBox 2"/>
        <cdr:cNvSpPr txBox="1"/>
      </cdr:nvSpPr>
      <cdr:spPr>
        <a:xfrm xmlns:a="http://schemas.openxmlformats.org/drawingml/2006/main">
          <a:off x="2143958" y="565127"/>
          <a:ext cx="184731" cy="37414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8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67299"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7301"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67303"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fld id="{EA02FCC2-A4BC-46C7-A897-74930B37D383}" type="slidenum">
              <a:rPr lang="en-US"/>
              <a:pPr>
                <a:defRPr/>
              </a:pPr>
              <a:t>‹#›</a:t>
            </a:fld>
            <a:endParaRPr lang="en-US"/>
          </a:p>
        </p:txBody>
      </p:sp>
    </p:spTree>
    <p:extLst>
      <p:ext uri="{BB962C8B-B14F-4D97-AF65-F5344CB8AC3E}">
        <p14:creationId xmlns:p14="http://schemas.microsoft.com/office/powerpoint/2010/main" val="247198047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02FCC2-A4BC-46C7-A897-74930B37D383}" type="slidenum">
              <a:rPr lang="en-US" smtClean="0"/>
              <a:pPr>
                <a:defRPr/>
              </a:pPr>
              <a:t>15</a:t>
            </a:fld>
            <a:endParaRPr lang="en-US"/>
          </a:p>
        </p:txBody>
      </p:sp>
    </p:spTree>
    <p:extLst>
      <p:ext uri="{BB962C8B-B14F-4D97-AF65-F5344CB8AC3E}">
        <p14:creationId xmlns:p14="http://schemas.microsoft.com/office/powerpoint/2010/main" val="202914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23"/>
          <p:cNvSpPr txBox="1">
            <a:spLocks noChangeArrowheads="1"/>
          </p:cNvSpPr>
          <p:nvPr userDrawn="1"/>
        </p:nvSpPr>
        <p:spPr bwMode="auto">
          <a:xfrm>
            <a:off x="3505200" y="3048000"/>
            <a:ext cx="5410200" cy="457200"/>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algn="l" eaLnBrk="1" hangingPunct="1">
              <a:spcBef>
                <a:spcPct val="0"/>
              </a:spcBef>
              <a:buClrTx/>
              <a:buSzTx/>
              <a:buFontTx/>
              <a:buNone/>
              <a:defRPr/>
            </a:pPr>
            <a:endParaRPr lang="en-US" smtClean="0">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a:extLst/>
        </p:spPr>
        <p:txBody>
          <a:bodyPr anchor="b"/>
          <a:lstStyle>
            <a:lvl1pPr algn="r">
              <a:defRPr sz="4000"/>
            </a:lvl1pPr>
          </a:lstStyle>
          <a:p>
            <a:pPr lvl="0"/>
            <a:r>
              <a:rPr lang="en-US" noProof="0" dirty="0" smtClean="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99708"/>
            <a:ext cx="1600200" cy="871892"/>
          </a:xfrm>
          <a:prstGeom prst="rect">
            <a:avLst/>
          </a:prstGeom>
        </p:spPr>
      </p:pic>
    </p:spTree>
    <p:extLst>
      <p:ext uri="{BB962C8B-B14F-4D97-AF65-F5344CB8AC3E}">
        <p14:creationId xmlns:p14="http://schemas.microsoft.com/office/powerpoint/2010/main" val="22335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p:txBody>
          <a:bodyPr/>
          <a:lstStyle>
            <a:lvl1pPr>
              <a:defRPr/>
            </a:lvl1pPr>
          </a:lstStyle>
          <a:p>
            <a:pPr>
              <a:defRPr/>
            </a:pPr>
            <a:r>
              <a:rPr lang="en-US" dirty="0" smtClean="0"/>
              <a:t>PIP II Collaboration Meeting, June 2014; C.Y. Tan</a:t>
            </a:r>
            <a:endParaRPr lang="en-US" dirty="0"/>
          </a:p>
        </p:txBody>
      </p:sp>
      <p:sp>
        <p:nvSpPr>
          <p:cNvPr id="5" name="Rectangle 17"/>
          <p:cNvSpPr>
            <a:spLocks noGrp="1" noChangeArrowheads="1"/>
          </p:cNvSpPr>
          <p:nvPr>
            <p:ph type="sldNum" sz="quarter" idx="11"/>
          </p:nvPr>
        </p:nvSpPr>
        <p:spPr/>
        <p:txBody>
          <a:bodyPr/>
          <a:lstStyle>
            <a:lvl1pPr>
              <a:defRPr b="0"/>
            </a:lvl1pPr>
          </a:lstStyle>
          <a:p>
            <a:pPr>
              <a:defRPr/>
            </a:pPr>
            <a:fld id="{A977A28D-872A-4E3D-8386-956C3EE07B16}" type="slidenum">
              <a:rPr lang="en-US"/>
              <a:pPr>
                <a:defRPr/>
              </a:pPr>
              <a:t>‹#›</a:t>
            </a:fld>
            <a:endParaRPr lang="en-US"/>
          </a:p>
          <a:p>
            <a:pPr>
              <a:defRPr/>
            </a:pP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99708"/>
            <a:ext cx="1600200" cy="871892"/>
          </a:xfrm>
          <a:prstGeom prst="rect">
            <a:avLst/>
          </a:prstGeom>
        </p:spPr>
      </p:pic>
    </p:spTree>
    <p:extLst>
      <p:ext uri="{BB962C8B-B14F-4D97-AF65-F5344CB8AC3E}">
        <p14:creationId xmlns:p14="http://schemas.microsoft.com/office/powerpoint/2010/main" val="75054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p:txBody>
          <a:bodyPr/>
          <a:lstStyle>
            <a:lvl1pPr>
              <a:defRPr/>
            </a:lvl1pPr>
          </a:lstStyle>
          <a:p>
            <a:pPr>
              <a:defRPr/>
            </a:pPr>
            <a:r>
              <a:rPr lang="en-US" dirty="0" smtClean="0"/>
              <a:t>PIP II Collaboration Meeting, June 2014; C.Y. Tan</a:t>
            </a:r>
            <a:endParaRPr lang="en-US" dirty="0"/>
          </a:p>
        </p:txBody>
      </p:sp>
      <p:sp>
        <p:nvSpPr>
          <p:cNvPr id="5" name="Rectangle 17"/>
          <p:cNvSpPr>
            <a:spLocks noGrp="1" noChangeArrowheads="1"/>
          </p:cNvSpPr>
          <p:nvPr>
            <p:ph type="sldNum" sz="quarter" idx="11"/>
          </p:nvPr>
        </p:nvSpPr>
        <p:spPr/>
        <p:txBody>
          <a:bodyPr/>
          <a:lstStyle>
            <a:lvl1pPr>
              <a:defRPr b="0"/>
            </a:lvl1pPr>
          </a:lstStyle>
          <a:p>
            <a:pPr>
              <a:defRPr/>
            </a:pPr>
            <a:fld id="{2922A94E-C0CB-45B3-8723-AF20DD5BA527}" type="slidenum">
              <a:rPr lang="en-US"/>
              <a:pPr>
                <a:defRPr/>
              </a:pPr>
              <a:t>‹#›</a:t>
            </a:fld>
            <a:endParaRPr lang="en-US"/>
          </a:p>
          <a:p>
            <a:pPr>
              <a:defRPr/>
            </a:pP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99708"/>
            <a:ext cx="1600200" cy="871892"/>
          </a:xfrm>
          <a:prstGeom prst="rect">
            <a:avLst/>
          </a:prstGeom>
        </p:spPr>
      </p:pic>
    </p:spTree>
    <p:extLst>
      <p:ext uri="{BB962C8B-B14F-4D97-AF65-F5344CB8AC3E}">
        <p14:creationId xmlns:p14="http://schemas.microsoft.com/office/powerpoint/2010/main" val="372485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6400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buSzPct val="100000"/>
              <a:defRPr/>
            </a:lvl1pPr>
            <a:lvl2pPr>
              <a:spcBef>
                <a:spcPts val="400"/>
              </a:spcBef>
              <a:buSzPct val="90000"/>
              <a:defRPr/>
            </a:lvl2pPr>
            <a:lvl3pPr marL="1143000" indent="-228600">
              <a:spcBef>
                <a:spcPts val="200"/>
              </a:spcBef>
              <a:buSzPct val="70000"/>
              <a:buFont typeface="Wingdings" pitchFamily="2" charset="2"/>
              <a:buChar char="v"/>
              <a:defRPr sz="2000"/>
            </a:lvl3pPr>
            <a:lvl4pPr>
              <a:spcBef>
                <a:spcPts val="200"/>
              </a:spcBef>
              <a:buSzPct val="50000"/>
              <a:defRPr/>
            </a:lvl4pPr>
            <a:lvl5pPr>
              <a:spcBef>
                <a:spcPts val="200"/>
              </a:spcBef>
              <a:buSzPct val="5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6"/>
          <p:cNvSpPr>
            <a:spLocks noGrp="1" noChangeArrowheads="1"/>
          </p:cNvSpPr>
          <p:nvPr>
            <p:ph type="ftr" sz="quarter" idx="10"/>
          </p:nvPr>
        </p:nvSpPr>
        <p:spPr/>
        <p:txBody>
          <a:bodyPr/>
          <a:lstStyle>
            <a:lvl1pPr>
              <a:defRPr b="1"/>
            </a:lvl1pPr>
          </a:lstStyle>
          <a:p>
            <a:pPr>
              <a:defRPr/>
            </a:pPr>
            <a:r>
              <a:rPr lang="en-US" dirty="0" smtClean="0"/>
              <a:t>PIP II Collaboration Meeting, June 2014; C.Y. Tan</a:t>
            </a:r>
            <a:endParaRPr lang="en-US" dirty="0"/>
          </a:p>
        </p:txBody>
      </p:sp>
      <p:sp>
        <p:nvSpPr>
          <p:cNvPr id="5" name="Rectangle 17"/>
          <p:cNvSpPr>
            <a:spLocks noGrp="1" noChangeArrowheads="1"/>
          </p:cNvSpPr>
          <p:nvPr>
            <p:ph type="sldNum" sz="quarter" idx="11"/>
          </p:nvPr>
        </p:nvSpPr>
        <p:spPr/>
        <p:txBody>
          <a:bodyPr/>
          <a:lstStyle>
            <a:lvl1pPr>
              <a:defRPr b="0"/>
            </a:lvl1pPr>
          </a:lstStyle>
          <a:p>
            <a:pPr>
              <a:defRPr/>
            </a:pPr>
            <a:fld id="{76BBECFF-F207-4C65-B9B5-95271AC2022A}" type="slidenum">
              <a:rPr lang="en-US"/>
              <a:pPr>
                <a:defRPr/>
              </a:pPr>
              <a:t>‹#›</a:t>
            </a:fld>
            <a:endParaRPr lang="en-US"/>
          </a:p>
          <a:p>
            <a:pPr>
              <a:defRPr/>
            </a:pP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99708"/>
            <a:ext cx="1600200" cy="871892"/>
          </a:xfrm>
          <a:prstGeom prst="rect">
            <a:avLst/>
          </a:prstGeom>
        </p:spPr>
      </p:pic>
    </p:spTree>
    <p:extLst>
      <p:ext uri="{BB962C8B-B14F-4D97-AF65-F5344CB8AC3E}">
        <p14:creationId xmlns:p14="http://schemas.microsoft.com/office/powerpoint/2010/main" val="363817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p:txBody>
          <a:bodyPr/>
          <a:lstStyle>
            <a:lvl1pPr>
              <a:defRPr/>
            </a:lvl1pPr>
          </a:lstStyle>
          <a:p>
            <a:pPr>
              <a:defRPr/>
            </a:pPr>
            <a:r>
              <a:rPr lang="en-US" dirty="0" smtClean="0"/>
              <a:t>PIP II Collaboration Meeting, June 2014; C.Y. Tan</a:t>
            </a:r>
            <a:endParaRPr lang="en-US" dirty="0"/>
          </a:p>
        </p:txBody>
      </p:sp>
      <p:sp>
        <p:nvSpPr>
          <p:cNvPr id="5" name="Rectangle 17"/>
          <p:cNvSpPr>
            <a:spLocks noGrp="1" noChangeArrowheads="1"/>
          </p:cNvSpPr>
          <p:nvPr>
            <p:ph type="sldNum" sz="quarter" idx="11"/>
          </p:nvPr>
        </p:nvSpPr>
        <p:spPr/>
        <p:txBody>
          <a:bodyPr/>
          <a:lstStyle>
            <a:lvl1pPr>
              <a:defRPr b="0"/>
            </a:lvl1pPr>
          </a:lstStyle>
          <a:p>
            <a:pPr>
              <a:defRPr/>
            </a:pPr>
            <a:fld id="{48C8DA77-7B6E-474F-BE15-C939B38D51BC}" type="slidenum">
              <a:rPr lang="en-US"/>
              <a:pPr>
                <a:defRPr/>
              </a:pPr>
              <a:t>‹#›</a:t>
            </a:fld>
            <a:endParaRPr lang="en-US"/>
          </a:p>
          <a:p>
            <a:pPr>
              <a:defRPr/>
            </a:pP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99708"/>
            <a:ext cx="1600200" cy="871892"/>
          </a:xfrm>
          <a:prstGeom prst="rect">
            <a:avLst/>
          </a:prstGeom>
        </p:spPr>
      </p:pic>
    </p:spTree>
    <p:extLst>
      <p:ext uri="{BB962C8B-B14F-4D97-AF65-F5344CB8AC3E}">
        <p14:creationId xmlns:p14="http://schemas.microsoft.com/office/powerpoint/2010/main" val="303606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p:txBody>
          <a:bodyPr/>
          <a:lstStyle>
            <a:lvl1pPr>
              <a:defRPr/>
            </a:lvl1pPr>
          </a:lstStyle>
          <a:p>
            <a:pPr>
              <a:defRPr/>
            </a:pPr>
            <a:r>
              <a:rPr lang="en-US" dirty="0" smtClean="0"/>
              <a:t>PIP II Collaboration Meeting, June 2014; C.Y. Tan</a:t>
            </a:r>
            <a:endParaRPr lang="en-US" dirty="0"/>
          </a:p>
        </p:txBody>
      </p:sp>
      <p:sp>
        <p:nvSpPr>
          <p:cNvPr id="6" name="Rectangle 17"/>
          <p:cNvSpPr>
            <a:spLocks noGrp="1" noChangeArrowheads="1"/>
          </p:cNvSpPr>
          <p:nvPr>
            <p:ph type="sldNum" sz="quarter" idx="11"/>
          </p:nvPr>
        </p:nvSpPr>
        <p:spPr/>
        <p:txBody>
          <a:bodyPr/>
          <a:lstStyle>
            <a:lvl1pPr>
              <a:defRPr b="0"/>
            </a:lvl1pPr>
          </a:lstStyle>
          <a:p>
            <a:pPr>
              <a:defRPr/>
            </a:pPr>
            <a:fld id="{A1B1DF1E-7DB0-467B-AAD4-D7017BF1F2C8}" type="slidenum">
              <a:rPr lang="en-US"/>
              <a:pPr>
                <a:defRPr/>
              </a:pPr>
              <a:t>‹#›</a:t>
            </a:fld>
            <a:endParaRPr lang="en-US"/>
          </a:p>
          <a:p>
            <a:pPr>
              <a:defRPr/>
            </a:pP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99708"/>
            <a:ext cx="1600200" cy="871892"/>
          </a:xfrm>
          <a:prstGeom prst="rect">
            <a:avLst/>
          </a:prstGeom>
        </p:spPr>
      </p:pic>
    </p:spTree>
    <p:extLst>
      <p:ext uri="{BB962C8B-B14F-4D97-AF65-F5344CB8AC3E}">
        <p14:creationId xmlns:p14="http://schemas.microsoft.com/office/powerpoint/2010/main" val="166000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p:txBody>
          <a:bodyPr/>
          <a:lstStyle>
            <a:lvl1pPr>
              <a:defRPr/>
            </a:lvl1pPr>
          </a:lstStyle>
          <a:p>
            <a:pPr>
              <a:defRPr/>
            </a:pPr>
            <a:r>
              <a:rPr lang="en-US" dirty="0" smtClean="0"/>
              <a:t>PIP II Collaboration Meeting, June 2014; C.Y. Tan</a:t>
            </a:r>
            <a:endParaRPr lang="en-US" dirty="0"/>
          </a:p>
        </p:txBody>
      </p:sp>
      <p:sp>
        <p:nvSpPr>
          <p:cNvPr id="8" name="Rectangle 17"/>
          <p:cNvSpPr>
            <a:spLocks noGrp="1" noChangeArrowheads="1"/>
          </p:cNvSpPr>
          <p:nvPr>
            <p:ph type="sldNum" sz="quarter" idx="11"/>
          </p:nvPr>
        </p:nvSpPr>
        <p:spPr/>
        <p:txBody>
          <a:bodyPr/>
          <a:lstStyle>
            <a:lvl1pPr>
              <a:defRPr b="0"/>
            </a:lvl1pPr>
          </a:lstStyle>
          <a:p>
            <a:pPr>
              <a:defRPr/>
            </a:pPr>
            <a:fld id="{AD2AC10E-7263-4860-8BFE-AAB80CDB04B0}" type="slidenum">
              <a:rPr lang="en-US"/>
              <a:pPr>
                <a:defRPr/>
              </a:pPr>
              <a:t>‹#›</a:t>
            </a:fld>
            <a:endParaRPr lang="en-US"/>
          </a:p>
          <a:p>
            <a:pPr>
              <a:defRPr/>
            </a:pPr>
            <a:endParaRPr lang="en-US"/>
          </a:p>
        </p:txBody>
      </p:sp>
    </p:spTree>
    <p:extLst>
      <p:ext uri="{BB962C8B-B14F-4D97-AF65-F5344CB8AC3E}">
        <p14:creationId xmlns:p14="http://schemas.microsoft.com/office/powerpoint/2010/main" val="95065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p:txBody>
          <a:bodyPr/>
          <a:lstStyle>
            <a:lvl1pPr>
              <a:defRPr/>
            </a:lvl1pPr>
          </a:lstStyle>
          <a:p>
            <a:pPr>
              <a:defRPr/>
            </a:pPr>
            <a:r>
              <a:rPr lang="en-US" dirty="0" smtClean="0"/>
              <a:t>PIP II Collaboration Meeting, June 2014; C.Y. Tan</a:t>
            </a:r>
            <a:endParaRPr lang="en-US" dirty="0"/>
          </a:p>
        </p:txBody>
      </p:sp>
      <p:sp>
        <p:nvSpPr>
          <p:cNvPr id="4" name="Rectangle 17"/>
          <p:cNvSpPr>
            <a:spLocks noGrp="1" noChangeArrowheads="1"/>
          </p:cNvSpPr>
          <p:nvPr>
            <p:ph type="sldNum" sz="quarter" idx="11"/>
          </p:nvPr>
        </p:nvSpPr>
        <p:spPr/>
        <p:txBody>
          <a:bodyPr/>
          <a:lstStyle>
            <a:lvl1pPr>
              <a:defRPr b="0"/>
            </a:lvl1pPr>
          </a:lstStyle>
          <a:p>
            <a:pPr>
              <a:defRPr/>
            </a:pPr>
            <a:fld id="{85B01827-B483-47B9-B2FE-E934C17D2B60}" type="slidenum">
              <a:rPr lang="en-US"/>
              <a:pPr>
                <a:defRPr/>
              </a:pPr>
              <a:t>‹#›</a:t>
            </a:fld>
            <a:endParaRPr lang="en-US"/>
          </a:p>
          <a:p>
            <a:pPr>
              <a:defRPr/>
            </a:pP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99708"/>
            <a:ext cx="1600200" cy="871892"/>
          </a:xfrm>
          <a:prstGeom prst="rect">
            <a:avLst/>
          </a:prstGeom>
        </p:spPr>
      </p:pic>
    </p:spTree>
    <p:extLst>
      <p:ext uri="{BB962C8B-B14F-4D97-AF65-F5344CB8AC3E}">
        <p14:creationId xmlns:p14="http://schemas.microsoft.com/office/powerpoint/2010/main" val="410317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p:txBody>
          <a:bodyPr/>
          <a:lstStyle>
            <a:lvl1pPr>
              <a:defRPr/>
            </a:lvl1pPr>
          </a:lstStyle>
          <a:p>
            <a:pPr>
              <a:defRPr/>
            </a:pPr>
            <a:r>
              <a:rPr lang="en-US" dirty="0" smtClean="0"/>
              <a:t>PIP II Collaboration Meeting, June 2014; C.Y. Tan</a:t>
            </a:r>
            <a:endParaRPr lang="en-US" dirty="0"/>
          </a:p>
        </p:txBody>
      </p:sp>
      <p:sp>
        <p:nvSpPr>
          <p:cNvPr id="3" name="Rectangle 17"/>
          <p:cNvSpPr>
            <a:spLocks noGrp="1" noChangeArrowheads="1"/>
          </p:cNvSpPr>
          <p:nvPr>
            <p:ph type="sldNum" sz="quarter" idx="11"/>
          </p:nvPr>
        </p:nvSpPr>
        <p:spPr/>
        <p:txBody>
          <a:bodyPr/>
          <a:lstStyle>
            <a:lvl1pPr>
              <a:defRPr b="0"/>
            </a:lvl1pPr>
          </a:lstStyle>
          <a:p>
            <a:pPr>
              <a:defRPr/>
            </a:pPr>
            <a:fld id="{AB8B8446-4389-417C-9B3A-FCE5EAB323EB}" type="slidenum">
              <a:rPr lang="en-US"/>
              <a:pPr>
                <a:defRPr/>
              </a:pPr>
              <a:t>‹#›</a:t>
            </a:fld>
            <a:endParaRPr lang="en-US"/>
          </a:p>
          <a:p>
            <a:pPr>
              <a:defRPr/>
            </a:pP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99708"/>
            <a:ext cx="1600200" cy="871892"/>
          </a:xfrm>
          <a:prstGeom prst="rect">
            <a:avLst/>
          </a:prstGeom>
        </p:spPr>
      </p:pic>
    </p:spTree>
    <p:extLst>
      <p:ext uri="{BB962C8B-B14F-4D97-AF65-F5344CB8AC3E}">
        <p14:creationId xmlns:p14="http://schemas.microsoft.com/office/powerpoint/2010/main" val="195219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p:txBody>
          <a:bodyPr/>
          <a:lstStyle>
            <a:lvl1pPr>
              <a:defRPr/>
            </a:lvl1pPr>
          </a:lstStyle>
          <a:p>
            <a:pPr>
              <a:defRPr/>
            </a:pPr>
            <a:r>
              <a:rPr lang="en-US" dirty="0" smtClean="0"/>
              <a:t>PIP II Collaboration Meeting, June 2014; C.Y. Tan</a:t>
            </a:r>
            <a:endParaRPr lang="en-US" dirty="0"/>
          </a:p>
        </p:txBody>
      </p:sp>
      <p:sp>
        <p:nvSpPr>
          <p:cNvPr id="6" name="Rectangle 17"/>
          <p:cNvSpPr>
            <a:spLocks noGrp="1" noChangeArrowheads="1"/>
          </p:cNvSpPr>
          <p:nvPr>
            <p:ph type="sldNum" sz="quarter" idx="11"/>
          </p:nvPr>
        </p:nvSpPr>
        <p:spPr/>
        <p:txBody>
          <a:bodyPr/>
          <a:lstStyle>
            <a:lvl1pPr>
              <a:defRPr b="0"/>
            </a:lvl1pPr>
          </a:lstStyle>
          <a:p>
            <a:pPr>
              <a:defRPr/>
            </a:pPr>
            <a:fld id="{C5B0196E-8BB4-4339-ADD8-D0D000AD443B}" type="slidenum">
              <a:rPr lang="en-US"/>
              <a:pPr>
                <a:defRPr/>
              </a:pPr>
              <a:t>‹#›</a:t>
            </a:fld>
            <a:endParaRPr lang="en-US"/>
          </a:p>
          <a:p>
            <a:pPr>
              <a:defRPr/>
            </a:pP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99708"/>
            <a:ext cx="1600200" cy="871892"/>
          </a:xfrm>
          <a:prstGeom prst="rect">
            <a:avLst/>
          </a:prstGeom>
        </p:spPr>
      </p:pic>
    </p:spTree>
    <p:extLst>
      <p:ext uri="{BB962C8B-B14F-4D97-AF65-F5344CB8AC3E}">
        <p14:creationId xmlns:p14="http://schemas.microsoft.com/office/powerpoint/2010/main" val="27148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p:txBody>
          <a:bodyPr/>
          <a:lstStyle>
            <a:lvl1pPr>
              <a:defRPr/>
            </a:lvl1pPr>
          </a:lstStyle>
          <a:p>
            <a:pPr>
              <a:defRPr/>
            </a:pPr>
            <a:r>
              <a:rPr lang="en-US" dirty="0" smtClean="0"/>
              <a:t>PIP II Collaboration Meeting, June 2014; C.Y. Tan</a:t>
            </a:r>
            <a:endParaRPr lang="en-US" dirty="0"/>
          </a:p>
        </p:txBody>
      </p:sp>
      <p:sp>
        <p:nvSpPr>
          <p:cNvPr id="6" name="Rectangle 17"/>
          <p:cNvSpPr>
            <a:spLocks noGrp="1" noChangeArrowheads="1"/>
          </p:cNvSpPr>
          <p:nvPr>
            <p:ph type="sldNum" sz="quarter" idx="11"/>
          </p:nvPr>
        </p:nvSpPr>
        <p:spPr/>
        <p:txBody>
          <a:bodyPr/>
          <a:lstStyle>
            <a:lvl1pPr>
              <a:defRPr b="0"/>
            </a:lvl1pPr>
          </a:lstStyle>
          <a:p>
            <a:pPr>
              <a:defRPr/>
            </a:pPr>
            <a:fld id="{220EB5C6-905C-4F83-BC8F-345CC34C4773}" type="slidenum">
              <a:rPr lang="en-US"/>
              <a:pPr>
                <a:defRPr/>
              </a:pPr>
              <a:t>‹#›</a:t>
            </a:fld>
            <a:endParaRPr lang="en-US"/>
          </a:p>
          <a:p>
            <a:pPr>
              <a:defRPr/>
            </a:pP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99708"/>
            <a:ext cx="1600200" cy="871892"/>
          </a:xfrm>
          <a:prstGeom prst="rect">
            <a:avLst/>
          </a:prstGeom>
        </p:spPr>
      </p:pic>
    </p:spTree>
    <p:extLst>
      <p:ext uri="{BB962C8B-B14F-4D97-AF65-F5344CB8AC3E}">
        <p14:creationId xmlns:p14="http://schemas.microsoft.com/office/powerpoint/2010/main" val="36006917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1" descr="C:\Documents and Settings\kevin.XENOLAND\My Documents\fnalppt\newwhite\sub-pages\Fermi_white_subpage.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89916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592" name="Rectangle 16"/>
          <p:cNvSpPr>
            <a:spLocks noGrp="1" noChangeArrowheads="1"/>
          </p:cNvSpPr>
          <p:nvPr>
            <p:ph type="ftr" sz="quarter" idx="3"/>
          </p:nvPr>
        </p:nvSpPr>
        <p:spPr bwMode="auto">
          <a:xfrm>
            <a:off x="3124200" y="6400800"/>
            <a:ext cx="3981450" cy="2476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1"/>
            </a:lvl1pPr>
          </a:lstStyle>
          <a:p>
            <a:pPr>
              <a:defRPr/>
            </a:pPr>
            <a:r>
              <a:rPr lang="en-US" dirty="0" smtClean="0"/>
              <a:t>PIP II Collaboration Meeting, June 2014; C.Y. Tan</a:t>
            </a:r>
            <a:endParaRPr lang="en-US" dirty="0"/>
          </a:p>
        </p:txBody>
      </p:sp>
      <p:sp>
        <p:nvSpPr>
          <p:cNvPr id="536593" name="Rectangle 17"/>
          <p:cNvSpPr>
            <a:spLocks noGrp="1" noChangeArrowheads="1"/>
          </p:cNvSpPr>
          <p:nvPr>
            <p:ph type="sldNum" sz="quarter" idx="4"/>
          </p:nvPr>
        </p:nvSpPr>
        <p:spPr bwMode="auto">
          <a:xfrm>
            <a:off x="381000" y="630555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1">
                <a:solidFill>
                  <a:srgbClr val="111111"/>
                </a:solidFill>
              </a:defRPr>
            </a:lvl1pPr>
          </a:lstStyle>
          <a:p>
            <a:pPr>
              <a:defRPr/>
            </a:pPr>
            <a:fld id="{E56B12EA-D4C1-4634-B0F1-F4FFF28A20FC}" type="slidenum">
              <a:rPr lang="en-US"/>
              <a:pPr>
                <a:defRPr/>
              </a:pPr>
              <a:t>‹#›</a:t>
            </a:fld>
            <a:endParaRPr lang="en-US"/>
          </a:p>
          <a:p>
            <a:pPr>
              <a:defRPr/>
            </a:pPr>
            <a:endParaRPr lang="en-US"/>
          </a:p>
        </p:txBody>
      </p:sp>
      <p:sp>
        <p:nvSpPr>
          <p:cNvPr id="1029" name="Rectangle 25"/>
          <p:cNvSpPr>
            <a:spLocks noGrp="1" noChangeArrowheads="1"/>
          </p:cNvSpPr>
          <p:nvPr>
            <p:ph type="title"/>
          </p:nvPr>
        </p:nvSpPr>
        <p:spPr bwMode="auto">
          <a:xfrm>
            <a:off x="16002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6"/>
          <p:cNvSpPr>
            <a:spLocks noGrp="1" noChangeArrowheads="1"/>
          </p:cNvSpPr>
          <p:nvPr>
            <p:ph type="body" idx="1"/>
          </p:nvPr>
        </p:nvSpPr>
        <p:spPr bwMode="auto">
          <a:xfrm>
            <a:off x="16002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3"/>
            <a:r>
              <a:rPr lang="en-US" smtClean="0"/>
              <a:t>A;slkjfda;slkjfd</a:t>
            </a:r>
          </a:p>
          <a:p>
            <a:pPr lvl="3"/>
            <a:r>
              <a:rPr lang="en-US" smtClean="0"/>
              <a:t>	a;lksdjf;lsakjfd</a:t>
            </a:r>
          </a:p>
          <a:p>
            <a:pPr lvl="4"/>
            <a:r>
              <a:rPr lang="en-US" smtClean="0"/>
              <a:t>slkdflsdkjflsdkjflsdkjf</a:t>
            </a: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200" y="499708"/>
            <a:ext cx="1600200" cy="871892"/>
          </a:xfrm>
          <a:prstGeom prst="rect">
            <a:avLst/>
          </a:prstGeom>
        </p:spPr>
      </p:pic>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hf hdr="0" dt="0"/>
  <p:txStyles>
    <p:titleStyle>
      <a:lvl1pPr algn="l" rtl="0" eaLnBrk="0" fontAlgn="base" hangingPunct="0">
        <a:spcBef>
          <a:spcPct val="0"/>
        </a:spcBef>
        <a:spcAft>
          <a:spcPct val="0"/>
        </a:spcAft>
        <a:defRPr sz="2800">
          <a:solidFill>
            <a:srgbClr val="003399"/>
          </a:solidFill>
          <a:latin typeface="+mj-lt"/>
          <a:ea typeface="+mj-ea"/>
          <a:cs typeface="+mj-cs"/>
        </a:defRPr>
      </a:lvl1pPr>
      <a:lvl2pPr algn="l" rtl="0" eaLnBrk="0" fontAlgn="base" hangingPunct="0">
        <a:spcBef>
          <a:spcPct val="0"/>
        </a:spcBef>
        <a:spcAft>
          <a:spcPct val="0"/>
        </a:spcAft>
        <a:defRPr sz="2800">
          <a:solidFill>
            <a:srgbClr val="003399"/>
          </a:solidFill>
          <a:latin typeface="Arial" charset="0"/>
        </a:defRPr>
      </a:lvl2pPr>
      <a:lvl3pPr algn="l" rtl="0" eaLnBrk="0" fontAlgn="base" hangingPunct="0">
        <a:spcBef>
          <a:spcPct val="0"/>
        </a:spcBef>
        <a:spcAft>
          <a:spcPct val="0"/>
        </a:spcAft>
        <a:defRPr sz="2800">
          <a:solidFill>
            <a:srgbClr val="003399"/>
          </a:solidFill>
          <a:latin typeface="Arial" charset="0"/>
        </a:defRPr>
      </a:lvl3pPr>
      <a:lvl4pPr algn="l" rtl="0" eaLnBrk="0" fontAlgn="base" hangingPunct="0">
        <a:spcBef>
          <a:spcPct val="0"/>
        </a:spcBef>
        <a:spcAft>
          <a:spcPct val="0"/>
        </a:spcAft>
        <a:defRPr sz="2800">
          <a:solidFill>
            <a:srgbClr val="003399"/>
          </a:solidFill>
          <a:latin typeface="Arial" charset="0"/>
        </a:defRPr>
      </a:lvl4pPr>
      <a:lvl5pPr algn="l" rtl="0" eaLnBrk="0" fontAlgn="base" hangingPunct="0">
        <a:spcBef>
          <a:spcPct val="0"/>
        </a:spcBef>
        <a:spcAft>
          <a:spcPct val="0"/>
        </a:spcAft>
        <a:defRPr sz="2800">
          <a:solidFill>
            <a:srgbClr val="003399"/>
          </a:solidFill>
          <a:latin typeface="Arial" charset="0"/>
        </a:defRPr>
      </a:lvl5pPr>
      <a:lvl6pPr marL="457200" algn="l" rtl="0" fontAlgn="base">
        <a:spcBef>
          <a:spcPct val="0"/>
        </a:spcBef>
        <a:spcAft>
          <a:spcPct val="0"/>
        </a:spcAft>
        <a:defRPr sz="2800">
          <a:solidFill>
            <a:srgbClr val="003399"/>
          </a:solidFill>
          <a:latin typeface="Arial" charset="0"/>
        </a:defRPr>
      </a:lvl6pPr>
      <a:lvl7pPr marL="914400" algn="l" rtl="0" fontAlgn="base">
        <a:spcBef>
          <a:spcPct val="0"/>
        </a:spcBef>
        <a:spcAft>
          <a:spcPct val="0"/>
        </a:spcAft>
        <a:defRPr sz="2800">
          <a:solidFill>
            <a:srgbClr val="003399"/>
          </a:solidFill>
          <a:latin typeface="Arial" charset="0"/>
        </a:defRPr>
      </a:lvl7pPr>
      <a:lvl8pPr marL="1371600" algn="l" rtl="0" fontAlgn="base">
        <a:spcBef>
          <a:spcPct val="0"/>
        </a:spcBef>
        <a:spcAft>
          <a:spcPct val="0"/>
        </a:spcAft>
        <a:defRPr sz="2800">
          <a:solidFill>
            <a:srgbClr val="003399"/>
          </a:solidFill>
          <a:latin typeface="Arial" charset="0"/>
        </a:defRPr>
      </a:lvl8pPr>
      <a:lvl9pPr marL="1828800" algn="l" rtl="0" fontAlgn="base">
        <a:spcBef>
          <a:spcPct val="0"/>
        </a:spcBef>
        <a:spcAft>
          <a:spcPct val="0"/>
        </a:spcAft>
        <a:defRPr sz="2800">
          <a:solidFill>
            <a:srgbClr val="003399"/>
          </a:solidFill>
          <a:latin typeface="Arial" charset="0"/>
        </a:defRPr>
      </a:lvl9pPr>
    </p:titleStyle>
    <p:bodyStyle>
      <a:lvl1pPr marL="342900" indent="-342900" algn="l" rtl="0" eaLnBrk="0" fontAlgn="base" hangingPunct="0">
        <a:spcBef>
          <a:spcPct val="20000"/>
        </a:spcBef>
        <a:spcAft>
          <a:spcPct val="0"/>
        </a:spcAft>
        <a:buClr>
          <a:srgbClr val="0033CC"/>
        </a:buClr>
        <a:buSzPct val="80000"/>
        <a:buChar char="•"/>
        <a:defRPr sz="2400">
          <a:solidFill>
            <a:srgbClr val="111111"/>
          </a:solidFill>
          <a:latin typeface="+mn-lt"/>
          <a:ea typeface="+mn-ea"/>
          <a:cs typeface="+mn-cs"/>
        </a:defRPr>
      </a:lvl1pPr>
      <a:lvl2pPr marL="742950" indent="-285750" algn="l" rtl="0" eaLnBrk="0" fontAlgn="base" hangingPunct="0">
        <a:spcBef>
          <a:spcPct val="20000"/>
        </a:spcBef>
        <a:spcAft>
          <a:spcPct val="0"/>
        </a:spcAft>
        <a:buClr>
          <a:srgbClr val="6666FF"/>
        </a:buClr>
        <a:buSzPct val="70000"/>
        <a:buFont typeface="Wingdings" pitchFamily="2" charset="2"/>
        <a:buChar char="§"/>
        <a:defRPr sz="2000">
          <a:solidFill>
            <a:srgbClr val="11111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35000"/>
        <a:buFont typeface="Wingdings" pitchFamily="2" charset="2"/>
        <a:buChar char="q"/>
        <a:defRPr sz="2000">
          <a:solidFill>
            <a:srgbClr val="11111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rgbClr val="11111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rgbClr val="11111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rgbClr val="11111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rgbClr val="11111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rgbClr val="11111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chart" Target="../charts/chart1.xml"/><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Documents and Settings\kevin.XENOLAND\My Documents\fnalppt\newwhite\fermi-white-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ctrTitle"/>
          </p:nvPr>
        </p:nvSpPr>
        <p:spPr>
          <a:xfrm>
            <a:off x="152400" y="1752600"/>
            <a:ext cx="8763000" cy="1143000"/>
          </a:xfrm>
        </p:spPr>
        <p:txBody>
          <a:bodyPr/>
          <a:lstStyle/>
          <a:p>
            <a:pPr eaLnBrk="1" hangingPunct="1"/>
            <a:r>
              <a:rPr lang="en-US" sz="4400" dirty="0" smtClean="0"/>
              <a:t>Overview of Booster PIP II upgrades and plans</a:t>
            </a:r>
          </a:p>
        </p:txBody>
      </p:sp>
      <p:sp>
        <p:nvSpPr>
          <p:cNvPr id="13316" name="Rectangle 3"/>
          <p:cNvSpPr>
            <a:spLocks noGrp="1" noChangeArrowheads="1"/>
          </p:cNvSpPr>
          <p:nvPr>
            <p:ph type="subTitle" idx="4294967295"/>
          </p:nvPr>
        </p:nvSpPr>
        <p:spPr>
          <a:xfrm>
            <a:off x="2133600" y="2971800"/>
            <a:ext cx="6705600" cy="2438400"/>
          </a:xfrm>
        </p:spPr>
        <p:txBody>
          <a:bodyPr/>
          <a:lstStyle/>
          <a:p>
            <a:pPr marL="0" indent="0" algn="r" eaLnBrk="1" hangingPunct="1">
              <a:buFontTx/>
              <a:buNone/>
            </a:pPr>
            <a:r>
              <a:rPr lang="en-US" sz="1800" dirty="0" smtClean="0"/>
              <a:t>C.Y. Tan</a:t>
            </a:r>
          </a:p>
          <a:p>
            <a:pPr marL="0" indent="0" algn="r" eaLnBrk="1" hangingPunct="1">
              <a:buFontTx/>
              <a:buNone/>
            </a:pPr>
            <a:r>
              <a:rPr lang="en-US" sz="1800" dirty="0" smtClean="0"/>
              <a:t>for Proton </a:t>
            </a:r>
            <a:r>
              <a:rPr lang="en-US" sz="1800" dirty="0"/>
              <a:t>S</a:t>
            </a:r>
            <a:r>
              <a:rPr lang="en-US" sz="1800" dirty="0" smtClean="0"/>
              <a:t>ource group</a:t>
            </a:r>
          </a:p>
          <a:p>
            <a:pPr marL="0" indent="0" algn="r" eaLnBrk="1" hangingPunct="1">
              <a:buFontTx/>
              <a:buNone/>
            </a:pPr>
            <a:r>
              <a:rPr lang="en-US" sz="1800" dirty="0" smtClean="0"/>
              <a:t>PIP II Collaboration Meeting</a:t>
            </a:r>
          </a:p>
          <a:p>
            <a:pPr marL="0" indent="0" algn="r" eaLnBrk="1" hangingPunct="1">
              <a:buFontTx/>
              <a:buNone/>
            </a:pPr>
            <a:r>
              <a:rPr lang="en-US" sz="1800" smtClean="0"/>
              <a:t>03 June </a:t>
            </a:r>
            <a:r>
              <a:rPr lang="en-US" sz="1800" dirty="0" smtClean="0"/>
              <a:t>2014</a:t>
            </a:r>
          </a:p>
          <a:p>
            <a:pPr marL="0" indent="0" algn="r" eaLnBrk="1" hangingPunct="1">
              <a:buFontTx/>
              <a:buNone/>
            </a:pPr>
            <a:endParaRPr lang="en-US" sz="18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Injection painting for space charge mitigation</a:t>
            </a:r>
          </a:p>
        </p:txBody>
      </p:sp>
      <p:sp>
        <p:nvSpPr>
          <p:cNvPr id="4" name="Footer Placeholder 3"/>
          <p:cNvSpPr>
            <a:spLocks noGrp="1"/>
          </p:cNvSpPr>
          <p:nvPr>
            <p:ph type="ftr" sz="quarter" idx="10"/>
          </p:nvPr>
        </p:nvSpPr>
        <p:spPr/>
        <p:txBody>
          <a:bodyPr/>
          <a:lstStyle/>
          <a:p>
            <a:pPr>
              <a:defRPr/>
            </a:pPr>
            <a:r>
              <a:rPr lang="en-US" dirty="0"/>
              <a:t>PIP II Collaboration Meeting, June 2014; C.Y. Tan</a:t>
            </a:r>
          </a:p>
        </p:txBody>
      </p:sp>
      <p:sp>
        <p:nvSpPr>
          <p:cNvPr id="5" name="Slide Number Placeholder 4"/>
          <p:cNvSpPr>
            <a:spLocks noGrp="1"/>
          </p:cNvSpPr>
          <p:nvPr>
            <p:ph type="sldNum" sz="quarter" idx="11"/>
          </p:nvPr>
        </p:nvSpPr>
        <p:spPr/>
        <p:txBody>
          <a:bodyPr/>
          <a:lstStyle/>
          <a:p>
            <a:pPr>
              <a:defRPr/>
            </a:pPr>
            <a:fld id="{76BBECFF-F207-4C65-B9B5-95271AC2022A}" type="slidenum">
              <a:rPr lang="en-US" smtClean="0"/>
              <a:pPr>
                <a:defRPr/>
              </a:pPr>
              <a:t>10</a:t>
            </a:fld>
            <a:endParaRPr lang="en-US" smtClean="0"/>
          </a:p>
          <a:p>
            <a:pPr>
              <a:defRPr/>
            </a:pPr>
            <a:endParaRPr lang="en-US"/>
          </a:p>
        </p:txBody>
      </p:sp>
      <p:grpSp>
        <p:nvGrpSpPr>
          <p:cNvPr id="7" name="Group 6"/>
          <p:cNvGrpSpPr>
            <a:grpSpLocks/>
          </p:cNvGrpSpPr>
          <p:nvPr/>
        </p:nvGrpSpPr>
        <p:grpSpPr bwMode="auto">
          <a:xfrm>
            <a:off x="762000" y="1828800"/>
            <a:ext cx="7908410" cy="2971800"/>
            <a:chOff x="0" y="0"/>
            <a:chExt cx="46434" cy="17453"/>
          </a:xfrm>
        </p:grpSpPr>
        <p:pic>
          <p:nvPicPr>
            <p:cNvPr id="8" name="Picture 7" descr="ellipse_2.png"/>
            <p:cNvPicPr>
              <a:picLocks noChangeAspect="1" noChangeArrowheads="1"/>
            </p:cNvPicPr>
            <p:nvPr/>
          </p:nvPicPr>
          <p:blipFill>
            <a:blip r:embed="rId2">
              <a:extLst>
                <a:ext uri="{28A0092B-C50C-407E-A947-70E740481C1C}">
                  <a14:useLocalDpi xmlns:a14="http://schemas.microsoft.com/office/drawing/2010/main" val="0"/>
                </a:ext>
              </a:extLst>
            </a:blip>
            <a:srcRect l="21117" t="10410" b="7028"/>
            <a:stretch>
              <a:fillRect/>
            </a:stretch>
          </p:blipFill>
          <p:spPr bwMode="auto">
            <a:xfrm rot="-5400000">
              <a:off x="3658" y="-2863"/>
              <a:ext cx="16220" cy="219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llipse.png"/>
            <p:cNvPicPr>
              <a:picLocks noChangeAspect="1" noChangeArrowheads="1"/>
            </p:cNvPicPr>
            <p:nvPr/>
          </p:nvPicPr>
          <p:blipFill>
            <a:blip r:embed="rId3">
              <a:extLst>
                <a:ext uri="{28A0092B-C50C-407E-A947-70E740481C1C}">
                  <a14:useLocalDpi xmlns:a14="http://schemas.microsoft.com/office/drawing/2010/main" val="0"/>
                </a:ext>
              </a:extLst>
            </a:blip>
            <a:srcRect l="23038" t="12177" r="3610" b="7091"/>
            <a:stretch>
              <a:fillRect/>
            </a:stretch>
          </p:blipFill>
          <p:spPr bwMode="auto">
            <a:xfrm rot="16200000">
              <a:off x="27367" y="-2957"/>
              <a:ext cx="16110" cy="220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p:nvSpPr>
          <p:spPr bwMode="auto">
            <a:xfrm>
              <a:off x="0" y="14786"/>
              <a:ext cx="2978"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marL="0" marR="0">
                <a:spcBef>
                  <a:spcPts val="0"/>
                </a:spcBef>
                <a:spcAft>
                  <a:spcPts val="0"/>
                </a:spcAft>
              </a:pPr>
              <a:r>
                <a:rPr lang="en-US" sz="1200">
                  <a:effectLst/>
                  <a:latin typeface="Times New Roman"/>
                  <a:ea typeface="Times New Roman"/>
                </a:rPr>
                <a:t> </a:t>
              </a:r>
            </a:p>
          </p:txBody>
        </p:sp>
      </p:grpSp>
      <p:sp>
        <p:nvSpPr>
          <p:cNvPr id="11" name="TextBox 10"/>
          <p:cNvSpPr txBox="1"/>
          <p:nvPr/>
        </p:nvSpPr>
        <p:spPr>
          <a:xfrm>
            <a:off x="914400" y="4648200"/>
            <a:ext cx="6629400" cy="1772793"/>
          </a:xfrm>
          <a:prstGeom prst="rect">
            <a:avLst/>
          </a:prstGeom>
          <a:noFill/>
        </p:spPr>
        <p:txBody>
          <a:bodyPr wrap="square" rtlCol="0">
            <a:spAutoFit/>
          </a:bodyPr>
          <a:lstStyle/>
          <a:p>
            <a:pPr algn="l"/>
            <a:r>
              <a:rPr lang="en-US" sz="1400" dirty="0" smtClean="0"/>
              <a:t>Green: injected beam. </a:t>
            </a:r>
          </a:p>
          <a:p>
            <a:pPr algn="l"/>
            <a:r>
              <a:rPr lang="en-US" sz="1400" dirty="0" smtClean="0"/>
              <a:t>Red: phase space after painting.</a:t>
            </a:r>
          </a:p>
          <a:p>
            <a:pPr algn="l"/>
            <a:endParaRPr lang="en-US" sz="1400" dirty="0" smtClean="0"/>
          </a:p>
          <a:p>
            <a:pPr algn="l"/>
            <a:r>
              <a:rPr lang="en-US" sz="1400" dirty="0"/>
              <a:t>Beam line matching conditions for two painting scenarios. Left paint in both planes in the ring (SNS) and right paint  horizontal in ring and steer (angle mismatch) from beam line (JPARC).</a:t>
            </a:r>
          </a:p>
          <a:p>
            <a:pPr algn="l"/>
            <a:endParaRPr lang="en-US" sz="1400" dirty="0"/>
          </a:p>
        </p:txBody>
      </p:sp>
      <p:sp>
        <p:nvSpPr>
          <p:cNvPr id="13" name="TextBox 12"/>
          <p:cNvSpPr txBox="1"/>
          <p:nvPr/>
        </p:nvSpPr>
        <p:spPr>
          <a:xfrm>
            <a:off x="4419600" y="4724400"/>
            <a:ext cx="4191000" cy="307777"/>
          </a:xfrm>
          <a:prstGeom prst="rect">
            <a:avLst/>
          </a:prstGeom>
          <a:noFill/>
        </p:spPr>
        <p:txBody>
          <a:bodyPr wrap="square" rtlCol="0">
            <a:spAutoFit/>
          </a:bodyPr>
          <a:lstStyle/>
          <a:p>
            <a:r>
              <a:rPr lang="en-US" sz="1400" dirty="0" smtClean="0"/>
              <a:t>Note: ellipses were calculated for 1GeV injection. </a:t>
            </a:r>
            <a:endParaRPr lang="en-US" sz="1400" dirty="0"/>
          </a:p>
        </p:txBody>
      </p:sp>
    </p:spTree>
    <p:extLst>
      <p:ext uri="{BB962C8B-B14F-4D97-AF65-F5344CB8AC3E}">
        <p14:creationId xmlns:p14="http://schemas.microsoft.com/office/powerpoint/2010/main" val="286642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6858000" cy="809978"/>
          </a:xfrm>
        </p:spPr>
        <p:txBody>
          <a:bodyPr/>
          <a:lstStyle/>
          <a:p>
            <a:r>
              <a:rPr lang="en-US" dirty="0"/>
              <a:t>Capture (adiabatic at 800 MeV)</a:t>
            </a:r>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11</a:t>
            </a:fld>
            <a:endParaRPr lang="en-US" smtClean="0"/>
          </a:p>
          <a:p>
            <a:pPr>
              <a:defRPr/>
            </a:pPr>
            <a:endParaRPr lang="en-US"/>
          </a:p>
        </p:txBody>
      </p:sp>
      <p:pic>
        <p:nvPicPr>
          <p:cNvPr id="5" name="Picture 4"/>
          <p:cNvPicPr>
            <a:picLocks noChangeAspect="1"/>
          </p:cNvPicPr>
          <p:nvPr/>
        </p:nvPicPr>
        <p:blipFill>
          <a:blip r:embed="rId2"/>
          <a:stretch>
            <a:fillRect/>
          </a:stretch>
        </p:blipFill>
        <p:spPr>
          <a:xfrm>
            <a:off x="1703388" y="1066800"/>
            <a:ext cx="7412390" cy="4584700"/>
          </a:xfrm>
          <a:prstGeom prst="rect">
            <a:avLst/>
          </a:prstGeom>
        </p:spPr>
      </p:pic>
      <p:sp>
        <p:nvSpPr>
          <p:cNvPr id="6" name="TextBox 5"/>
          <p:cNvSpPr txBox="1"/>
          <p:nvPr/>
        </p:nvSpPr>
        <p:spPr>
          <a:xfrm>
            <a:off x="1692099" y="5613307"/>
            <a:ext cx="5813593" cy="701731"/>
          </a:xfrm>
          <a:prstGeom prst="rect">
            <a:avLst/>
          </a:prstGeom>
          <a:noFill/>
        </p:spPr>
        <p:txBody>
          <a:bodyPr wrap="square" rtlCol="0">
            <a:spAutoFit/>
          </a:bodyPr>
          <a:lstStyle/>
          <a:p>
            <a:pPr algn="l"/>
            <a:r>
              <a:rPr lang="en-US" sz="1800" dirty="0" smtClean="0"/>
              <a:t>0.6 </a:t>
            </a:r>
            <a:r>
              <a:rPr lang="en-US" sz="1800" dirty="0" err="1" smtClean="0"/>
              <a:t>ms</a:t>
            </a:r>
            <a:r>
              <a:rPr lang="en-US" sz="1800" dirty="0" smtClean="0"/>
              <a:t> injection time.</a:t>
            </a:r>
          </a:p>
          <a:p>
            <a:pPr algn="l"/>
            <a:r>
              <a:rPr lang="en-US" sz="1800" dirty="0" smtClean="0"/>
              <a:t>0.4 </a:t>
            </a:r>
            <a:r>
              <a:rPr lang="en-US" sz="1800" dirty="0" err="1" smtClean="0"/>
              <a:t>ms</a:t>
            </a:r>
            <a:r>
              <a:rPr lang="en-US" sz="1800" dirty="0" smtClean="0"/>
              <a:t> adiabatic ramp to full voltage (1 MV)</a:t>
            </a:r>
          </a:p>
        </p:txBody>
      </p:sp>
    </p:spTree>
    <p:extLst>
      <p:ext uri="{BB962C8B-B14F-4D97-AF65-F5344CB8AC3E}">
        <p14:creationId xmlns:p14="http://schemas.microsoft.com/office/powerpoint/2010/main" val="38326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929" y="304800"/>
            <a:ext cx="6858000" cy="1143000"/>
          </a:xfrm>
        </p:spPr>
        <p:txBody>
          <a:bodyPr/>
          <a:lstStyle/>
          <a:p>
            <a:r>
              <a:rPr lang="en-US" dirty="0"/>
              <a:t>Capture (bucket to bucket injection)</a:t>
            </a:r>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12</a:t>
            </a:fld>
            <a:endParaRPr lang="en-US" smtClean="0"/>
          </a:p>
          <a:p>
            <a:pPr>
              <a:defRPr/>
            </a:pP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179122" cy="2590800"/>
          </a:xfrm>
          <a:prstGeom prst="rect">
            <a:avLst/>
          </a:prstGeom>
          <a:noFill/>
          <a:ln>
            <a:solidFill>
              <a:schemeClr val="tx1"/>
            </a:solidFill>
          </a:ln>
        </p:spPr>
      </p:pic>
      <p:sp>
        <p:nvSpPr>
          <p:cNvPr id="6" name="Rectangle 5"/>
          <p:cNvSpPr/>
          <p:nvPr/>
        </p:nvSpPr>
        <p:spPr>
          <a:xfrm>
            <a:off x="1238529" y="4343400"/>
            <a:ext cx="2071450" cy="369332"/>
          </a:xfrm>
          <a:prstGeom prst="rect">
            <a:avLst/>
          </a:prstGeom>
        </p:spPr>
        <p:txBody>
          <a:bodyPr wrap="none">
            <a:spAutoFit/>
          </a:bodyPr>
          <a:lstStyle/>
          <a:p>
            <a:r>
              <a:rPr lang="en-US" sz="1800" dirty="0"/>
              <a:t>Chopping 180 </a:t>
            </a:r>
            <a:r>
              <a:rPr lang="en-US" sz="1800" dirty="0" err="1"/>
              <a:t>deg</a:t>
            </a:r>
            <a:endParaRPr lang="en-US" sz="1800" dirty="0"/>
          </a:p>
        </p:txBody>
      </p:sp>
      <p:sp>
        <p:nvSpPr>
          <p:cNvPr id="7" name="Rectangle 6"/>
          <p:cNvSpPr/>
          <p:nvPr/>
        </p:nvSpPr>
        <p:spPr>
          <a:xfrm>
            <a:off x="5200929" y="4343400"/>
            <a:ext cx="2071450" cy="369332"/>
          </a:xfrm>
          <a:prstGeom prst="rect">
            <a:avLst/>
          </a:prstGeom>
        </p:spPr>
        <p:txBody>
          <a:bodyPr wrap="none">
            <a:spAutoFit/>
          </a:bodyPr>
          <a:lstStyle/>
          <a:p>
            <a:r>
              <a:rPr lang="en-US" sz="1800" dirty="0"/>
              <a:t>Chopping </a:t>
            </a:r>
            <a:r>
              <a:rPr lang="en-US" sz="1800" dirty="0" smtClean="0"/>
              <a:t>120 </a:t>
            </a:r>
            <a:r>
              <a:rPr lang="en-US" sz="1800" dirty="0" err="1"/>
              <a:t>deg</a:t>
            </a:r>
            <a:endParaRPr lang="en-US" sz="1800" dirty="0"/>
          </a:p>
        </p:txBody>
      </p:sp>
      <p:sp>
        <p:nvSpPr>
          <p:cNvPr id="8" name="TextBox 7"/>
          <p:cNvSpPr txBox="1"/>
          <p:nvPr/>
        </p:nvSpPr>
        <p:spPr>
          <a:xfrm>
            <a:off x="609600" y="4876800"/>
            <a:ext cx="7315200" cy="1366528"/>
          </a:xfrm>
          <a:prstGeom prst="rect">
            <a:avLst/>
          </a:prstGeom>
          <a:noFill/>
        </p:spPr>
        <p:txBody>
          <a:bodyPr wrap="square" rtlCol="0">
            <a:spAutoFit/>
          </a:bodyPr>
          <a:lstStyle/>
          <a:p>
            <a:pPr algn="l"/>
            <a:r>
              <a:rPr lang="en-US" sz="1800" dirty="0" smtClean="0"/>
              <a:t>0.6 </a:t>
            </a:r>
            <a:r>
              <a:rPr lang="en-US" sz="1800" dirty="0" err="1" smtClean="0"/>
              <a:t>ms</a:t>
            </a:r>
            <a:r>
              <a:rPr lang="en-US" sz="1800" dirty="0" smtClean="0"/>
              <a:t> injection time.</a:t>
            </a:r>
          </a:p>
          <a:p>
            <a:pPr algn="l"/>
            <a:r>
              <a:rPr lang="en-US" sz="1800" dirty="0" smtClean="0"/>
              <a:t>Chopping is required to get the correct bunch pattern into the bucket.</a:t>
            </a:r>
          </a:p>
          <a:p>
            <a:pPr algn="l"/>
            <a:r>
              <a:rPr lang="en-US" sz="1800" dirty="0" smtClean="0"/>
              <a:t>2 mA for 0.6 </a:t>
            </a:r>
            <a:r>
              <a:rPr lang="en-US" sz="1800" dirty="0" err="1" smtClean="0"/>
              <a:t>ms</a:t>
            </a:r>
            <a:r>
              <a:rPr lang="en-US" sz="1800" dirty="0" smtClean="0"/>
              <a:t> gives 7.5e12 particles.</a:t>
            </a:r>
          </a:p>
          <a:p>
            <a:pPr algn="l"/>
            <a:r>
              <a:rPr lang="en-US" sz="1800" dirty="0" smtClean="0"/>
              <a:t>May need flattened front porch for injection</a:t>
            </a:r>
          </a:p>
        </p:txBody>
      </p:sp>
    </p:spTree>
    <p:extLst>
      <p:ext uri="{BB962C8B-B14F-4D97-AF65-F5344CB8AC3E}">
        <p14:creationId xmlns:p14="http://schemas.microsoft.com/office/powerpoint/2010/main" val="170194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990600"/>
          </a:xfrm>
        </p:spPr>
        <p:txBody>
          <a:bodyPr/>
          <a:lstStyle/>
          <a:p>
            <a:r>
              <a:rPr lang="en-US" dirty="0"/>
              <a:t>Transition crossing</a:t>
            </a:r>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13</a:t>
            </a:fld>
            <a:endParaRPr lang="en-US" smtClean="0"/>
          </a:p>
          <a:p>
            <a:pPr>
              <a:defRPr/>
            </a:pPr>
            <a:endParaRPr lang="en-US"/>
          </a:p>
        </p:txBody>
      </p:sp>
      <p:pic>
        <p:nvPicPr>
          <p:cNvPr id="5" name="Picture 4"/>
          <p:cNvPicPr/>
          <p:nvPr/>
        </p:nvPicPr>
        <p:blipFill>
          <a:blip r:embed="rId2" cstate="print"/>
          <a:srcRect/>
          <a:stretch>
            <a:fillRect/>
          </a:stretch>
        </p:blipFill>
        <p:spPr bwMode="auto">
          <a:xfrm>
            <a:off x="533400" y="1676400"/>
            <a:ext cx="4257675" cy="4581525"/>
          </a:xfrm>
          <a:prstGeom prst="rect">
            <a:avLst/>
          </a:prstGeom>
          <a:noFill/>
          <a:ln w="9525">
            <a:noFill/>
            <a:miter lim="800000"/>
            <a:headEnd/>
            <a:tailEnd/>
          </a:ln>
        </p:spPr>
      </p:pic>
      <p:sp>
        <p:nvSpPr>
          <p:cNvPr id="6" name="TextBox 5"/>
          <p:cNvSpPr txBox="1"/>
          <p:nvPr/>
        </p:nvSpPr>
        <p:spPr>
          <a:xfrm>
            <a:off x="5105400" y="1828800"/>
            <a:ext cx="3352800" cy="1963614"/>
          </a:xfrm>
          <a:prstGeom prst="rect">
            <a:avLst/>
          </a:prstGeom>
          <a:noFill/>
        </p:spPr>
        <p:txBody>
          <a:bodyPr wrap="square" rtlCol="0">
            <a:spAutoFit/>
          </a:bodyPr>
          <a:lstStyle/>
          <a:p>
            <a:pPr algn="l"/>
            <a:r>
              <a:rPr lang="en-US" sz="1600" dirty="0" smtClean="0"/>
              <a:t>Transition crossing at 4.2 </a:t>
            </a:r>
            <a:r>
              <a:rPr lang="en-US" sz="1600" dirty="0" err="1" smtClean="0"/>
              <a:t>GeV</a:t>
            </a:r>
            <a:endParaRPr lang="en-US" sz="1600" dirty="0" smtClean="0"/>
          </a:p>
          <a:p>
            <a:pPr algn="l"/>
            <a:endParaRPr lang="en-US" sz="1600" dirty="0"/>
          </a:p>
          <a:p>
            <a:pPr algn="l"/>
            <a:r>
              <a:rPr lang="en-US" sz="1600" dirty="0" smtClean="0"/>
              <a:t>More RF for focusing during transition.</a:t>
            </a:r>
          </a:p>
          <a:p>
            <a:pPr algn="l"/>
            <a:r>
              <a:rPr lang="en-US" sz="1600" dirty="0" smtClean="0"/>
              <a:t>~25% more RF implies 3 – 4 more RF cavities using present design. (22 – 23 cavities)  </a:t>
            </a:r>
            <a:endParaRPr lang="en-US" sz="1600" dirty="0"/>
          </a:p>
        </p:txBody>
      </p:sp>
      <p:sp>
        <p:nvSpPr>
          <p:cNvPr id="7" name="TextBox 6"/>
          <p:cNvSpPr txBox="1"/>
          <p:nvPr/>
        </p:nvSpPr>
        <p:spPr>
          <a:xfrm>
            <a:off x="5029200" y="3962400"/>
            <a:ext cx="3810000" cy="1914370"/>
          </a:xfrm>
          <a:prstGeom prst="rect">
            <a:avLst/>
          </a:prstGeom>
          <a:noFill/>
        </p:spPr>
        <p:txBody>
          <a:bodyPr wrap="square" rtlCol="0">
            <a:spAutoFit/>
          </a:bodyPr>
          <a:lstStyle/>
          <a:p>
            <a:pPr algn="l"/>
            <a:r>
              <a:rPr lang="en-US" sz="1600" dirty="0" smtClean="0"/>
              <a:t>Example shown here is the compensation of the effect of space charge that is defocusing before transition &amp; focusing after transition.</a:t>
            </a:r>
          </a:p>
          <a:p>
            <a:pPr algn="l"/>
            <a:r>
              <a:rPr lang="en-US" sz="1600" dirty="0" smtClean="0"/>
              <a:t>Increase RF voltage before transition</a:t>
            </a:r>
          </a:p>
          <a:p>
            <a:pPr algn="l"/>
            <a:r>
              <a:rPr lang="en-US" sz="1600" dirty="0" smtClean="0"/>
              <a:t>Increase RF voltage again to damp out </a:t>
            </a:r>
            <a:r>
              <a:rPr lang="en-US" sz="1600" dirty="0" err="1" smtClean="0"/>
              <a:t>quadrupole</a:t>
            </a:r>
            <a:r>
              <a:rPr lang="en-US" sz="1600" dirty="0" smtClean="0"/>
              <a:t> oscillation.</a:t>
            </a:r>
            <a:endParaRPr lang="en-US" sz="1600" dirty="0"/>
          </a:p>
        </p:txBody>
      </p:sp>
    </p:spTree>
    <p:extLst>
      <p:ext uri="{BB962C8B-B14F-4D97-AF65-F5344CB8AC3E}">
        <p14:creationId xmlns:p14="http://schemas.microsoft.com/office/powerpoint/2010/main" val="364744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922" y="305524"/>
            <a:ext cx="6858000" cy="1143000"/>
          </a:xfrm>
        </p:spPr>
        <p:txBody>
          <a:bodyPr/>
          <a:lstStyle/>
          <a:p>
            <a:r>
              <a:rPr lang="en-US" dirty="0"/>
              <a:t>Perpendicular biased </a:t>
            </a:r>
            <a:r>
              <a:rPr lang="en-US" dirty="0" smtClean="0"/>
              <a:t>cavities</a:t>
            </a:r>
            <a:endParaRPr lang="en-US" dirty="0"/>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14</a:t>
            </a:fld>
            <a:endParaRPr lang="en-US" smtClean="0"/>
          </a:p>
          <a:p>
            <a:pPr>
              <a:defRPr/>
            </a:pPr>
            <a:endParaRPr lang="en-U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044" r="23558"/>
          <a:stretch/>
        </p:blipFill>
        <p:spPr bwMode="auto">
          <a:xfrm>
            <a:off x="1143000" y="1676400"/>
            <a:ext cx="5070792" cy="3649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1342321" y="5138121"/>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16266" y="4508827"/>
            <a:ext cx="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408131" y="5442921"/>
            <a:ext cx="3831935" cy="42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84525" y="5378389"/>
            <a:ext cx="492443"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490</a:t>
            </a:r>
            <a:endParaRPr lang="en-US" sz="1600" b="1"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a:off x="3868466" y="3225963"/>
            <a:ext cx="0" cy="533400"/>
          </a:xfrm>
          <a:prstGeom prst="straightConnector1">
            <a:avLst/>
          </a:prstGeom>
          <a:ln w="22225">
            <a:solidFill>
              <a:schemeClr val="accent4">
                <a:lumMod val="20000"/>
                <a:lumOff val="8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3392481" y="3348693"/>
            <a:ext cx="418704"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70</a:t>
            </a:r>
            <a:endParaRPr lang="en-US" b="1"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H="1">
            <a:off x="4894418" y="4068081"/>
            <a:ext cx="375504" cy="0"/>
          </a:xfrm>
          <a:prstGeom prst="straightConnector1">
            <a:avLst/>
          </a:prstGeom>
          <a:ln w="15875">
            <a:solidFill>
              <a:schemeClr val="accent4">
                <a:lumMod val="20000"/>
                <a:lumOff val="8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94418" y="3855768"/>
            <a:ext cx="0" cy="30480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59782" y="4068722"/>
            <a:ext cx="415498" cy="369332"/>
          </a:xfrm>
          <a:prstGeom prst="rect">
            <a:avLst/>
          </a:prstGeom>
          <a:noFill/>
        </p:spPr>
        <p:txBody>
          <a:bodyPr wrap="none" rtlCol="0">
            <a:spAutoFit/>
          </a:bodyPr>
          <a:lstStyle/>
          <a:p>
            <a:r>
              <a:rPr lang="en-US" b="1" dirty="0">
                <a:solidFill>
                  <a:schemeClr val="accent4">
                    <a:lumMod val="20000"/>
                    <a:lumOff val="80000"/>
                  </a:schemeClr>
                </a:solidFill>
                <a:latin typeface="Times New Roman" panose="02020603050405020304" pitchFamily="18" charset="0"/>
                <a:cs typeface="Times New Roman" panose="02020603050405020304" pitchFamily="18" charset="0"/>
              </a:rPr>
              <a:t>4</a:t>
            </a:r>
            <a:r>
              <a:rPr lang="en-US" b="1" dirty="0" smtClean="0">
                <a:solidFill>
                  <a:schemeClr val="accent4">
                    <a:lumMod val="20000"/>
                    <a:lumOff val="80000"/>
                  </a:schemeClr>
                </a:solidFill>
                <a:latin typeface="Times New Roman" panose="02020603050405020304" pitchFamily="18" charset="0"/>
                <a:cs typeface="Times New Roman" panose="02020603050405020304" pitchFamily="18" charset="0"/>
              </a:rPr>
              <a:t>0</a:t>
            </a:r>
            <a:endParaRPr lang="en-US" b="1" dirty="0">
              <a:solidFill>
                <a:schemeClr val="accent4">
                  <a:lumMod val="20000"/>
                  <a:lumOff val="80000"/>
                </a:schemeClr>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flipH="1">
            <a:off x="1201466" y="2667000"/>
            <a:ext cx="1295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248357" y="4312968"/>
            <a:ext cx="1295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01466" y="2667000"/>
            <a:ext cx="0" cy="16459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817469" y="3459937"/>
            <a:ext cx="492443"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200</a:t>
            </a:r>
            <a:endParaRPr lang="en-US" sz="1600" b="1" dirty="0">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flipH="1">
            <a:off x="857089" y="2590800"/>
            <a:ext cx="551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72745" y="4438054"/>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79024" y="2590800"/>
            <a:ext cx="0" cy="183942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426201" y="3573434"/>
            <a:ext cx="492443"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220</a:t>
            </a:r>
            <a:endParaRPr lang="en-US" sz="1600" b="1" dirty="0">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flipH="1">
            <a:off x="510601" y="1905000"/>
            <a:ext cx="9194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51011" y="5080327"/>
            <a:ext cx="9028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87756" y="1905000"/>
            <a:ext cx="34073" cy="31753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48357" y="1647297"/>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77866" y="1676400"/>
            <a:ext cx="0" cy="170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53866" y="1819803"/>
            <a:ext cx="1447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50781" y="1448524"/>
            <a:ext cx="492443"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195</a:t>
            </a:r>
            <a:endParaRPr lang="en-US" sz="16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3196580" y="1981200"/>
            <a:ext cx="777476" cy="338554"/>
          </a:xfrm>
          <a:prstGeom prst="rect">
            <a:avLst/>
          </a:prstGeom>
          <a:noFill/>
        </p:spPr>
        <p:txBody>
          <a:bodyPr wrap="none" rtlCol="0">
            <a:spAutoFit/>
          </a:bodyPr>
          <a:lstStyle/>
          <a:p>
            <a:r>
              <a:rPr lang="en-US" sz="1600" dirty="0" smtClean="0"/>
              <a:t>Ferrite</a:t>
            </a:r>
            <a:endParaRPr lang="en-US" sz="1600" dirty="0"/>
          </a:p>
        </p:txBody>
      </p:sp>
      <p:sp>
        <p:nvSpPr>
          <p:cNvPr id="33" name="TextBox 32"/>
          <p:cNvSpPr txBox="1"/>
          <p:nvPr/>
        </p:nvSpPr>
        <p:spPr>
          <a:xfrm>
            <a:off x="3425893" y="4768789"/>
            <a:ext cx="595235" cy="338554"/>
          </a:xfrm>
          <a:prstGeom prst="rect">
            <a:avLst/>
          </a:prstGeom>
          <a:noFill/>
        </p:spPr>
        <p:txBody>
          <a:bodyPr wrap="none" rtlCol="0">
            <a:spAutoFit/>
          </a:bodyPr>
          <a:lstStyle/>
          <a:p>
            <a:r>
              <a:rPr lang="en-US" sz="1600" dirty="0" err="1" smtClean="0"/>
              <a:t>BeO</a:t>
            </a:r>
            <a:endParaRPr lang="en-US" sz="1600" dirty="0"/>
          </a:p>
        </p:txBody>
      </p:sp>
      <p:cxnSp>
        <p:nvCxnSpPr>
          <p:cNvPr id="34" name="Straight Arrow Connector 33"/>
          <p:cNvCxnSpPr>
            <a:stCxn id="32" idx="1"/>
          </p:cNvCxnSpPr>
          <p:nvPr/>
        </p:nvCxnSpPr>
        <p:spPr>
          <a:xfrm flipH="1">
            <a:off x="2725466" y="2150477"/>
            <a:ext cx="471114" cy="13552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3" idx="1"/>
          </p:cNvCxnSpPr>
          <p:nvPr/>
        </p:nvCxnSpPr>
        <p:spPr>
          <a:xfrm flipH="1" flipV="1">
            <a:off x="2570318" y="4876801"/>
            <a:ext cx="855575" cy="6126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rotWithShape="1">
          <a:blip r:embed="rId3"/>
          <a:srcRect l="18388" t="52699" r="69423" b="14221"/>
          <a:stretch/>
        </p:blipFill>
        <p:spPr>
          <a:xfrm>
            <a:off x="6705600" y="2000783"/>
            <a:ext cx="2362200" cy="3472636"/>
          </a:xfrm>
          <a:prstGeom prst="rect">
            <a:avLst/>
          </a:prstGeom>
        </p:spPr>
      </p:pic>
      <p:sp>
        <p:nvSpPr>
          <p:cNvPr id="55" name="TextBox 54"/>
          <p:cNvSpPr txBox="1"/>
          <p:nvPr/>
        </p:nvSpPr>
        <p:spPr>
          <a:xfrm rot="16200000">
            <a:off x="75456" y="3505944"/>
            <a:ext cx="492443"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390</a:t>
            </a:r>
            <a:endParaRPr lang="en-US" sz="1600" b="1"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304800" y="5638800"/>
            <a:ext cx="5181600" cy="634020"/>
          </a:xfrm>
          <a:prstGeom prst="rect">
            <a:avLst/>
          </a:prstGeom>
          <a:noFill/>
        </p:spPr>
        <p:txBody>
          <a:bodyPr wrap="square" rtlCol="0">
            <a:spAutoFit/>
          </a:bodyPr>
          <a:lstStyle/>
          <a:p>
            <a:pPr algn="l"/>
            <a:r>
              <a:rPr lang="en-US" sz="1600" dirty="0" smtClean="0"/>
              <a:t>Designed by G. Romanov</a:t>
            </a:r>
          </a:p>
          <a:p>
            <a:pPr algn="l"/>
            <a:r>
              <a:rPr lang="en-US" sz="1600" dirty="0" smtClean="0"/>
              <a:t>Example here: 2</a:t>
            </a:r>
            <a:r>
              <a:rPr lang="en-US" sz="1600" baseline="30000" dirty="0" smtClean="0"/>
              <a:t>nd</a:t>
            </a:r>
            <a:r>
              <a:rPr lang="en-US" sz="1600" dirty="0" smtClean="0"/>
              <a:t> harmonic cavity</a:t>
            </a:r>
            <a:endParaRPr lang="en-US" sz="1600" dirty="0"/>
          </a:p>
        </p:txBody>
      </p:sp>
      <p:sp>
        <p:nvSpPr>
          <p:cNvPr id="6" name="TextBox 5"/>
          <p:cNvSpPr txBox="1"/>
          <p:nvPr/>
        </p:nvSpPr>
        <p:spPr>
          <a:xfrm>
            <a:off x="4021128" y="1156222"/>
            <a:ext cx="4774728" cy="646331"/>
          </a:xfrm>
          <a:prstGeom prst="rect">
            <a:avLst/>
          </a:prstGeom>
          <a:noFill/>
        </p:spPr>
        <p:txBody>
          <a:bodyPr wrap="square" rtlCol="0">
            <a:spAutoFit/>
          </a:bodyPr>
          <a:lstStyle/>
          <a:p>
            <a:pPr algn="l"/>
            <a:r>
              <a:rPr lang="en-US" sz="1800" dirty="0" smtClean="0"/>
              <a:t>Simulations of use at injection for PIP I and possible use as main RF cavity is underway. </a:t>
            </a:r>
            <a:endParaRPr lang="en-US" sz="1800" dirty="0"/>
          </a:p>
        </p:txBody>
      </p:sp>
      <p:sp>
        <p:nvSpPr>
          <p:cNvPr id="31" name="TextBox 30"/>
          <p:cNvSpPr txBox="1"/>
          <p:nvPr/>
        </p:nvSpPr>
        <p:spPr>
          <a:xfrm>
            <a:off x="152400" y="1447800"/>
            <a:ext cx="1143000" cy="276999"/>
          </a:xfrm>
          <a:prstGeom prst="rect">
            <a:avLst/>
          </a:prstGeom>
          <a:noFill/>
        </p:spPr>
        <p:txBody>
          <a:bodyPr wrap="square" rtlCol="0">
            <a:spAutoFit/>
          </a:bodyPr>
          <a:lstStyle/>
          <a:p>
            <a:r>
              <a:rPr lang="en-US" sz="1200" dirty="0" smtClean="0"/>
              <a:t>Units in mm</a:t>
            </a:r>
            <a:endParaRPr lang="en-US" sz="1200" dirty="0"/>
          </a:p>
        </p:txBody>
      </p:sp>
    </p:spTree>
    <p:extLst>
      <p:ext uri="{BB962C8B-B14F-4D97-AF65-F5344CB8AC3E}">
        <p14:creationId xmlns:p14="http://schemas.microsoft.com/office/powerpoint/2010/main" val="339180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9" y="1485900"/>
            <a:ext cx="8153400" cy="4114800"/>
          </a:xfrm>
        </p:spPr>
        <p:txBody>
          <a:bodyPr/>
          <a:lstStyle/>
          <a:p>
            <a:r>
              <a:rPr lang="en-US" dirty="0" smtClean="0"/>
              <a:t>Measured </a:t>
            </a:r>
            <a:r>
              <a:rPr lang="en-US" dirty="0" smtClean="0">
                <a:latin typeface="Symbol" panose="05050102010706020507" pitchFamily="18" charset="2"/>
              </a:rPr>
              <a:t>m </a:t>
            </a:r>
            <a:r>
              <a:rPr lang="en-US" dirty="0" smtClean="0"/>
              <a:t>and Q (tan </a:t>
            </a:r>
            <a:r>
              <a:rPr lang="en-US" dirty="0" smtClean="0">
                <a:latin typeface="Symbol" panose="05050102010706020507" pitchFamily="18" charset="2"/>
              </a:rPr>
              <a:t>d</a:t>
            </a:r>
            <a:r>
              <a:rPr lang="en-US" dirty="0" smtClean="0"/>
              <a:t>) </a:t>
            </a:r>
            <a:r>
              <a:rPr lang="en-US" i="1" dirty="0" smtClean="0"/>
              <a:t>resonantly</a:t>
            </a:r>
            <a:r>
              <a:rPr lang="en-US" dirty="0" smtClean="0"/>
              <a:t> with a </a:t>
            </a:r>
            <a:r>
              <a:rPr lang="en-US" b="1" dirty="0" smtClean="0">
                <a:solidFill>
                  <a:srgbClr val="FF0000"/>
                </a:solidFill>
              </a:rPr>
              <a:t>1.5” OD </a:t>
            </a:r>
            <a:r>
              <a:rPr lang="en-US" dirty="0" smtClean="0"/>
              <a:t>sample of AL400: measure </a:t>
            </a:r>
            <a:r>
              <a:rPr lang="en-US" dirty="0" err="1" smtClean="0"/>
              <a:t>f</a:t>
            </a:r>
            <a:r>
              <a:rPr lang="en-US" baseline="-25000" dirty="0" err="1" smtClean="0"/>
              <a:t>res</a:t>
            </a:r>
            <a:r>
              <a:rPr lang="en-US" dirty="0" smtClean="0"/>
              <a:t>, then with </a:t>
            </a:r>
            <a:r>
              <a:rPr lang="en-US" dirty="0" smtClean="0">
                <a:solidFill>
                  <a:srgbClr val="00B050"/>
                </a:solidFill>
              </a:rPr>
              <a:t>c = f </a:t>
            </a:r>
            <a:r>
              <a:rPr lang="en-US" dirty="0" smtClean="0">
                <a:solidFill>
                  <a:srgbClr val="00B050"/>
                </a:solidFill>
                <a:latin typeface="Symbol" panose="05050102010706020507" pitchFamily="18" charset="2"/>
              </a:rPr>
              <a:t>l</a:t>
            </a:r>
            <a:endParaRPr lang="en-US" dirty="0">
              <a:solidFill>
                <a:srgbClr val="00B050"/>
              </a:solidFill>
              <a:latin typeface="Symbol" panose="05050102010706020507" pitchFamily="18" charset="2"/>
            </a:endParaRPr>
          </a:p>
        </p:txBody>
      </p:sp>
      <p:sp>
        <p:nvSpPr>
          <p:cNvPr id="2" name="Title 1"/>
          <p:cNvSpPr>
            <a:spLocks noGrp="1"/>
          </p:cNvSpPr>
          <p:nvPr>
            <p:ph type="title"/>
          </p:nvPr>
        </p:nvSpPr>
        <p:spPr>
          <a:xfrm>
            <a:off x="2753833" y="152400"/>
            <a:ext cx="6400800" cy="1143000"/>
          </a:xfrm>
        </p:spPr>
        <p:txBody>
          <a:bodyPr/>
          <a:lstStyle/>
          <a:p>
            <a:r>
              <a:rPr lang="en-US" dirty="0" smtClean="0"/>
              <a:t>What was done recently</a:t>
            </a:r>
            <a:endParaRPr lang="en-US" dirty="0"/>
          </a:p>
        </p:txBody>
      </p:sp>
      <p:sp>
        <p:nvSpPr>
          <p:cNvPr id="4" name="Footer Placeholder 3"/>
          <p:cNvSpPr>
            <a:spLocks noGrp="1"/>
          </p:cNvSpPr>
          <p:nvPr>
            <p:ph type="ftr" sz="quarter" idx="10"/>
          </p:nvPr>
        </p:nvSpPr>
        <p:spPr/>
        <p:txBody>
          <a:bodyPr/>
          <a:lstStyle/>
          <a:p>
            <a:pPr>
              <a:defRPr/>
            </a:pPr>
            <a:r>
              <a:rPr lang="en-US" dirty="0"/>
              <a:t>PIP II Collaboration Meeting, June 2014; C.Y. Tan</a:t>
            </a:r>
          </a:p>
        </p:txBody>
      </p:sp>
      <p:sp>
        <p:nvSpPr>
          <p:cNvPr id="5" name="Slide Number Placeholder 4"/>
          <p:cNvSpPr>
            <a:spLocks noGrp="1"/>
          </p:cNvSpPr>
          <p:nvPr>
            <p:ph type="sldNum" sz="quarter" idx="11"/>
          </p:nvPr>
        </p:nvSpPr>
        <p:spPr/>
        <p:txBody>
          <a:bodyPr/>
          <a:lstStyle/>
          <a:p>
            <a:pPr>
              <a:defRPr/>
            </a:pPr>
            <a:fld id="{76BBECFF-F207-4C65-B9B5-95271AC2022A}" type="slidenum">
              <a:rPr lang="en-US" smtClean="0"/>
              <a:pPr>
                <a:defRPr/>
              </a:pPr>
              <a:t>15</a:t>
            </a:fld>
            <a:endParaRPr lang="en-US" dirty="0" smtClean="0"/>
          </a:p>
          <a:p>
            <a:pPr>
              <a:defRPr/>
            </a:pPr>
            <a:endParaRPr lang="en-US" dirty="0"/>
          </a:p>
        </p:txBody>
      </p:sp>
      <p:sp>
        <p:nvSpPr>
          <p:cNvPr id="11" name="TextBox 10"/>
          <p:cNvSpPr txBox="1"/>
          <p:nvPr/>
        </p:nvSpPr>
        <p:spPr>
          <a:xfrm>
            <a:off x="2324099" y="4418250"/>
            <a:ext cx="1600200" cy="307777"/>
          </a:xfrm>
          <a:prstGeom prst="rect">
            <a:avLst/>
          </a:prstGeom>
          <a:noFill/>
        </p:spPr>
        <p:txBody>
          <a:bodyPr wrap="square" rtlCol="0">
            <a:spAutoFit/>
          </a:bodyPr>
          <a:lstStyle/>
          <a:p>
            <a:pPr algn="l"/>
            <a:r>
              <a:rPr lang="en-US" sz="1400" dirty="0"/>
              <a:t>c</a:t>
            </a:r>
            <a:r>
              <a:rPr lang="en-US" sz="1400" dirty="0" smtClean="0"/>
              <a:t>enter conductor</a:t>
            </a:r>
            <a:endParaRPr lang="en-US" sz="1400" dirty="0"/>
          </a:p>
        </p:txBody>
      </p:sp>
      <p:sp>
        <p:nvSpPr>
          <p:cNvPr id="13" name="TextBox 12"/>
          <p:cNvSpPr txBox="1"/>
          <p:nvPr/>
        </p:nvSpPr>
        <p:spPr>
          <a:xfrm>
            <a:off x="1120354" y="5523497"/>
            <a:ext cx="730399" cy="307777"/>
          </a:xfrm>
          <a:prstGeom prst="rect">
            <a:avLst/>
          </a:prstGeom>
          <a:noFill/>
        </p:spPr>
        <p:txBody>
          <a:bodyPr wrap="square" rtlCol="0">
            <a:spAutoFit/>
          </a:bodyPr>
          <a:lstStyle/>
          <a:p>
            <a:pPr algn="l"/>
            <a:r>
              <a:rPr lang="en-US" sz="1400" dirty="0" smtClean="0"/>
              <a:t>short</a:t>
            </a:r>
            <a:endParaRPr lang="en-US" sz="1400" dirty="0"/>
          </a:p>
        </p:txBody>
      </p:sp>
      <p:pic>
        <p:nvPicPr>
          <p:cNvPr id="1027" name="Picture 3" descr="\\BEAMSSRV1\users$\madrak\Booster\HarmonicCav\Talks\2014_05_16\IMAG05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420554"/>
            <a:ext cx="2621280" cy="37338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147482" y="2420554"/>
            <a:ext cx="5208817" cy="3491017"/>
            <a:chOff x="670000" y="2381170"/>
            <a:chExt cx="5208817" cy="3491017"/>
          </a:xfrm>
        </p:grpSpPr>
        <p:grpSp>
          <p:nvGrpSpPr>
            <p:cNvPr id="22" name="Group 21"/>
            <p:cNvGrpSpPr/>
            <p:nvPr/>
          </p:nvGrpSpPr>
          <p:grpSpPr>
            <a:xfrm>
              <a:off x="670000" y="2381170"/>
              <a:ext cx="4800600" cy="3491017"/>
              <a:chOff x="670000" y="2381170"/>
              <a:chExt cx="4800600" cy="3491017"/>
            </a:xfrm>
          </p:grpSpPr>
          <p:grpSp>
            <p:nvGrpSpPr>
              <p:cNvPr id="19" name="Group 18"/>
              <p:cNvGrpSpPr/>
              <p:nvPr/>
            </p:nvGrpSpPr>
            <p:grpSpPr>
              <a:xfrm>
                <a:off x="670000" y="2381170"/>
                <a:ext cx="4800600" cy="3491017"/>
                <a:chOff x="1752600" y="2325269"/>
                <a:chExt cx="4800600" cy="3491017"/>
              </a:xfrm>
            </p:grpSpPr>
            <p:pic>
              <p:nvPicPr>
                <p:cNvPr id="1026" name="Picture 2" descr="C:\Users\madrak\Desktop\small_res_fixt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295650" y="2114550"/>
                  <a:ext cx="1714500"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33353" y="2325269"/>
                  <a:ext cx="2095317" cy="904863"/>
                </a:xfrm>
                <a:prstGeom prst="rect">
                  <a:avLst/>
                </a:prstGeom>
                <a:noFill/>
              </p:spPr>
              <p:txBody>
                <a:bodyPr wrap="none" rtlCol="0">
                  <a:spAutoFit/>
                </a:bodyPr>
                <a:lstStyle/>
                <a:p>
                  <a:pPr algn="ctr"/>
                  <a:r>
                    <a:rPr lang="en-US" dirty="0" smtClean="0">
                      <a:solidFill>
                        <a:srgbClr val="00B050"/>
                      </a:solidFill>
                      <a:latin typeface="+mn-lt"/>
                    </a:rPr>
                    <a:t>L = 5”</a:t>
                  </a:r>
                </a:p>
                <a:p>
                  <a:pPr algn="ctr"/>
                  <a:r>
                    <a:rPr lang="en-US" dirty="0" smtClean="0">
                      <a:solidFill>
                        <a:srgbClr val="00B050"/>
                      </a:solidFill>
                      <a:latin typeface="Symbol" panose="05050102010706020507" pitchFamily="18" charset="2"/>
                    </a:rPr>
                    <a:t>l</a:t>
                  </a:r>
                  <a:r>
                    <a:rPr lang="en-US" dirty="0" smtClean="0">
                      <a:solidFill>
                        <a:srgbClr val="00B050"/>
                      </a:solidFill>
                    </a:rPr>
                    <a:t>/4 = L * √(</a:t>
                  </a:r>
                  <a:r>
                    <a:rPr lang="en-US" dirty="0" smtClean="0">
                      <a:solidFill>
                        <a:srgbClr val="00B050"/>
                      </a:solidFill>
                      <a:latin typeface="Symbol" panose="05050102010706020507" pitchFamily="18" charset="2"/>
                    </a:rPr>
                    <a:t>me</a:t>
                  </a:r>
                  <a:r>
                    <a:rPr lang="en-US" dirty="0" smtClean="0">
                      <a:solidFill>
                        <a:srgbClr val="00B050"/>
                      </a:solidFill>
                    </a:rPr>
                    <a:t>)</a:t>
                  </a:r>
                </a:p>
              </p:txBody>
            </p:sp>
            <p:sp>
              <p:nvSpPr>
                <p:cNvPr id="10" name="TextBox 9"/>
                <p:cNvSpPr txBox="1"/>
                <p:nvPr/>
              </p:nvSpPr>
              <p:spPr>
                <a:xfrm>
                  <a:off x="5098901" y="5508509"/>
                  <a:ext cx="730399" cy="307777"/>
                </a:xfrm>
                <a:prstGeom prst="rect">
                  <a:avLst/>
                </a:prstGeom>
                <a:noFill/>
              </p:spPr>
              <p:txBody>
                <a:bodyPr wrap="square" rtlCol="0">
                  <a:spAutoFit/>
                </a:bodyPr>
                <a:lstStyle/>
                <a:p>
                  <a:pPr algn="l"/>
                  <a:r>
                    <a:rPr lang="en-US" sz="1400" dirty="0" smtClean="0"/>
                    <a:t>AL400</a:t>
                  </a:r>
                  <a:endParaRPr lang="en-US" sz="1400" dirty="0"/>
                </a:p>
              </p:txBody>
            </p:sp>
            <p:sp>
              <p:nvSpPr>
                <p:cNvPr id="12" name="TextBox 11"/>
                <p:cNvSpPr txBox="1"/>
                <p:nvPr/>
              </p:nvSpPr>
              <p:spPr>
                <a:xfrm>
                  <a:off x="3461127" y="5493129"/>
                  <a:ext cx="1600200" cy="307777"/>
                </a:xfrm>
                <a:prstGeom prst="rect">
                  <a:avLst/>
                </a:prstGeom>
                <a:noFill/>
              </p:spPr>
              <p:txBody>
                <a:bodyPr wrap="square" rtlCol="0">
                  <a:spAutoFit/>
                </a:bodyPr>
                <a:lstStyle/>
                <a:p>
                  <a:pPr algn="l"/>
                  <a:r>
                    <a:rPr lang="en-US" sz="1400" dirty="0" smtClean="0"/>
                    <a:t>outer conductor</a:t>
                  </a:r>
                  <a:endParaRPr lang="en-US" sz="1400" dirty="0"/>
                </a:p>
              </p:txBody>
            </p:sp>
            <p:cxnSp>
              <p:nvCxnSpPr>
                <p:cNvPr id="16" name="Straight Connector 15"/>
                <p:cNvCxnSpPr>
                  <a:stCxn id="13" idx="0"/>
                </p:cNvCxnSpPr>
                <p:nvPr/>
              </p:nvCxnSpPr>
              <p:spPr bwMode="auto">
                <a:xfrm flipH="1" flipV="1">
                  <a:off x="1812998" y="4561721"/>
                  <a:ext cx="755156" cy="905875"/>
                </a:xfrm>
                <a:prstGeom prst="line">
                  <a:avLst/>
                </a:prstGeom>
                <a:noFill/>
                <a:ln w="19050" cap="flat" cmpd="sng" algn="ctr">
                  <a:solidFill>
                    <a:srgbClr val="000000"/>
                  </a:solidFill>
                  <a:prstDash val="solid"/>
                  <a:round/>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Straight Connector 17"/>
                <p:cNvCxnSpPr>
                  <a:stCxn id="12" idx="0"/>
                </p:cNvCxnSpPr>
                <p:nvPr/>
              </p:nvCxnSpPr>
              <p:spPr bwMode="auto">
                <a:xfrm flipV="1">
                  <a:off x="4261227" y="5255827"/>
                  <a:ext cx="89194" cy="237302"/>
                </a:xfrm>
                <a:prstGeom prst="line">
                  <a:avLst/>
                </a:prstGeom>
                <a:noFill/>
                <a:ln w="19050" cap="flat" cmpd="sng" algn="ctr">
                  <a:solidFill>
                    <a:srgbClr val="000000"/>
                  </a:solidFill>
                  <a:prstDash val="solid"/>
                  <a:round/>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 name="Left Brace 5"/>
              <p:cNvSpPr/>
              <p:nvPr/>
            </p:nvSpPr>
            <p:spPr bwMode="auto">
              <a:xfrm rot="5400000">
                <a:off x="2613098" y="1403334"/>
                <a:ext cx="533402" cy="4298801"/>
              </a:xfrm>
              <a:prstGeom prst="leftBrace">
                <a:avLst/>
              </a:pr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grpSp>
        <p:sp>
          <p:nvSpPr>
            <p:cNvPr id="23" name="Left Brace 22"/>
            <p:cNvSpPr/>
            <p:nvPr/>
          </p:nvSpPr>
          <p:spPr bwMode="auto">
            <a:xfrm rot="10800000">
              <a:off x="5345414" y="3965519"/>
              <a:ext cx="533403" cy="1304206"/>
            </a:xfrm>
            <a:prstGeom prst="leftBrace">
              <a:avLst/>
            </a:pr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grpSp>
      <p:cxnSp>
        <p:nvCxnSpPr>
          <p:cNvPr id="14" name="Straight Connector 13"/>
          <p:cNvCxnSpPr/>
          <p:nvPr/>
        </p:nvCxnSpPr>
        <p:spPr bwMode="auto">
          <a:xfrm flipV="1">
            <a:off x="3924299" y="5133007"/>
            <a:ext cx="114302" cy="455407"/>
          </a:xfrm>
          <a:prstGeom prst="line">
            <a:avLst/>
          </a:prstGeom>
          <a:noFill/>
          <a:ln w="19050" cap="flat" cmpd="sng" algn="ctr">
            <a:solidFill>
              <a:srgbClr val="000000"/>
            </a:solidFill>
            <a:prstDash val="solid"/>
            <a:round/>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TextBox 27"/>
          <p:cNvSpPr txBox="1"/>
          <p:nvPr/>
        </p:nvSpPr>
        <p:spPr>
          <a:xfrm>
            <a:off x="5356299" y="4472340"/>
            <a:ext cx="815901" cy="369332"/>
          </a:xfrm>
          <a:prstGeom prst="rect">
            <a:avLst/>
          </a:prstGeom>
          <a:noFill/>
        </p:spPr>
        <p:txBody>
          <a:bodyPr wrap="square" rtlCol="0">
            <a:spAutoFit/>
          </a:bodyPr>
          <a:lstStyle/>
          <a:p>
            <a:pPr algn="l"/>
            <a:r>
              <a:rPr lang="en-US" sz="1800" b="1" dirty="0" smtClean="0"/>
              <a:t>1.5”</a:t>
            </a:r>
            <a:endParaRPr lang="en-US" sz="1800" b="1" dirty="0"/>
          </a:p>
        </p:txBody>
      </p:sp>
      <p:sp>
        <p:nvSpPr>
          <p:cNvPr id="8" name="TextBox 7"/>
          <p:cNvSpPr txBox="1"/>
          <p:nvPr/>
        </p:nvSpPr>
        <p:spPr>
          <a:xfrm>
            <a:off x="457200" y="6019800"/>
            <a:ext cx="3200400" cy="276999"/>
          </a:xfrm>
          <a:prstGeom prst="rect">
            <a:avLst/>
          </a:prstGeom>
          <a:noFill/>
        </p:spPr>
        <p:txBody>
          <a:bodyPr wrap="square" rtlCol="0">
            <a:spAutoFit/>
          </a:bodyPr>
          <a:lstStyle/>
          <a:p>
            <a:pPr algn="l"/>
            <a:r>
              <a:rPr lang="en-US" sz="1200" dirty="0" smtClean="0"/>
              <a:t>Work done by D. Wildman and R. </a:t>
            </a:r>
            <a:r>
              <a:rPr lang="en-US" sz="1200" dirty="0" err="1" smtClean="0"/>
              <a:t>Madrak</a:t>
            </a:r>
            <a:endParaRPr lang="en-US" sz="1200" dirty="0"/>
          </a:p>
        </p:txBody>
      </p:sp>
    </p:spTree>
    <p:extLst>
      <p:ext uri="{BB962C8B-B14F-4D97-AF65-F5344CB8AC3E}">
        <p14:creationId xmlns:p14="http://schemas.microsoft.com/office/powerpoint/2010/main" val="18190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5654749" cy="1143000"/>
          </a:xfrm>
        </p:spPr>
        <p:txBody>
          <a:bodyPr/>
          <a:lstStyle/>
          <a:p>
            <a:r>
              <a:rPr lang="en-US" dirty="0" smtClean="0"/>
              <a:t>Old (S11) and New(Resonant) Measurements</a:t>
            </a:r>
            <a:endParaRPr lang="en-US" dirty="0"/>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16</a:t>
            </a:fld>
            <a:endParaRPr lang="en-US" smtClean="0"/>
          </a:p>
          <a:p>
            <a:pPr>
              <a:defRPr/>
            </a:pPr>
            <a:endParaRPr lang="en-US"/>
          </a:p>
        </p:txBody>
      </p:sp>
      <p:graphicFrame>
        <p:nvGraphicFramePr>
          <p:cNvPr id="6" name="Chart 5"/>
          <p:cNvGraphicFramePr>
            <a:graphicFrameLocks/>
          </p:cNvGraphicFramePr>
          <p:nvPr>
            <p:extLst>
              <p:ext uri="{D42A27DB-BD31-4B8C-83A1-F6EECF244321}">
                <p14:modId xmlns:p14="http://schemas.microsoft.com/office/powerpoint/2010/main" val="3978612322"/>
              </p:ext>
            </p:extLst>
          </p:nvPr>
        </p:nvGraphicFramePr>
        <p:xfrm>
          <a:off x="762000" y="1524000"/>
          <a:ext cx="7620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28600" y="6096000"/>
            <a:ext cx="4572000" cy="276999"/>
          </a:xfrm>
          <a:prstGeom prst="rect">
            <a:avLst/>
          </a:prstGeom>
        </p:spPr>
        <p:txBody>
          <a:bodyPr>
            <a:spAutoFit/>
          </a:bodyPr>
          <a:lstStyle/>
          <a:p>
            <a:pPr algn="l"/>
            <a:r>
              <a:rPr lang="en-US" sz="1200" dirty="0"/>
              <a:t>Work done by D. Wildman and R. </a:t>
            </a:r>
            <a:r>
              <a:rPr lang="en-US" sz="1200" dirty="0" err="1"/>
              <a:t>Madrak</a:t>
            </a:r>
            <a:endParaRPr lang="en-US" sz="1200" dirty="0"/>
          </a:p>
        </p:txBody>
      </p:sp>
    </p:spTree>
    <p:extLst>
      <p:ext uri="{BB962C8B-B14F-4D97-AF65-F5344CB8AC3E}">
        <p14:creationId xmlns:p14="http://schemas.microsoft.com/office/powerpoint/2010/main" val="56269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Dampers</a:t>
            </a:r>
            <a:endParaRPr lang="en-US" dirty="0"/>
          </a:p>
        </p:txBody>
      </p:sp>
      <p:sp>
        <p:nvSpPr>
          <p:cNvPr id="5" name="Content Placeholder 4"/>
          <p:cNvSpPr>
            <a:spLocks noGrp="1"/>
          </p:cNvSpPr>
          <p:nvPr>
            <p:ph idx="1"/>
          </p:nvPr>
        </p:nvSpPr>
        <p:spPr>
          <a:xfrm>
            <a:off x="1371600" y="1600200"/>
            <a:ext cx="6858000" cy="4114800"/>
          </a:xfrm>
        </p:spPr>
        <p:txBody>
          <a:bodyPr/>
          <a:lstStyle/>
          <a:p>
            <a:r>
              <a:rPr lang="en-US" sz="2000" dirty="0" smtClean="0"/>
              <a:t>Longitudinal coupled bunch and </a:t>
            </a:r>
            <a:r>
              <a:rPr lang="en-US" sz="2000" dirty="0" err="1" smtClean="0"/>
              <a:t>quadrupole</a:t>
            </a:r>
            <a:r>
              <a:rPr lang="en-US" sz="2000" dirty="0" smtClean="0"/>
              <a:t> mode dampers</a:t>
            </a:r>
          </a:p>
          <a:p>
            <a:pPr lvl="1"/>
            <a:r>
              <a:rPr lang="en-US" sz="1800" dirty="0" smtClean="0"/>
              <a:t>More RF volts is required whatever scheme is chosen.</a:t>
            </a:r>
          </a:p>
          <a:p>
            <a:pPr lvl="2"/>
            <a:r>
              <a:rPr lang="en-US" sz="1800" dirty="0" smtClean="0"/>
              <a:t>E.g. Increase the number of RF cavities from 18 to 21 using present design will give ~150 kV.</a:t>
            </a:r>
          </a:p>
          <a:p>
            <a:pPr lvl="2"/>
            <a:r>
              <a:rPr lang="en-US" sz="1800" dirty="0" smtClean="0"/>
              <a:t>Change from parallel biased cavities to perpendicular biased cavities could potentially increase volts/cavity from ~50 kV to ~60 kV and give 180 kV increase.</a:t>
            </a:r>
          </a:p>
          <a:p>
            <a:pPr lvl="1"/>
            <a:r>
              <a:rPr lang="en-US" sz="1800" dirty="0" smtClean="0"/>
              <a:t>PIP I is working on improving present cavity design and perpendicular cavity design.</a:t>
            </a:r>
          </a:p>
          <a:p>
            <a:r>
              <a:rPr lang="en-US" sz="2000" dirty="0" smtClean="0"/>
              <a:t>Transverse and longitudinal dampers</a:t>
            </a:r>
          </a:p>
          <a:p>
            <a:pPr lvl="1"/>
            <a:r>
              <a:rPr lang="en-US" sz="1800" dirty="0" smtClean="0"/>
              <a:t>PIP I upgrading analog dampers to digital dampers.</a:t>
            </a:r>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17</a:t>
            </a:fld>
            <a:endParaRPr lang="en-US" smtClean="0"/>
          </a:p>
          <a:p>
            <a:pPr>
              <a:defRPr/>
            </a:pPr>
            <a:endParaRPr lang="en-US"/>
          </a:p>
        </p:txBody>
      </p:sp>
    </p:spTree>
    <p:extLst>
      <p:ext uri="{BB962C8B-B14F-4D97-AF65-F5344CB8AC3E}">
        <p14:creationId xmlns:p14="http://schemas.microsoft.com/office/powerpoint/2010/main" val="2677781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Collimators</a:t>
            </a:r>
            <a:endParaRPr lang="en-US" dirty="0"/>
          </a:p>
        </p:txBody>
      </p:sp>
      <p:sp>
        <p:nvSpPr>
          <p:cNvPr id="5" name="Content Placeholder 4"/>
          <p:cNvSpPr>
            <a:spLocks noGrp="1"/>
          </p:cNvSpPr>
          <p:nvPr>
            <p:ph idx="1"/>
          </p:nvPr>
        </p:nvSpPr>
        <p:spPr/>
        <p:txBody>
          <a:bodyPr/>
          <a:lstStyle/>
          <a:p>
            <a:r>
              <a:rPr lang="en-US" dirty="0" smtClean="0"/>
              <a:t>PIP I plan is to reinvestigate present collimation operations and issues related to PIP I goals. </a:t>
            </a:r>
          </a:p>
          <a:p>
            <a:pPr lvl="1"/>
            <a:r>
              <a:rPr lang="en-US" dirty="0" smtClean="0"/>
              <a:t>No upgrade of collimation is presently planned.</a:t>
            </a:r>
            <a:endParaRPr lang="en-US" dirty="0"/>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18</a:t>
            </a:fld>
            <a:endParaRPr lang="en-US" smtClean="0"/>
          </a:p>
          <a:p>
            <a:pPr>
              <a:defRPr/>
            </a:pPr>
            <a:endParaRPr lang="en-US"/>
          </a:p>
        </p:txBody>
      </p:sp>
    </p:spTree>
    <p:extLst>
      <p:ext uri="{BB962C8B-B14F-4D97-AF65-F5344CB8AC3E}">
        <p14:creationId xmlns:p14="http://schemas.microsoft.com/office/powerpoint/2010/main" val="51993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381000"/>
            <a:ext cx="6400800" cy="1143000"/>
          </a:xfrm>
        </p:spPr>
        <p:txBody>
          <a:bodyPr/>
          <a:lstStyle/>
          <a:p>
            <a:r>
              <a:rPr lang="en-US" dirty="0" smtClean="0"/>
              <a:t>Loss requirements</a:t>
            </a:r>
            <a:endParaRPr lang="en-US" dirty="0"/>
          </a:p>
        </p:txBody>
      </p:sp>
      <p:sp>
        <p:nvSpPr>
          <p:cNvPr id="6" name="Content Placeholder 5"/>
          <p:cNvSpPr>
            <a:spLocks noGrp="1"/>
          </p:cNvSpPr>
          <p:nvPr>
            <p:ph idx="1"/>
          </p:nvPr>
        </p:nvSpPr>
        <p:spPr>
          <a:xfrm>
            <a:off x="1143000" y="1524000"/>
            <a:ext cx="7772400" cy="4114800"/>
          </a:xfrm>
        </p:spPr>
        <p:txBody>
          <a:bodyPr/>
          <a:lstStyle/>
          <a:p>
            <a:r>
              <a:rPr lang="en-US" sz="2000" dirty="0" smtClean="0"/>
              <a:t>Historically Booster losses is maintained &lt;= 525 W ring wide.</a:t>
            </a:r>
          </a:p>
          <a:p>
            <a:r>
              <a:rPr lang="en-US" sz="2200" dirty="0"/>
              <a:t>I</a:t>
            </a:r>
            <a:r>
              <a:rPr lang="en-US" sz="2200" dirty="0" smtClean="0"/>
              <a:t>ndependently set beam loss monitor trip points at each long and short straight sections.</a:t>
            </a:r>
          </a:p>
          <a:p>
            <a:r>
              <a:rPr lang="en-US" sz="2000" dirty="0" smtClean="0"/>
              <a:t>For PIP II</a:t>
            </a:r>
          </a:p>
          <a:p>
            <a:pPr lvl="1"/>
            <a:r>
              <a:rPr lang="en-US" sz="1800" dirty="0" smtClean="0"/>
              <a:t>Keep ring wide activation at the present level would be recommended</a:t>
            </a:r>
          </a:p>
          <a:p>
            <a:pPr lvl="1"/>
            <a:r>
              <a:rPr lang="en-US" sz="1800" dirty="0" smtClean="0"/>
              <a:t>Control loss </a:t>
            </a:r>
            <a:r>
              <a:rPr lang="en-US" sz="1800" smtClean="0"/>
              <a:t>points to be at </a:t>
            </a:r>
            <a:r>
              <a:rPr lang="en-US" sz="1800" dirty="0" smtClean="0"/>
              <a:t>collimators and beam dump</a:t>
            </a:r>
          </a:p>
          <a:p>
            <a:pPr lvl="1"/>
            <a:r>
              <a:rPr lang="en-US" sz="1800" dirty="0" smtClean="0"/>
              <a:t>Notching in </a:t>
            </a:r>
            <a:r>
              <a:rPr lang="en-US" sz="1800" dirty="0" err="1" smtClean="0"/>
              <a:t>Linac</a:t>
            </a:r>
            <a:r>
              <a:rPr lang="en-US" sz="1800" dirty="0" smtClean="0"/>
              <a:t> will help reduce losses. Presently 3 bunches are kicked out =&gt; 95% efficient.</a:t>
            </a:r>
          </a:p>
          <a:p>
            <a:pPr lvl="2"/>
            <a:r>
              <a:rPr lang="en-US" sz="1800" dirty="0" smtClean="0"/>
              <a:t>Ability to keep notch clean after multiple turns</a:t>
            </a:r>
          </a:p>
          <a:p>
            <a:pPr lvl="2"/>
            <a:r>
              <a:rPr lang="en-US" sz="1800" dirty="0" smtClean="0"/>
              <a:t>Synchronization of Linac and Booster for extraction kickers and notch</a:t>
            </a:r>
            <a:endParaRPr lang="en-US" sz="1800" dirty="0"/>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19</a:t>
            </a:fld>
            <a:endParaRPr lang="en-US" smtClean="0"/>
          </a:p>
          <a:p>
            <a:pPr>
              <a:defRPr/>
            </a:pPr>
            <a:endParaRPr lang="en-US"/>
          </a:p>
        </p:txBody>
      </p:sp>
    </p:spTree>
    <p:extLst>
      <p:ext uri="{BB962C8B-B14F-4D97-AF65-F5344CB8AC3E}">
        <p14:creationId xmlns:p14="http://schemas.microsoft.com/office/powerpoint/2010/main" val="122361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 II Booster parameters</a:t>
            </a:r>
            <a:endParaRPr lang="en-US" dirty="0"/>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2</a:t>
            </a:fld>
            <a:endParaRPr lang="en-US" smtClean="0"/>
          </a:p>
          <a:p>
            <a:pPr>
              <a:defRPr/>
            </a:pP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29687777"/>
              </p:ext>
            </p:extLst>
          </p:nvPr>
        </p:nvGraphicFramePr>
        <p:xfrm>
          <a:off x="152400" y="1676400"/>
          <a:ext cx="6083300" cy="4013200"/>
        </p:xfrm>
        <a:graphic>
          <a:graphicData uri="http://schemas.openxmlformats.org/presentationml/2006/ole">
            <mc:AlternateContent xmlns:mc="http://schemas.openxmlformats.org/markup-compatibility/2006">
              <mc:Choice xmlns:v="urn:schemas-microsoft-com:vml" Requires="v">
                <p:oleObj spid="_x0000_s1163" name="Document" r:id="rId4" imgW="6083300" imgH="4013200" progId="Word.Document.12">
                  <p:embed/>
                </p:oleObj>
              </mc:Choice>
              <mc:Fallback>
                <p:oleObj name="Document" r:id="rId4" imgW="6083300" imgH="4013200" progId="Word.Document.12">
                  <p:embed/>
                  <p:pic>
                    <p:nvPicPr>
                      <p:cNvPr id="0" name=""/>
                      <p:cNvPicPr/>
                      <p:nvPr/>
                    </p:nvPicPr>
                    <p:blipFill>
                      <a:blip r:embed="rId5"/>
                      <a:stretch>
                        <a:fillRect/>
                      </a:stretch>
                    </p:blipFill>
                    <p:spPr>
                      <a:xfrm>
                        <a:off x="152400" y="1676400"/>
                        <a:ext cx="6083300" cy="4013200"/>
                      </a:xfrm>
                      <a:prstGeom prst="rect">
                        <a:avLst/>
                      </a:prstGeom>
                    </p:spPr>
                  </p:pic>
                </p:oleObj>
              </mc:Fallback>
            </mc:AlternateContent>
          </a:graphicData>
        </a:graphic>
      </p:graphicFrame>
      <p:sp>
        <p:nvSpPr>
          <p:cNvPr id="6" name="TextBox 5"/>
          <p:cNvSpPr txBox="1"/>
          <p:nvPr/>
        </p:nvSpPr>
        <p:spPr>
          <a:xfrm>
            <a:off x="5943600" y="1828800"/>
            <a:ext cx="2743200" cy="3736407"/>
          </a:xfrm>
          <a:prstGeom prst="rect">
            <a:avLst/>
          </a:prstGeom>
          <a:noFill/>
        </p:spPr>
        <p:txBody>
          <a:bodyPr wrap="square" rtlCol="0">
            <a:spAutoFit/>
          </a:bodyPr>
          <a:lstStyle/>
          <a:p>
            <a:pPr algn="l"/>
            <a:r>
              <a:rPr lang="en-US" sz="1600" dirty="0" smtClean="0"/>
              <a:t>50% higher flux than the planned PIP operations </a:t>
            </a:r>
            <a:r>
              <a:rPr lang="en-US" sz="1600" b="1" dirty="0" smtClean="0"/>
              <a:t>which is expected to double present flux level</a:t>
            </a:r>
            <a:r>
              <a:rPr lang="en-US" sz="1600" dirty="0" smtClean="0"/>
              <a:t>. (4.3e12 protons @15 Hz at the end of PIP I)</a:t>
            </a:r>
          </a:p>
          <a:p>
            <a:pPr algn="l"/>
            <a:endParaRPr lang="en-US" sz="1600" dirty="0"/>
          </a:p>
          <a:p>
            <a:pPr algn="l"/>
            <a:r>
              <a:rPr lang="en-US" sz="1600" dirty="0" smtClean="0"/>
              <a:t>30% decrease in space charge tune shift @ 800 MeV.</a:t>
            </a:r>
          </a:p>
          <a:p>
            <a:pPr algn="l"/>
            <a:endParaRPr lang="en-US" sz="1600" dirty="0"/>
          </a:p>
          <a:p>
            <a:pPr algn="l"/>
            <a:r>
              <a:rPr lang="en-US" sz="1600" dirty="0" smtClean="0"/>
              <a:t>Longitudinal </a:t>
            </a:r>
            <a:r>
              <a:rPr lang="en-US" sz="1600" dirty="0" err="1" smtClean="0"/>
              <a:t>emittance</a:t>
            </a:r>
            <a:r>
              <a:rPr lang="en-US" sz="1600" dirty="0" smtClean="0"/>
              <a:t> determined by Recycler slip stacking requirements.</a:t>
            </a:r>
          </a:p>
        </p:txBody>
      </p:sp>
    </p:spTree>
    <p:extLst>
      <p:ext uri="{BB962C8B-B14F-4D97-AF65-F5344CB8AC3E}">
        <p14:creationId xmlns:p14="http://schemas.microsoft.com/office/powerpoint/2010/main" val="3946870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There is an R&amp;D effort in place. Preliminary work has been started to find solutions to potential problems that we have identified:</a:t>
            </a:r>
          </a:p>
          <a:p>
            <a:pPr lvl="1"/>
            <a:r>
              <a:rPr lang="en-US" dirty="0" smtClean="0"/>
              <a:t>New injection girder</a:t>
            </a:r>
          </a:p>
          <a:p>
            <a:pPr lvl="1"/>
            <a:r>
              <a:rPr lang="en-US" dirty="0" smtClean="0"/>
              <a:t>RF capture</a:t>
            </a:r>
          </a:p>
          <a:p>
            <a:pPr lvl="1"/>
            <a:r>
              <a:rPr lang="en-US" dirty="0" smtClean="0"/>
              <a:t>Transition</a:t>
            </a:r>
          </a:p>
          <a:p>
            <a:pPr lvl="1"/>
            <a:r>
              <a:rPr lang="en-US" dirty="0" smtClean="0"/>
              <a:t>RF cavities</a:t>
            </a:r>
          </a:p>
          <a:p>
            <a:r>
              <a:rPr lang="en-US" dirty="0" smtClean="0"/>
              <a:t>Beam quality</a:t>
            </a:r>
          </a:p>
          <a:p>
            <a:pPr lvl="1"/>
            <a:r>
              <a:rPr lang="en-US" dirty="0" smtClean="0"/>
              <a:t>Determined by keeping instabilities under control.</a:t>
            </a:r>
          </a:p>
          <a:p>
            <a:pPr lvl="1"/>
            <a:r>
              <a:rPr lang="en-US" dirty="0" smtClean="0"/>
              <a:t>Constrained by Recycler requirements.</a:t>
            </a:r>
          </a:p>
          <a:p>
            <a:pPr lvl="1"/>
            <a:endParaRPr lang="en-US" dirty="0" smtClean="0"/>
          </a:p>
        </p:txBody>
      </p:sp>
      <p:sp>
        <p:nvSpPr>
          <p:cNvPr id="4" name="Footer Placeholder 3"/>
          <p:cNvSpPr>
            <a:spLocks noGrp="1"/>
          </p:cNvSpPr>
          <p:nvPr>
            <p:ph type="ftr" sz="quarter" idx="10"/>
          </p:nvPr>
        </p:nvSpPr>
        <p:spPr/>
        <p:txBody>
          <a:bodyPr/>
          <a:lstStyle/>
          <a:p>
            <a:pPr>
              <a:defRPr/>
            </a:pPr>
            <a:r>
              <a:rPr lang="en-US" dirty="0"/>
              <a:t>PIP II Collaboration Meeting, June 2014; C.Y. Tan</a:t>
            </a:r>
          </a:p>
        </p:txBody>
      </p:sp>
      <p:sp>
        <p:nvSpPr>
          <p:cNvPr id="5" name="Slide Number Placeholder 4"/>
          <p:cNvSpPr>
            <a:spLocks noGrp="1"/>
          </p:cNvSpPr>
          <p:nvPr>
            <p:ph type="sldNum" sz="quarter" idx="11"/>
          </p:nvPr>
        </p:nvSpPr>
        <p:spPr/>
        <p:txBody>
          <a:bodyPr/>
          <a:lstStyle/>
          <a:p>
            <a:pPr>
              <a:defRPr/>
            </a:pPr>
            <a:fld id="{76BBECFF-F207-4C65-B9B5-95271AC2022A}" type="slidenum">
              <a:rPr lang="en-US" smtClean="0"/>
              <a:pPr>
                <a:defRPr/>
              </a:pPr>
              <a:t>20</a:t>
            </a:fld>
            <a:endParaRPr lang="en-US" smtClean="0"/>
          </a:p>
          <a:p>
            <a:pPr>
              <a:defRPr/>
            </a:pPr>
            <a:endParaRPr lang="en-US"/>
          </a:p>
        </p:txBody>
      </p:sp>
    </p:spTree>
    <p:extLst>
      <p:ext uri="{BB962C8B-B14F-4D97-AF65-F5344CB8AC3E}">
        <p14:creationId xmlns:p14="http://schemas.microsoft.com/office/powerpoint/2010/main" val="178083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injection point into Booster</a:t>
            </a:r>
            <a:endParaRPr lang="en-US" dirty="0"/>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3</a:t>
            </a:fld>
            <a:endParaRPr lang="en-US" smtClean="0"/>
          </a:p>
          <a:p>
            <a:pPr>
              <a:defRPr/>
            </a:pPr>
            <a:endParaRPr lang="en-US"/>
          </a:p>
        </p:txBody>
      </p:sp>
      <p:pic>
        <p:nvPicPr>
          <p:cNvPr id="5" name="Picture 4"/>
          <p:cNvPicPr>
            <a:picLocks noChangeAspect="1"/>
          </p:cNvPicPr>
          <p:nvPr/>
        </p:nvPicPr>
        <p:blipFill>
          <a:blip r:embed="rId2"/>
          <a:stretch>
            <a:fillRect/>
          </a:stretch>
        </p:blipFill>
        <p:spPr>
          <a:xfrm>
            <a:off x="304800" y="1752600"/>
            <a:ext cx="6172200" cy="4274389"/>
          </a:xfrm>
          <a:prstGeom prst="rect">
            <a:avLst/>
          </a:prstGeom>
        </p:spPr>
      </p:pic>
      <p:sp>
        <p:nvSpPr>
          <p:cNvPr id="6" name="TextBox 5"/>
          <p:cNvSpPr txBox="1"/>
          <p:nvPr/>
        </p:nvSpPr>
        <p:spPr>
          <a:xfrm>
            <a:off x="6781800" y="1828800"/>
            <a:ext cx="2209800" cy="781752"/>
          </a:xfrm>
          <a:prstGeom prst="rect">
            <a:avLst/>
          </a:prstGeom>
          <a:noFill/>
        </p:spPr>
        <p:txBody>
          <a:bodyPr wrap="square" rtlCol="0">
            <a:spAutoFit/>
          </a:bodyPr>
          <a:lstStyle/>
          <a:p>
            <a:pPr algn="l"/>
            <a:r>
              <a:rPr lang="en-US" sz="1400" dirty="0" smtClean="0"/>
              <a:t>New injection point  at L11.</a:t>
            </a:r>
          </a:p>
          <a:p>
            <a:pPr algn="l"/>
            <a:r>
              <a:rPr lang="en-US" sz="1400" dirty="0" smtClean="0"/>
              <a:t>Old injection point at L1</a:t>
            </a:r>
            <a:endParaRPr lang="en-US" sz="1400" dirty="0"/>
          </a:p>
        </p:txBody>
      </p:sp>
      <p:pic>
        <p:nvPicPr>
          <p:cNvPr id="7" name="Picture 6"/>
          <p:cNvPicPr>
            <a:picLocks noChangeAspect="1"/>
          </p:cNvPicPr>
          <p:nvPr/>
        </p:nvPicPr>
        <p:blipFill>
          <a:blip r:embed="rId3"/>
          <a:stretch>
            <a:fillRect/>
          </a:stretch>
        </p:blipFill>
        <p:spPr>
          <a:xfrm>
            <a:off x="5791200" y="2895600"/>
            <a:ext cx="2895600" cy="3356888"/>
          </a:xfrm>
          <a:prstGeom prst="rect">
            <a:avLst/>
          </a:prstGeom>
        </p:spPr>
      </p:pic>
      <p:sp>
        <p:nvSpPr>
          <p:cNvPr id="14" name="Rectangle 13"/>
          <p:cNvSpPr/>
          <p:nvPr/>
        </p:nvSpPr>
        <p:spPr bwMode="auto">
          <a:xfrm>
            <a:off x="6019800" y="4724400"/>
            <a:ext cx="457200" cy="381000"/>
          </a:xfrm>
          <a:prstGeom prst="rect">
            <a:avLst/>
          </a:prstGeom>
          <a:noFill/>
          <a:ln w="38100" cap="flat" cmpd="sng" algn="ctr">
            <a:solidFill>
              <a:srgbClr val="0097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848600" y="4953000"/>
            <a:ext cx="457200" cy="381000"/>
          </a:xfrm>
          <a:prstGeom prst="rect">
            <a:avLst/>
          </a:prstGeom>
          <a:noFill/>
          <a:ln w="38100" cap="flat" cmpd="sng" algn="ctr">
            <a:solidFill>
              <a:srgbClr val="0097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0323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457200"/>
            <a:ext cx="6400800" cy="1143000"/>
          </a:xfrm>
        </p:spPr>
        <p:txBody>
          <a:bodyPr/>
          <a:lstStyle/>
          <a:p>
            <a:r>
              <a:rPr lang="en-US" dirty="0" smtClean="0"/>
              <a:t>Overview of required R&amp;D</a:t>
            </a:r>
            <a:endParaRPr lang="en-US" dirty="0"/>
          </a:p>
        </p:txBody>
      </p:sp>
      <p:sp>
        <p:nvSpPr>
          <p:cNvPr id="6" name="Content Placeholder 5"/>
          <p:cNvSpPr>
            <a:spLocks noGrp="1"/>
          </p:cNvSpPr>
          <p:nvPr>
            <p:ph idx="1"/>
          </p:nvPr>
        </p:nvSpPr>
        <p:spPr>
          <a:xfrm>
            <a:off x="1447800" y="1371600"/>
            <a:ext cx="6858000" cy="4800600"/>
          </a:xfrm>
        </p:spPr>
        <p:txBody>
          <a:bodyPr/>
          <a:lstStyle/>
          <a:p>
            <a:pPr marL="342900" lvl="1" indent="-342900">
              <a:spcBef>
                <a:spcPts val="600"/>
              </a:spcBef>
              <a:buClr>
                <a:srgbClr val="0033CC"/>
              </a:buClr>
              <a:buSzPct val="100000"/>
              <a:buFontTx/>
              <a:buChar char="•"/>
            </a:pPr>
            <a:r>
              <a:rPr lang="en-US" sz="1600" dirty="0"/>
              <a:t>New injection point at </a:t>
            </a:r>
            <a:r>
              <a:rPr lang="en-US" sz="1600" dirty="0" smtClean="0"/>
              <a:t>L11.</a:t>
            </a:r>
          </a:p>
          <a:p>
            <a:pPr marL="742950" lvl="2" indent="-342900">
              <a:spcBef>
                <a:spcPts val="600"/>
              </a:spcBef>
              <a:buClr>
                <a:srgbClr val="0033CC"/>
              </a:buClr>
              <a:buSzPct val="100000"/>
              <a:buFontTx/>
              <a:buChar char="•"/>
            </a:pPr>
            <a:r>
              <a:rPr lang="en-US" sz="1600" dirty="0"/>
              <a:t>New injection </a:t>
            </a:r>
            <a:r>
              <a:rPr lang="en-US" sz="1600" dirty="0" smtClean="0"/>
              <a:t>girder.</a:t>
            </a:r>
          </a:p>
          <a:p>
            <a:pPr marL="742950" lvl="2" indent="-342900">
              <a:spcBef>
                <a:spcPts val="600"/>
              </a:spcBef>
              <a:buClr>
                <a:srgbClr val="0033CC"/>
              </a:buClr>
              <a:buSzPct val="100000"/>
              <a:buFontTx/>
              <a:buChar char="•"/>
            </a:pPr>
            <a:r>
              <a:rPr lang="en-US" sz="1600" dirty="0" smtClean="0"/>
              <a:t>Space charge mitigation: painting.</a:t>
            </a:r>
          </a:p>
          <a:p>
            <a:pPr marL="742950" lvl="2" indent="-342900">
              <a:spcBef>
                <a:spcPts val="600"/>
              </a:spcBef>
              <a:buClr>
                <a:srgbClr val="0033CC"/>
              </a:buClr>
              <a:buSzPct val="100000"/>
              <a:buFontTx/>
              <a:buChar char="•"/>
            </a:pPr>
            <a:r>
              <a:rPr lang="en-US" sz="1600" dirty="0" smtClean="0"/>
              <a:t>New stripping foil.</a:t>
            </a:r>
          </a:p>
          <a:p>
            <a:pPr marL="742950" lvl="2" indent="-342900">
              <a:spcBef>
                <a:spcPts val="600"/>
              </a:spcBef>
              <a:buClr>
                <a:srgbClr val="0033CC"/>
              </a:buClr>
              <a:buSzPct val="100000"/>
              <a:buFontTx/>
              <a:buChar char="•"/>
            </a:pPr>
            <a:r>
              <a:rPr lang="en-US" sz="1600" dirty="0" smtClean="0"/>
              <a:t>H</a:t>
            </a:r>
            <a:r>
              <a:rPr lang="en-US" sz="1600" baseline="30000" dirty="0" smtClean="0"/>
              <a:t>0</a:t>
            </a:r>
            <a:r>
              <a:rPr lang="en-US" sz="1600" dirty="0" smtClean="0"/>
              <a:t> , H- </a:t>
            </a:r>
            <a:r>
              <a:rPr lang="en-US" sz="1600" dirty="0"/>
              <a:t>absorber</a:t>
            </a:r>
          </a:p>
          <a:p>
            <a:pPr marL="342900" lvl="1" indent="-342900">
              <a:spcBef>
                <a:spcPts val="600"/>
              </a:spcBef>
              <a:buClr>
                <a:srgbClr val="0033CC"/>
              </a:buClr>
              <a:buSzPct val="100000"/>
              <a:buFontTx/>
              <a:buChar char="•"/>
            </a:pPr>
            <a:r>
              <a:rPr lang="en-US" sz="1600" dirty="0"/>
              <a:t>RF capture</a:t>
            </a:r>
          </a:p>
          <a:p>
            <a:pPr marL="742950" lvl="2" indent="-342900">
              <a:spcBef>
                <a:spcPts val="600"/>
              </a:spcBef>
              <a:buClr>
                <a:srgbClr val="0033CC"/>
              </a:buClr>
              <a:buSzPct val="100000"/>
              <a:buFontTx/>
              <a:buChar char="•"/>
            </a:pPr>
            <a:r>
              <a:rPr lang="en-US" sz="1600" dirty="0"/>
              <a:t>capture scheme: </a:t>
            </a:r>
            <a:r>
              <a:rPr lang="en-US" sz="1600" dirty="0" err="1"/>
              <a:t>paraphasing</a:t>
            </a:r>
            <a:r>
              <a:rPr lang="en-US" sz="1600" dirty="0"/>
              <a:t> or direct injection into </a:t>
            </a:r>
            <a:r>
              <a:rPr lang="en-US" sz="1600" dirty="0" smtClean="0"/>
              <a:t>buckets</a:t>
            </a:r>
          </a:p>
          <a:p>
            <a:pPr marL="742950" lvl="2" indent="-342900">
              <a:spcBef>
                <a:spcPts val="600"/>
              </a:spcBef>
              <a:buClr>
                <a:srgbClr val="0033CC"/>
              </a:buClr>
              <a:buSzPct val="100000"/>
              <a:buFontTx/>
              <a:buChar char="•"/>
            </a:pPr>
            <a:r>
              <a:rPr lang="en-US" sz="1600" dirty="0"/>
              <a:t>2</a:t>
            </a:r>
            <a:r>
              <a:rPr lang="en-US" sz="1600" baseline="30000" dirty="0"/>
              <a:t>nd</a:t>
            </a:r>
            <a:r>
              <a:rPr lang="en-US" sz="1600" dirty="0"/>
              <a:t> harmonic </a:t>
            </a:r>
            <a:r>
              <a:rPr lang="en-US" sz="1600" dirty="0" smtClean="0"/>
              <a:t>cavities (considered but probably unnecessary).</a:t>
            </a:r>
          </a:p>
          <a:p>
            <a:pPr marL="342900" lvl="1" indent="-342900">
              <a:spcBef>
                <a:spcPts val="600"/>
              </a:spcBef>
              <a:buClr>
                <a:srgbClr val="0033CC"/>
              </a:buClr>
              <a:buSzPct val="100000"/>
              <a:buFontTx/>
              <a:buChar char="•"/>
            </a:pPr>
            <a:r>
              <a:rPr lang="en-US" sz="1600" dirty="0" smtClean="0"/>
              <a:t>Transition crossing</a:t>
            </a:r>
          </a:p>
          <a:p>
            <a:pPr marL="742950" lvl="2" indent="-342900">
              <a:spcBef>
                <a:spcPts val="600"/>
              </a:spcBef>
              <a:buClr>
                <a:srgbClr val="0033CC"/>
              </a:buClr>
              <a:buSzPct val="100000"/>
              <a:buFontTx/>
              <a:buChar char="•"/>
            </a:pPr>
            <a:r>
              <a:rPr lang="en-US" sz="1600" dirty="0" smtClean="0"/>
              <a:t>RF focusing method.</a:t>
            </a:r>
          </a:p>
          <a:p>
            <a:pPr marL="742950" lvl="2" indent="-342900">
              <a:spcBef>
                <a:spcPts val="600"/>
              </a:spcBef>
              <a:buClr>
                <a:srgbClr val="0033CC"/>
              </a:buClr>
              <a:buSzPct val="100000"/>
              <a:buFontTx/>
              <a:buChar char="•"/>
            </a:pPr>
            <a:r>
              <a:rPr lang="en-US" sz="1600" dirty="0" smtClean="0"/>
              <a:t>RF focus free method (flattening of RF amplitude)</a:t>
            </a:r>
            <a:endParaRPr lang="en-US" sz="1600" dirty="0"/>
          </a:p>
          <a:p>
            <a:pPr marL="1200150" lvl="3" indent="-342900">
              <a:spcBef>
                <a:spcPts val="600"/>
              </a:spcBef>
              <a:buClr>
                <a:srgbClr val="0033CC"/>
              </a:buClr>
              <a:buSzPct val="100000"/>
              <a:buFontTx/>
              <a:buChar char="•"/>
            </a:pPr>
            <a:r>
              <a:rPr lang="en-US" sz="1600" dirty="0" smtClean="0"/>
              <a:t>2</a:t>
            </a:r>
            <a:r>
              <a:rPr lang="en-US" sz="1600" baseline="30000" dirty="0" smtClean="0"/>
              <a:t>nd</a:t>
            </a:r>
            <a:r>
              <a:rPr lang="en-US" sz="1600" dirty="0" smtClean="0"/>
              <a:t> or 3</a:t>
            </a:r>
            <a:r>
              <a:rPr lang="en-US" sz="1600" baseline="30000" dirty="0" smtClean="0"/>
              <a:t>rd</a:t>
            </a:r>
            <a:r>
              <a:rPr lang="en-US" sz="1600" dirty="0" smtClean="0"/>
              <a:t> harmonic cavities. (can also be used in RF focusing method)</a:t>
            </a:r>
          </a:p>
          <a:p>
            <a:pPr marL="742950" lvl="2" indent="-342900">
              <a:spcBef>
                <a:spcPts val="600"/>
              </a:spcBef>
              <a:buClr>
                <a:srgbClr val="0033CC"/>
              </a:buClr>
              <a:buSzPct val="100000"/>
              <a:buFontTx/>
              <a:buChar char="•"/>
            </a:pPr>
            <a:r>
              <a:rPr lang="en-US" sz="1600" dirty="0" err="1" smtClean="0"/>
              <a:t>γt</a:t>
            </a:r>
            <a:r>
              <a:rPr lang="en-US" sz="1600" dirty="0" smtClean="0"/>
              <a:t> jump system</a:t>
            </a:r>
          </a:p>
          <a:p>
            <a:pPr marL="1200150" lvl="3" indent="-342900">
              <a:spcBef>
                <a:spcPts val="600"/>
              </a:spcBef>
              <a:buClr>
                <a:srgbClr val="0033CC"/>
              </a:buClr>
              <a:buSzPct val="100000"/>
              <a:buFontTx/>
              <a:buChar char="•"/>
            </a:pPr>
            <a:r>
              <a:rPr lang="en-US" sz="1600" dirty="0" smtClean="0"/>
              <a:t>requires resurrection/rebuild of old system.</a:t>
            </a:r>
            <a:endParaRPr lang="en-US" sz="1600" dirty="0"/>
          </a:p>
          <a:p>
            <a:pPr lvl="1"/>
            <a:endParaRPr lang="en-US" dirty="0"/>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4</a:t>
            </a:fld>
            <a:endParaRPr lang="en-US" smtClean="0"/>
          </a:p>
          <a:p>
            <a:pPr>
              <a:defRPr/>
            </a:pPr>
            <a:endParaRPr lang="en-US"/>
          </a:p>
        </p:txBody>
      </p:sp>
    </p:spTree>
    <p:extLst>
      <p:ext uri="{BB962C8B-B14F-4D97-AF65-F5344CB8AC3E}">
        <p14:creationId xmlns:p14="http://schemas.microsoft.com/office/powerpoint/2010/main" val="287314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400800" cy="1143000"/>
          </a:xfrm>
        </p:spPr>
        <p:txBody>
          <a:bodyPr/>
          <a:lstStyle/>
          <a:p>
            <a:r>
              <a:rPr lang="en-US" dirty="0" smtClean="0"/>
              <a:t>Overview (cont’d)</a:t>
            </a:r>
            <a:endParaRPr lang="en-US" dirty="0"/>
          </a:p>
        </p:txBody>
      </p:sp>
      <p:sp>
        <p:nvSpPr>
          <p:cNvPr id="3" name="Content Placeholder 2"/>
          <p:cNvSpPr>
            <a:spLocks noGrp="1"/>
          </p:cNvSpPr>
          <p:nvPr>
            <p:ph idx="1"/>
          </p:nvPr>
        </p:nvSpPr>
        <p:spPr>
          <a:xfrm>
            <a:off x="1524000" y="914400"/>
            <a:ext cx="7086600" cy="5410200"/>
          </a:xfrm>
        </p:spPr>
        <p:txBody>
          <a:bodyPr/>
          <a:lstStyle/>
          <a:p>
            <a:r>
              <a:rPr lang="en-US" sz="2300" dirty="0" smtClean="0"/>
              <a:t>Damper upgrades and collimation system</a:t>
            </a:r>
          </a:p>
          <a:p>
            <a:pPr lvl="2"/>
            <a:r>
              <a:rPr lang="en-US" dirty="0" smtClean="0"/>
              <a:t>longitudinal </a:t>
            </a:r>
            <a:r>
              <a:rPr lang="en-US" dirty="0" err="1" smtClean="0"/>
              <a:t>quadrupole</a:t>
            </a:r>
            <a:r>
              <a:rPr lang="en-US" dirty="0" smtClean="0"/>
              <a:t> damping when going through transition.</a:t>
            </a:r>
          </a:p>
          <a:p>
            <a:pPr lvl="3"/>
            <a:r>
              <a:rPr lang="en-US" dirty="0" smtClean="0"/>
              <a:t>Will require voltage overhead in RF system</a:t>
            </a:r>
          </a:p>
          <a:p>
            <a:pPr lvl="2"/>
            <a:r>
              <a:rPr lang="en-US" dirty="0" smtClean="0"/>
              <a:t>longitudinal coupled bunch mode damping at high field.</a:t>
            </a:r>
          </a:p>
          <a:p>
            <a:pPr lvl="3"/>
            <a:r>
              <a:rPr lang="en-US" dirty="0" smtClean="0"/>
              <a:t>Will require an increase in RF power</a:t>
            </a:r>
          </a:p>
          <a:p>
            <a:pPr lvl="2"/>
            <a:r>
              <a:rPr lang="en-US" dirty="0" smtClean="0"/>
              <a:t>Transverse</a:t>
            </a:r>
            <a:r>
              <a:rPr lang="en-US" dirty="0"/>
              <a:t> </a:t>
            </a:r>
            <a:r>
              <a:rPr lang="en-US" dirty="0" smtClean="0"/>
              <a:t>dampers for coupled bunch modes.</a:t>
            </a:r>
          </a:p>
          <a:p>
            <a:pPr lvl="3"/>
            <a:r>
              <a:rPr lang="en-US" dirty="0" smtClean="0"/>
              <a:t>Higher intensity may require more power for kickers.</a:t>
            </a:r>
          </a:p>
          <a:p>
            <a:pPr lvl="2"/>
            <a:r>
              <a:rPr lang="en-US" dirty="0" smtClean="0"/>
              <a:t>Evaluation of present </a:t>
            </a:r>
            <a:r>
              <a:rPr lang="en-US" dirty="0"/>
              <a:t>collimation </a:t>
            </a:r>
            <a:r>
              <a:rPr lang="en-US" dirty="0" smtClean="0"/>
              <a:t>system w.r.t. expected PIP II loss</a:t>
            </a:r>
          </a:p>
          <a:p>
            <a:r>
              <a:rPr lang="en-US" sz="2300" dirty="0" smtClean="0"/>
              <a:t>Beam quality at extraction</a:t>
            </a:r>
          </a:p>
          <a:p>
            <a:pPr lvl="1"/>
            <a:r>
              <a:rPr lang="en-US" dirty="0" err="1" smtClean="0"/>
              <a:t>emittances</a:t>
            </a:r>
            <a:r>
              <a:rPr lang="en-US" dirty="0" smtClean="0"/>
              <a:t> determined by Recycler admittances.</a:t>
            </a:r>
          </a:p>
          <a:p>
            <a:pPr lvl="2"/>
            <a:r>
              <a:rPr lang="en-US" dirty="0" smtClean="0"/>
              <a:t>18 π mm </a:t>
            </a:r>
            <a:r>
              <a:rPr lang="en-US" dirty="0" err="1" smtClean="0"/>
              <a:t>mrad</a:t>
            </a:r>
            <a:r>
              <a:rPr lang="en-US" dirty="0" smtClean="0"/>
              <a:t> (6 σ normalized)</a:t>
            </a:r>
          </a:p>
          <a:p>
            <a:pPr lvl="2"/>
            <a:r>
              <a:rPr lang="en-US" dirty="0" smtClean="0"/>
              <a:t>0.08 </a:t>
            </a:r>
            <a:r>
              <a:rPr lang="en-US" dirty="0" err="1" smtClean="0"/>
              <a:t>eV</a:t>
            </a:r>
            <a:r>
              <a:rPr lang="en-US" dirty="0" smtClean="0"/>
              <a:t> s (97%)</a:t>
            </a:r>
            <a:endParaRPr lang="en-US" dirty="0"/>
          </a:p>
        </p:txBody>
      </p:sp>
      <p:sp>
        <p:nvSpPr>
          <p:cNvPr id="4" name="Footer Placeholder 3"/>
          <p:cNvSpPr>
            <a:spLocks noGrp="1"/>
          </p:cNvSpPr>
          <p:nvPr>
            <p:ph type="ftr" sz="quarter" idx="10"/>
          </p:nvPr>
        </p:nvSpPr>
        <p:spPr/>
        <p:txBody>
          <a:bodyPr/>
          <a:lstStyle/>
          <a:p>
            <a:pPr>
              <a:defRPr/>
            </a:pPr>
            <a:r>
              <a:rPr lang="en-US" dirty="0"/>
              <a:t>PIP II Collaboration Meeting, June 2014; C.Y. Tan</a:t>
            </a:r>
          </a:p>
        </p:txBody>
      </p:sp>
      <p:sp>
        <p:nvSpPr>
          <p:cNvPr id="5" name="Slide Number Placeholder 4"/>
          <p:cNvSpPr>
            <a:spLocks noGrp="1"/>
          </p:cNvSpPr>
          <p:nvPr>
            <p:ph type="sldNum" sz="quarter" idx="11"/>
          </p:nvPr>
        </p:nvSpPr>
        <p:spPr/>
        <p:txBody>
          <a:bodyPr/>
          <a:lstStyle/>
          <a:p>
            <a:pPr>
              <a:defRPr/>
            </a:pPr>
            <a:fld id="{76BBECFF-F207-4C65-B9B5-95271AC2022A}" type="slidenum">
              <a:rPr lang="en-US" smtClean="0"/>
              <a:pPr>
                <a:defRPr/>
              </a:pPr>
              <a:t>5</a:t>
            </a:fld>
            <a:endParaRPr lang="en-US" dirty="0" smtClean="0"/>
          </a:p>
          <a:p>
            <a:pPr>
              <a:defRPr/>
            </a:pPr>
            <a:endParaRPr lang="en-US" dirty="0"/>
          </a:p>
        </p:txBody>
      </p:sp>
    </p:spTree>
    <p:extLst>
      <p:ext uri="{BB962C8B-B14F-4D97-AF65-F5344CB8AC3E}">
        <p14:creationId xmlns:p14="http://schemas.microsoft.com/office/powerpoint/2010/main" val="265401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400800" cy="1143000"/>
          </a:xfrm>
        </p:spPr>
        <p:txBody>
          <a:bodyPr/>
          <a:lstStyle/>
          <a:p>
            <a:r>
              <a:rPr lang="en-US" dirty="0"/>
              <a:t>New injection girder</a:t>
            </a:r>
          </a:p>
        </p:txBody>
      </p:sp>
      <p:sp>
        <p:nvSpPr>
          <p:cNvPr id="3" name="Content Placeholder 2"/>
          <p:cNvSpPr>
            <a:spLocks noGrp="1"/>
          </p:cNvSpPr>
          <p:nvPr>
            <p:ph idx="1"/>
          </p:nvPr>
        </p:nvSpPr>
        <p:spPr>
          <a:xfrm>
            <a:off x="1676400" y="1143000"/>
            <a:ext cx="6858000" cy="4114800"/>
          </a:xfrm>
        </p:spPr>
        <p:txBody>
          <a:bodyPr/>
          <a:lstStyle/>
          <a:p>
            <a:r>
              <a:rPr lang="en-US" dirty="0"/>
              <a:t>Beam can enter either horizontally or vertically</a:t>
            </a:r>
            <a:r>
              <a:rPr lang="en-US" dirty="0" smtClean="0"/>
              <a:t>.</a:t>
            </a:r>
          </a:p>
          <a:p>
            <a:r>
              <a:rPr lang="en-US" dirty="0" smtClean="0"/>
              <a:t>A </a:t>
            </a:r>
            <a:r>
              <a:rPr lang="en-US" dirty="0"/>
              <a:t>new 3 bump system that can take 800 MeV beam (2x stronger</a:t>
            </a:r>
            <a:r>
              <a:rPr lang="en-US" dirty="0" smtClean="0"/>
              <a:t>)</a:t>
            </a:r>
          </a:p>
          <a:p>
            <a:r>
              <a:rPr lang="en-US" dirty="0" smtClean="0"/>
              <a:t>Beam painting to mitigate space charge effects because of longer injection time (0.6 </a:t>
            </a:r>
            <a:r>
              <a:rPr lang="en-US" dirty="0" err="1" smtClean="0"/>
              <a:t>ms</a:t>
            </a:r>
            <a:r>
              <a:rPr lang="en-US" dirty="0" smtClean="0"/>
              <a:t>)</a:t>
            </a:r>
          </a:p>
          <a:p>
            <a:r>
              <a:rPr lang="en-US" dirty="0" smtClean="0"/>
              <a:t>Carbon foil for stripping (15 turns </a:t>
            </a:r>
            <a:r>
              <a:rPr lang="en-US" dirty="0" err="1" smtClean="0"/>
              <a:t>vs</a:t>
            </a:r>
            <a:r>
              <a:rPr lang="en-US" dirty="0" smtClean="0"/>
              <a:t> 315 turns)</a:t>
            </a:r>
          </a:p>
          <a:p>
            <a:pPr lvl="1"/>
            <a:r>
              <a:rPr lang="en-US" dirty="0" smtClean="0"/>
              <a:t>Lifetime effects.</a:t>
            </a:r>
          </a:p>
          <a:p>
            <a:r>
              <a:rPr lang="en-US" dirty="0" smtClean="0"/>
              <a:t>New </a:t>
            </a:r>
            <a:r>
              <a:rPr lang="en-US" dirty="0"/>
              <a:t>beam absorber for </a:t>
            </a:r>
            <a:r>
              <a:rPr lang="en-US" dirty="0" smtClean="0"/>
              <a:t>H</a:t>
            </a:r>
            <a:r>
              <a:rPr lang="en-US" baseline="30000" dirty="0" smtClean="0"/>
              <a:t>0</a:t>
            </a:r>
            <a:r>
              <a:rPr lang="en-US" dirty="0" smtClean="0"/>
              <a:t> and H</a:t>
            </a:r>
            <a:r>
              <a:rPr lang="en-US" baseline="30000" dirty="0" smtClean="0"/>
              <a:t>-</a:t>
            </a:r>
            <a:endParaRPr lang="en-US" baseline="30000" dirty="0"/>
          </a:p>
          <a:p>
            <a:pPr lvl="1"/>
            <a:r>
              <a:rPr lang="en-US" dirty="0"/>
              <a:t>Build inside a gradient magnet.</a:t>
            </a:r>
          </a:p>
          <a:p>
            <a:pPr lvl="1"/>
            <a:r>
              <a:rPr lang="en-US" dirty="0"/>
              <a:t>Design new stronger and shorter gradient magnets to make space for an absorber. (Preferred)</a:t>
            </a:r>
          </a:p>
          <a:p>
            <a:pPr lvl="1"/>
            <a:endParaRPr lang="en-US" dirty="0"/>
          </a:p>
        </p:txBody>
      </p:sp>
      <p:sp>
        <p:nvSpPr>
          <p:cNvPr id="4" name="Footer Placeholder 3"/>
          <p:cNvSpPr>
            <a:spLocks noGrp="1"/>
          </p:cNvSpPr>
          <p:nvPr>
            <p:ph type="ftr" sz="quarter" idx="10"/>
          </p:nvPr>
        </p:nvSpPr>
        <p:spPr/>
        <p:txBody>
          <a:bodyPr/>
          <a:lstStyle/>
          <a:p>
            <a:pPr>
              <a:defRPr/>
            </a:pPr>
            <a:r>
              <a:rPr lang="en-US" dirty="0"/>
              <a:t>PIP II Collaboration Meeting, June 2014; C.Y. Tan</a:t>
            </a:r>
          </a:p>
        </p:txBody>
      </p:sp>
      <p:sp>
        <p:nvSpPr>
          <p:cNvPr id="5" name="Slide Number Placeholder 4"/>
          <p:cNvSpPr>
            <a:spLocks noGrp="1"/>
          </p:cNvSpPr>
          <p:nvPr>
            <p:ph type="sldNum" sz="quarter" idx="11"/>
          </p:nvPr>
        </p:nvSpPr>
        <p:spPr/>
        <p:txBody>
          <a:bodyPr/>
          <a:lstStyle/>
          <a:p>
            <a:pPr>
              <a:defRPr/>
            </a:pPr>
            <a:fld id="{76BBECFF-F207-4C65-B9B5-95271AC2022A}" type="slidenum">
              <a:rPr lang="en-US" smtClean="0"/>
              <a:pPr>
                <a:defRPr/>
              </a:pPr>
              <a:t>6</a:t>
            </a:fld>
            <a:endParaRPr lang="en-US" smtClean="0"/>
          </a:p>
          <a:p>
            <a:pPr>
              <a:defRPr/>
            </a:pPr>
            <a:endParaRPr lang="en-US"/>
          </a:p>
        </p:txBody>
      </p:sp>
    </p:spTree>
    <p:extLst>
      <p:ext uri="{BB962C8B-B14F-4D97-AF65-F5344CB8AC3E}">
        <p14:creationId xmlns:p14="http://schemas.microsoft.com/office/powerpoint/2010/main" val="451983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Foil</a:t>
            </a:r>
            <a:endParaRPr lang="en-US" dirty="0"/>
          </a:p>
        </p:txBody>
      </p:sp>
      <p:sp>
        <p:nvSpPr>
          <p:cNvPr id="4" name="Footer Placeholder 3"/>
          <p:cNvSpPr>
            <a:spLocks noGrp="1"/>
          </p:cNvSpPr>
          <p:nvPr>
            <p:ph type="ftr" sz="quarter" idx="10"/>
          </p:nvPr>
        </p:nvSpPr>
        <p:spPr/>
        <p:txBody>
          <a:bodyPr/>
          <a:lstStyle/>
          <a:p>
            <a:pPr>
              <a:defRPr/>
            </a:pPr>
            <a:r>
              <a:rPr lang="en-US" dirty="0"/>
              <a:t>PIP II Collaboration Meeting, June 2014; C.Y. Tan</a:t>
            </a:r>
          </a:p>
        </p:txBody>
      </p:sp>
      <p:sp>
        <p:nvSpPr>
          <p:cNvPr id="5" name="Slide Number Placeholder 4"/>
          <p:cNvSpPr>
            <a:spLocks noGrp="1"/>
          </p:cNvSpPr>
          <p:nvPr>
            <p:ph type="sldNum" sz="quarter" idx="11"/>
          </p:nvPr>
        </p:nvSpPr>
        <p:spPr/>
        <p:txBody>
          <a:bodyPr/>
          <a:lstStyle/>
          <a:p>
            <a:pPr>
              <a:defRPr/>
            </a:pPr>
            <a:fld id="{76BBECFF-F207-4C65-B9B5-95271AC2022A}" type="slidenum">
              <a:rPr lang="en-US" smtClean="0"/>
              <a:pPr>
                <a:defRPr/>
              </a:pPr>
              <a:t>7</a:t>
            </a:fld>
            <a:endParaRPr lang="en-US" smtClean="0"/>
          </a:p>
          <a:p>
            <a:pPr>
              <a:defRPr/>
            </a:pPr>
            <a:endParaRPr lang="en-US"/>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954" y="1371600"/>
            <a:ext cx="4376846" cy="297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191000" y="1295400"/>
            <a:ext cx="4953000" cy="2308324"/>
          </a:xfrm>
          <a:prstGeom prst="rect">
            <a:avLst/>
          </a:prstGeom>
          <a:noFill/>
        </p:spPr>
        <p:txBody>
          <a:bodyPr wrap="square" rtlCol="0">
            <a:spAutoFit/>
          </a:bodyPr>
          <a:lstStyle/>
          <a:p>
            <a:pPr algn="l"/>
            <a:r>
              <a:rPr lang="en-US" sz="1800" dirty="0"/>
              <a:t>For a std. foil thickness 380</a:t>
            </a:r>
            <a:r>
              <a:rPr lang="en-US" sz="1800" dirty="0">
                <a:latin typeface="Symbol" panose="05050102010706020507" pitchFamily="18" charset="2"/>
              </a:rPr>
              <a:t> m</a:t>
            </a:r>
            <a:r>
              <a:rPr lang="en-US" sz="1800" dirty="0"/>
              <a:t>g/cm</a:t>
            </a:r>
            <a:r>
              <a:rPr lang="en-US" sz="1800" baseline="30000" dirty="0"/>
              <a:t>2</a:t>
            </a:r>
            <a:r>
              <a:rPr lang="en-US" sz="1800" dirty="0"/>
              <a:t> (1.15 </a:t>
            </a:r>
            <a:r>
              <a:rPr lang="en-US" sz="1800" dirty="0">
                <a:latin typeface="Symbol" panose="05050102010706020507" pitchFamily="18" charset="2"/>
              </a:rPr>
              <a:t>m</a:t>
            </a:r>
            <a:r>
              <a:rPr lang="en-US" sz="1800" dirty="0"/>
              <a:t>m)</a:t>
            </a:r>
          </a:p>
          <a:p>
            <a:pPr algn="l"/>
            <a:r>
              <a:rPr lang="en-US" sz="1800" dirty="0"/>
              <a:t>400 MeV -&gt; 99.9% efficiency to protons</a:t>
            </a:r>
          </a:p>
          <a:p>
            <a:pPr algn="l"/>
            <a:r>
              <a:rPr lang="en-US" sz="1800" dirty="0"/>
              <a:t>800 MeV  -&gt; 99.1% efficiency to </a:t>
            </a:r>
            <a:r>
              <a:rPr lang="en-US" sz="1800" dirty="0" smtClean="0"/>
              <a:t>protons</a:t>
            </a:r>
          </a:p>
          <a:p>
            <a:pPr algn="l"/>
            <a:r>
              <a:rPr lang="en-US" sz="1800" dirty="0"/>
              <a:t>To match 400 MeV efficiency at 800 MeV </a:t>
            </a:r>
            <a:r>
              <a:rPr lang="en-US" sz="1800" dirty="0" smtClean="0"/>
              <a:t>foil </a:t>
            </a:r>
            <a:r>
              <a:rPr lang="en-US" sz="1800" dirty="0"/>
              <a:t>thickness needs to increase to ~545 </a:t>
            </a:r>
            <a:r>
              <a:rPr lang="en-US" sz="1800" dirty="0">
                <a:latin typeface="Symbol" panose="05050102010706020507" pitchFamily="18" charset="2"/>
              </a:rPr>
              <a:t>m</a:t>
            </a:r>
            <a:r>
              <a:rPr lang="en-US" sz="1800" dirty="0"/>
              <a:t>g/cm</a:t>
            </a:r>
            <a:r>
              <a:rPr lang="en-US" sz="1800" baseline="30000" dirty="0"/>
              <a:t>2</a:t>
            </a:r>
          </a:p>
          <a:p>
            <a:pPr algn="l"/>
            <a:endParaRPr lang="en-US" sz="1800" dirty="0"/>
          </a:p>
          <a:p>
            <a:pPr algn="l"/>
            <a:endParaRPr lang="en-US" sz="1800" dirty="0"/>
          </a:p>
        </p:txBody>
      </p:sp>
      <p:sp>
        <p:nvSpPr>
          <p:cNvPr id="14" name="TextBox 13"/>
          <p:cNvSpPr txBox="1"/>
          <p:nvPr/>
        </p:nvSpPr>
        <p:spPr>
          <a:xfrm>
            <a:off x="304800" y="4419600"/>
            <a:ext cx="4572000" cy="461665"/>
          </a:xfrm>
          <a:prstGeom prst="rect">
            <a:avLst/>
          </a:prstGeom>
          <a:noFill/>
        </p:spPr>
        <p:txBody>
          <a:bodyPr wrap="square" rtlCol="0">
            <a:spAutoFit/>
          </a:bodyPr>
          <a:lstStyle/>
          <a:p>
            <a:endParaRPr lang="en-US" dirty="0"/>
          </a:p>
        </p:txBody>
      </p:sp>
      <p:sp>
        <p:nvSpPr>
          <p:cNvPr id="15" name="TextBox 14"/>
          <p:cNvSpPr txBox="1"/>
          <p:nvPr/>
        </p:nvSpPr>
        <p:spPr>
          <a:xfrm>
            <a:off x="76200" y="4495800"/>
            <a:ext cx="4876800" cy="2086725"/>
          </a:xfrm>
          <a:prstGeom prst="rect">
            <a:avLst/>
          </a:prstGeom>
          <a:noFill/>
        </p:spPr>
        <p:txBody>
          <a:bodyPr wrap="square" rtlCol="0">
            <a:spAutoFit/>
          </a:bodyPr>
          <a:lstStyle/>
          <a:p>
            <a:pPr algn="l"/>
            <a:r>
              <a:rPr lang="en-US" sz="1800" dirty="0" smtClean="0"/>
              <a:t>At </a:t>
            </a:r>
            <a:r>
              <a:rPr lang="en-US" sz="1800" dirty="0"/>
              <a:t>800 MeV with 7E12 injected at 15 Hz</a:t>
            </a:r>
          </a:p>
          <a:p>
            <a:pPr algn="l"/>
            <a:r>
              <a:rPr lang="en-US" sz="1800" dirty="0"/>
              <a:t>  Injection power increases to  ~ 13 kW.</a:t>
            </a:r>
          </a:p>
          <a:p>
            <a:pPr algn="l"/>
            <a:r>
              <a:rPr lang="en-US" sz="1800" dirty="0"/>
              <a:t>For a 2</a:t>
            </a:r>
            <a:r>
              <a:rPr lang="en-US" sz="1800" dirty="0" smtClean="0"/>
              <a:t>% </a:t>
            </a:r>
            <a:r>
              <a:rPr lang="en-US" sz="1800" dirty="0"/>
              <a:t>loss -&gt;   </a:t>
            </a:r>
            <a:r>
              <a:rPr lang="en-US" sz="1800" dirty="0" smtClean="0"/>
              <a:t>260 </a:t>
            </a:r>
            <a:r>
              <a:rPr lang="en-US" sz="1800" dirty="0"/>
              <a:t>Watts on </a:t>
            </a:r>
            <a:r>
              <a:rPr lang="en-US" sz="1800" dirty="0" smtClean="0"/>
              <a:t>downstream gradient magnet.</a:t>
            </a:r>
            <a:endParaRPr lang="en-US" sz="1800" dirty="0"/>
          </a:p>
          <a:p>
            <a:pPr algn="l"/>
            <a:r>
              <a:rPr lang="en-US" sz="1800" dirty="0"/>
              <a:t>-&gt; </a:t>
            </a:r>
            <a:r>
              <a:rPr lang="en-US" sz="1800" b="1" u="sng" dirty="0"/>
              <a:t>Need to provide injection absorber</a:t>
            </a:r>
          </a:p>
          <a:p>
            <a:endParaRPr lang="en-US" dirty="0"/>
          </a:p>
        </p:txBody>
      </p:sp>
      <p:grpSp>
        <p:nvGrpSpPr>
          <p:cNvPr id="16" name="Group 15"/>
          <p:cNvGrpSpPr/>
          <p:nvPr/>
        </p:nvGrpSpPr>
        <p:grpSpPr>
          <a:xfrm>
            <a:off x="4572000" y="3200400"/>
            <a:ext cx="4378008" cy="2119273"/>
            <a:chOff x="4110037" y="3995776"/>
            <a:chExt cx="4378008" cy="2119273"/>
          </a:xfrm>
        </p:grpSpPr>
        <p:pic>
          <p:nvPicPr>
            <p:cNvPr id="17" name="Picture 16"/>
            <p:cNvPicPr/>
            <p:nvPr/>
          </p:nvPicPr>
          <p:blipFill>
            <a:blip r:embed="rId3" cstate="print"/>
            <a:srcRect l="7593" t="38740" r="30372"/>
            <a:stretch>
              <a:fillRect/>
            </a:stretch>
          </p:blipFill>
          <p:spPr bwMode="auto">
            <a:xfrm>
              <a:off x="4110037" y="4435474"/>
              <a:ext cx="2009775" cy="1679575"/>
            </a:xfrm>
            <a:prstGeom prst="rect">
              <a:avLst/>
            </a:prstGeom>
            <a:noFill/>
            <a:ln w="9525">
              <a:noFill/>
              <a:miter lim="800000"/>
              <a:headEnd/>
              <a:tailEnd/>
            </a:ln>
          </p:spPr>
        </p:pic>
        <p:pic>
          <p:nvPicPr>
            <p:cNvPr id="18" name="Picture 17"/>
            <p:cNvPicPr/>
            <p:nvPr/>
          </p:nvPicPr>
          <p:blipFill>
            <a:blip r:embed="rId4" cstate="print"/>
            <a:srcRect/>
            <a:stretch>
              <a:fillRect/>
            </a:stretch>
          </p:blipFill>
          <p:spPr bwMode="auto">
            <a:xfrm>
              <a:off x="6248400" y="4419600"/>
              <a:ext cx="2239645" cy="1680845"/>
            </a:xfrm>
            <a:prstGeom prst="rect">
              <a:avLst/>
            </a:prstGeom>
            <a:noFill/>
            <a:ln w="9525">
              <a:noFill/>
              <a:miter lim="800000"/>
              <a:headEnd/>
              <a:tailEnd/>
            </a:ln>
          </p:spPr>
        </p:pic>
        <p:sp>
          <p:nvSpPr>
            <p:cNvPr id="19" name="TextBox 18"/>
            <p:cNvSpPr txBox="1"/>
            <p:nvPr/>
          </p:nvSpPr>
          <p:spPr>
            <a:xfrm>
              <a:off x="7152090" y="4003158"/>
              <a:ext cx="1326430" cy="369332"/>
            </a:xfrm>
            <a:prstGeom prst="rect">
              <a:avLst/>
            </a:prstGeom>
            <a:noFill/>
          </p:spPr>
          <p:txBody>
            <a:bodyPr wrap="none" rtlCol="0">
              <a:spAutoFit/>
            </a:bodyPr>
            <a:lstStyle/>
            <a:p>
              <a:r>
                <a:rPr lang="en-US" sz="1800" dirty="0" smtClean="0"/>
                <a:t> current foil</a:t>
              </a:r>
              <a:endParaRPr lang="en-US" sz="1800" dirty="0"/>
            </a:p>
          </p:txBody>
        </p:sp>
        <p:sp>
          <p:nvSpPr>
            <p:cNvPr id="20" name="TextBox 19"/>
            <p:cNvSpPr txBox="1"/>
            <p:nvPr/>
          </p:nvSpPr>
          <p:spPr>
            <a:xfrm>
              <a:off x="4201885" y="3995776"/>
              <a:ext cx="2032227" cy="369332"/>
            </a:xfrm>
            <a:prstGeom prst="rect">
              <a:avLst/>
            </a:prstGeom>
            <a:noFill/>
          </p:spPr>
          <p:txBody>
            <a:bodyPr wrap="none" rtlCol="0">
              <a:spAutoFit/>
            </a:bodyPr>
            <a:lstStyle/>
            <a:p>
              <a:r>
                <a:rPr lang="en-US" sz="1800" dirty="0" smtClean="0"/>
                <a:t> current foil holder</a:t>
              </a:r>
              <a:endParaRPr lang="en-US" sz="1800" dirty="0"/>
            </a:p>
          </p:txBody>
        </p:sp>
      </p:grpSp>
    </p:spTree>
    <p:extLst>
      <p:ext uri="{BB962C8B-B14F-4D97-AF65-F5344CB8AC3E}">
        <p14:creationId xmlns:p14="http://schemas.microsoft.com/office/powerpoint/2010/main" val="377732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Stripping </a:t>
            </a:r>
            <a:r>
              <a:rPr lang="en-US" dirty="0" smtClean="0"/>
              <a:t>efficiencies at 800 MeV</a:t>
            </a:r>
            <a:endParaRPr lang="en-US" dirty="0"/>
          </a:p>
        </p:txBody>
      </p:sp>
      <p:sp>
        <p:nvSpPr>
          <p:cNvPr id="3" name="Footer Placeholder 2"/>
          <p:cNvSpPr>
            <a:spLocks noGrp="1"/>
          </p:cNvSpPr>
          <p:nvPr>
            <p:ph type="ftr" sz="quarter" idx="10"/>
          </p:nvPr>
        </p:nvSpPr>
        <p:spPr/>
        <p:txBody>
          <a:bodyPr/>
          <a:lstStyle/>
          <a:p>
            <a:pPr>
              <a:defRPr/>
            </a:pPr>
            <a:r>
              <a:rPr lang="en-US" smtClean="0"/>
              <a:t>PIP II Collaboration Meeting, June 2014; C.Y. Tan</a:t>
            </a:r>
            <a:endParaRPr lang="en-US" dirty="0"/>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8</a:t>
            </a:fld>
            <a:endParaRPr lang="en-US" smtClean="0"/>
          </a:p>
          <a:p>
            <a:pPr>
              <a:defRPr/>
            </a:pP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5057649" cy="3579590"/>
          </a:xfrm>
          <a:prstGeom prst="rect">
            <a:avLst/>
          </a:prstGeom>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249" y="1890625"/>
            <a:ext cx="1381453" cy="17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p:nvCxnSpPr>
        <p:spPr>
          <a:xfrm flipV="1">
            <a:off x="2390649" y="1814425"/>
            <a:ext cx="0" cy="304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24249" y="5014825"/>
            <a:ext cx="595310" cy="276999"/>
          </a:xfrm>
          <a:prstGeom prst="rect">
            <a:avLst/>
          </a:prstGeom>
          <a:noFill/>
        </p:spPr>
        <p:txBody>
          <a:bodyPr wrap="none" rtlCol="0">
            <a:spAutoFit/>
          </a:bodyPr>
          <a:lstStyle/>
          <a:p>
            <a:r>
              <a:rPr lang="en-US" sz="1200" dirty="0" smtClean="0"/>
              <a:t>stable</a:t>
            </a:r>
            <a:endParaRPr lang="en-US" sz="1200" dirty="0"/>
          </a:p>
        </p:txBody>
      </p:sp>
      <p:sp>
        <p:nvSpPr>
          <p:cNvPr id="16" name="TextBox 15"/>
          <p:cNvSpPr txBox="1"/>
          <p:nvPr/>
        </p:nvSpPr>
        <p:spPr>
          <a:xfrm>
            <a:off x="1171449" y="5014825"/>
            <a:ext cx="1364827" cy="276999"/>
          </a:xfrm>
          <a:prstGeom prst="rect">
            <a:avLst/>
          </a:prstGeom>
          <a:noFill/>
        </p:spPr>
        <p:txBody>
          <a:bodyPr wrap="none" rtlCol="0">
            <a:spAutoFit/>
          </a:bodyPr>
          <a:lstStyle/>
          <a:p>
            <a:r>
              <a:rPr lang="en-US" sz="1200" dirty="0" smtClean="0"/>
              <a:t>Strip immediately</a:t>
            </a:r>
            <a:endParaRPr lang="en-US" sz="1200" dirty="0"/>
          </a:p>
        </p:txBody>
      </p:sp>
      <p:sp>
        <p:nvSpPr>
          <p:cNvPr id="17" name="TextBox 16"/>
          <p:cNvSpPr txBox="1"/>
          <p:nvPr/>
        </p:nvSpPr>
        <p:spPr>
          <a:xfrm>
            <a:off x="2466849" y="3033625"/>
            <a:ext cx="1253961" cy="246221"/>
          </a:xfrm>
          <a:prstGeom prst="rect">
            <a:avLst/>
          </a:prstGeom>
          <a:noFill/>
        </p:spPr>
        <p:txBody>
          <a:bodyPr wrap="none" rtlCol="0">
            <a:spAutoFit/>
          </a:bodyPr>
          <a:lstStyle/>
          <a:p>
            <a:r>
              <a:rPr lang="en-US" sz="1000" dirty="0" smtClean="0"/>
              <a:t>Field in 4</a:t>
            </a:r>
            <a:r>
              <a:rPr lang="en-US" sz="1000" baseline="30000" dirty="0" smtClean="0"/>
              <a:t>th</a:t>
            </a:r>
            <a:r>
              <a:rPr lang="en-US" sz="1000" dirty="0" smtClean="0"/>
              <a:t> chicane</a:t>
            </a:r>
            <a:endParaRPr lang="en-US" sz="1000" dirty="0"/>
          </a:p>
        </p:txBody>
      </p:sp>
      <p:cxnSp>
        <p:nvCxnSpPr>
          <p:cNvPr id="18" name="Straight Arrow Connector 17"/>
          <p:cNvCxnSpPr/>
          <p:nvPr/>
        </p:nvCxnSpPr>
        <p:spPr>
          <a:xfrm flipH="1">
            <a:off x="2390649" y="3262225"/>
            <a:ext cx="759020"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a:graphicFrameLocks/>
          </p:cNvGraphicFramePr>
          <p:nvPr>
            <p:extLst>
              <p:ext uri="{D42A27DB-BD31-4B8C-83A1-F6EECF244321}">
                <p14:modId xmlns:p14="http://schemas.microsoft.com/office/powerpoint/2010/main" val="2792680813"/>
              </p:ext>
            </p:extLst>
          </p:nvPr>
        </p:nvGraphicFramePr>
        <p:xfrm>
          <a:off x="5257800" y="4419600"/>
          <a:ext cx="3810000" cy="23314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59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Injection Concept</a:t>
            </a:r>
          </a:p>
        </p:txBody>
      </p:sp>
      <p:sp>
        <p:nvSpPr>
          <p:cNvPr id="3" name="Footer Placeholder 2"/>
          <p:cNvSpPr>
            <a:spLocks noGrp="1"/>
          </p:cNvSpPr>
          <p:nvPr>
            <p:ph type="ftr" sz="quarter" idx="10"/>
          </p:nvPr>
        </p:nvSpPr>
        <p:spPr/>
        <p:txBody>
          <a:bodyPr/>
          <a:lstStyle/>
          <a:p>
            <a:pPr>
              <a:defRPr/>
            </a:pPr>
            <a:r>
              <a:rPr lang="en-US" dirty="0"/>
              <a:t>PIP II Collaboration Meeting, June 2014; C.Y. Tan</a:t>
            </a:r>
          </a:p>
        </p:txBody>
      </p:sp>
      <p:sp>
        <p:nvSpPr>
          <p:cNvPr id="4" name="Slide Number Placeholder 3"/>
          <p:cNvSpPr>
            <a:spLocks noGrp="1"/>
          </p:cNvSpPr>
          <p:nvPr>
            <p:ph type="sldNum" sz="quarter" idx="11"/>
          </p:nvPr>
        </p:nvSpPr>
        <p:spPr/>
        <p:txBody>
          <a:bodyPr/>
          <a:lstStyle/>
          <a:p>
            <a:pPr>
              <a:defRPr/>
            </a:pPr>
            <a:fld id="{85B01827-B483-47B9-B2FE-E934C17D2B60}" type="slidenum">
              <a:rPr lang="en-US" smtClean="0"/>
              <a:pPr>
                <a:defRPr/>
              </a:pPr>
              <a:t>9</a:t>
            </a:fld>
            <a:endParaRPr lang="en-US" smtClean="0"/>
          </a:p>
          <a:p>
            <a:pPr>
              <a:defRPr/>
            </a:pPr>
            <a:endParaRPr lang="en-US"/>
          </a:p>
        </p:txBody>
      </p:sp>
      <p:grpSp>
        <p:nvGrpSpPr>
          <p:cNvPr id="5" name="Group 4"/>
          <p:cNvGrpSpPr/>
          <p:nvPr/>
        </p:nvGrpSpPr>
        <p:grpSpPr>
          <a:xfrm>
            <a:off x="1371600" y="1524000"/>
            <a:ext cx="6172200" cy="4534802"/>
            <a:chOff x="1191731" y="3356885"/>
            <a:chExt cx="6172200" cy="453480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731" y="3356885"/>
              <a:ext cx="6172200" cy="4534802"/>
            </a:xfrm>
            <a:prstGeom prst="rect">
              <a:avLst/>
            </a:prstGeom>
          </p:spPr>
        </p:pic>
        <p:grpSp>
          <p:nvGrpSpPr>
            <p:cNvPr id="7" name="Group 6"/>
            <p:cNvGrpSpPr/>
            <p:nvPr/>
          </p:nvGrpSpPr>
          <p:grpSpPr>
            <a:xfrm>
              <a:off x="4572000" y="4471307"/>
              <a:ext cx="1870783" cy="1306285"/>
              <a:chOff x="4762500" y="1270907"/>
              <a:chExt cx="1870783" cy="1306285"/>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5613" t="24011" r="13765" b="46883"/>
              <a:stretch/>
            </p:blipFill>
            <p:spPr>
              <a:xfrm>
                <a:off x="4762500" y="1270907"/>
                <a:ext cx="1870783" cy="130628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7090" t="43609" r="15902" b="46949"/>
              <a:stretch/>
            </p:blipFill>
            <p:spPr>
              <a:xfrm>
                <a:off x="5261683" y="2124078"/>
                <a:ext cx="1371600" cy="428172"/>
              </a:xfrm>
              <a:prstGeom prst="rect">
                <a:avLst/>
              </a:prstGeom>
            </p:spPr>
          </p:pic>
        </p:grpSp>
      </p:grpSp>
      <p:sp>
        <p:nvSpPr>
          <p:cNvPr id="10" name="TextBox 9"/>
          <p:cNvSpPr txBox="1"/>
          <p:nvPr/>
        </p:nvSpPr>
        <p:spPr>
          <a:xfrm>
            <a:off x="3090904" y="2292290"/>
            <a:ext cx="2454982" cy="1034129"/>
          </a:xfrm>
          <a:prstGeom prst="rect">
            <a:avLst/>
          </a:prstGeom>
          <a:noFill/>
        </p:spPr>
        <p:txBody>
          <a:bodyPr wrap="none" rtlCol="0">
            <a:spAutoFit/>
          </a:bodyPr>
          <a:lstStyle/>
          <a:p>
            <a:r>
              <a:rPr lang="en-US" sz="1800" dirty="0" smtClean="0"/>
              <a:t>ORB 1-2:  22 </a:t>
            </a:r>
            <a:r>
              <a:rPr lang="en-US" sz="1800" dirty="0" err="1" smtClean="0"/>
              <a:t>mr</a:t>
            </a:r>
            <a:endParaRPr lang="en-US" sz="1800" dirty="0" smtClean="0"/>
          </a:p>
          <a:p>
            <a:r>
              <a:rPr lang="en-US" sz="1800" dirty="0" smtClean="0"/>
              <a:t>ORB 3-4:  33 </a:t>
            </a:r>
            <a:r>
              <a:rPr lang="en-US" sz="1800" dirty="0" err="1" smtClean="0"/>
              <a:t>mr</a:t>
            </a:r>
            <a:endParaRPr lang="en-US" sz="1800" dirty="0" smtClean="0"/>
          </a:p>
          <a:p>
            <a:r>
              <a:rPr lang="en-US" sz="1800" dirty="0" smtClean="0"/>
              <a:t>DC </a:t>
            </a:r>
            <a:r>
              <a:rPr lang="en-US" sz="1800" dirty="0" err="1" smtClean="0"/>
              <a:t>sep</a:t>
            </a:r>
            <a:r>
              <a:rPr lang="en-US" sz="1800" dirty="0" smtClean="0"/>
              <a:t>:    78 </a:t>
            </a:r>
            <a:r>
              <a:rPr lang="en-US" sz="1800" dirty="0" err="1" smtClean="0"/>
              <a:t>mr</a:t>
            </a:r>
            <a:endParaRPr lang="en-US" sz="1800" dirty="0"/>
          </a:p>
        </p:txBody>
      </p:sp>
      <p:sp>
        <p:nvSpPr>
          <p:cNvPr id="11" name="TextBox 10"/>
          <p:cNvSpPr txBox="1"/>
          <p:nvPr/>
        </p:nvSpPr>
        <p:spPr>
          <a:xfrm>
            <a:off x="6610667" y="2667000"/>
            <a:ext cx="428235" cy="369332"/>
          </a:xfrm>
          <a:prstGeom prst="rect">
            <a:avLst/>
          </a:prstGeom>
          <a:noFill/>
        </p:spPr>
        <p:txBody>
          <a:bodyPr wrap="none" rtlCol="0">
            <a:spAutoFit/>
          </a:bodyPr>
          <a:lstStyle/>
          <a:p>
            <a:r>
              <a:rPr lang="en-US" sz="1800" dirty="0" smtClean="0"/>
              <a:t>H-</a:t>
            </a:r>
            <a:endParaRPr lang="en-US" sz="1800" dirty="0"/>
          </a:p>
        </p:txBody>
      </p:sp>
      <p:sp>
        <p:nvSpPr>
          <p:cNvPr id="12" name="TextBox 11"/>
          <p:cNvSpPr txBox="1"/>
          <p:nvPr/>
        </p:nvSpPr>
        <p:spPr>
          <a:xfrm>
            <a:off x="6588864" y="3554968"/>
            <a:ext cx="479744" cy="369332"/>
          </a:xfrm>
          <a:prstGeom prst="rect">
            <a:avLst/>
          </a:prstGeom>
          <a:noFill/>
        </p:spPr>
        <p:txBody>
          <a:bodyPr wrap="none" rtlCol="0">
            <a:spAutoFit/>
          </a:bodyPr>
          <a:lstStyle/>
          <a:p>
            <a:r>
              <a:rPr lang="en-US" sz="1800" dirty="0" smtClean="0"/>
              <a:t>H0</a:t>
            </a:r>
            <a:endParaRPr lang="en-US" sz="1800" dirty="0"/>
          </a:p>
        </p:txBody>
      </p:sp>
      <p:sp>
        <p:nvSpPr>
          <p:cNvPr id="13" name="Rectangle 12"/>
          <p:cNvSpPr/>
          <p:nvPr/>
        </p:nvSpPr>
        <p:spPr>
          <a:xfrm>
            <a:off x="6301740" y="2514600"/>
            <a:ext cx="25146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6705600" y="4181473"/>
            <a:ext cx="304800" cy="1"/>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05600" y="5029200"/>
            <a:ext cx="304800" cy="0"/>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09800" y="4114800"/>
            <a:ext cx="838200" cy="0"/>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09800" y="5029200"/>
            <a:ext cx="838200" cy="0"/>
          </a:xfrm>
          <a:prstGeom prst="line">
            <a:avLst/>
          </a:prstGeom>
          <a:ln w="57150" cmpd="tri"/>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86000" y="3886200"/>
            <a:ext cx="686406" cy="261610"/>
          </a:xfrm>
          <a:prstGeom prst="rect">
            <a:avLst/>
          </a:prstGeom>
          <a:noFill/>
        </p:spPr>
        <p:txBody>
          <a:bodyPr wrap="none" rtlCol="0">
            <a:spAutoFit/>
          </a:bodyPr>
          <a:lstStyle/>
          <a:p>
            <a:r>
              <a:rPr lang="en-US" sz="1100" dirty="0" smtClean="0"/>
              <a:t>aperture</a:t>
            </a:r>
            <a:endParaRPr lang="en-US" sz="1100" dirty="0"/>
          </a:p>
        </p:txBody>
      </p:sp>
      <p:sp>
        <p:nvSpPr>
          <p:cNvPr id="21" name="Freeform 20"/>
          <p:cNvSpPr/>
          <p:nvPr/>
        </p:nvSpPr>
        <p:spPr>
          <a:xfrm>
            <a:off x="3171822" y="2514569"/>
            <a:ext cx="1619250" cy="1233488"/>
          </a:xfrm>
          <a:custGeom>
            <a:avLst/>
            <a:gdLst>
              <a:gd name="connsiteX0" fmla="*/ 0 w 1619250"/>
              <a:gd name="connsiteY0" fmla="*/ 0 h 1233488"/>
              <a:gd name="connsiteX1" fmla="*/ 33338 w 1619250"/>
              <a:gd name="connsiteY1" fmla="*/ 90488 h 1233488"/>
              <a:gd name="connsiteX2" fmla="*/ 57150 w 1619250"/>
              <a:gd name="connsiteY2" fmla="*/ 123825 h 1233488"/>
              <a:gd name="connsiteX3" fmla="*/ 109538 w 1619250"/>
              <a:gd name="connsiteY3" fmla="*/ 247650 h 1233488"/>
              <a:gd name="connsiteX4" fmla="*/ 166688 w 1619250"/>
              <a:gd name="connsiteY4" fmla="*/ 347663 h 1233488"/>
              <a:gd name="connsiteX5" fmla="*/ 295275 w 1619250"/>
              <a:gd name="connsiteY5" fmla="*/ 500063 h 1233488"/>
              <a:gd name="connsiteX6" fmla="*/ 338138 w 1619250"/>
              <a:gd name="connsiteY6" fmla="*/ 542925 h 1233488"/>
              <a:gd name="connsiteX7" fmla="*/ 404813 w 1619250"/>
              <a:gd name="connsiteY7" fmla="*/ 623888 h 1233488"/>
              <a:gd name="connsiteX8" fmla="*/ 433388 w 1619250"/>
              <a:gd name="connsiteY8" fmla="*/ 657225 h 1233488"/>
              <a:gd name="connsiteX9" fmla="*/ 500063 w 1619250"/>
              <a:gd name="connsiteY9" fmla="*/ 728663 h 1233488"/>
              <a:gd name="connsiteX10" fmla="*/ 557213 w 1619250"/>
              <a:gd name="connsiteY10" fmla="*/ 776288 h 1233488"/>
              <a:gd name="connsiteX11" fmla="*/ 647700 w 1619250"/>
              <a:gd name="connsiteY11" fmla="*/ 838200 h 1233488"/>
              <a:gd name="connsiteX12" fmla="*/ 714375 w 1619250"/>
              <a:gd name="connsiteY12" fmla="*/ 876300 h 1233488"/>
              <a:gd name="connsiteX13" fmla="*/ 771525 w 1619250"/>
              <a:gd name="connsiteY13" fmla="*/ 904875 h 1233488"/>
              <a:gd name="connsiteX14" fmla="*/ 871538 w 1619250"/>
              <a:gd name="connsiteY14" fmla="*/ 942975 h 1233488"/>
              <a:gd name="connsiteX15" fmla="*/ 966788 w 1619250"/>
              <a:gd name="connsiteY15" fmla="*/ 990600 h 1233488"/>
              <a:gd name="connsiteX16" fmla="*/ 1042988 w 1619250"/>
              <a:gd name="connsiteY16" fmla="*/ 1028700 h 1233488"/>
              <a:gd name="connsiteX17" fmla="*/ 1100138 w 1619250"/>
              <a:gd name="connsiteY17" fmla="*/ 1071563 h 1233488"/>
              <a:gd name="connsiteX18" fmla="*/ 1171575 w 1619250"/>
              <a:gd name="connsiteY18" fmla="*/ 1109663 h 1233488"/>
              <a:gd name="connsiteX19" fmla="*/ 1238250 w 1619250"/>
              <a:gd name="connsiteY19" fmla="*/ 1143000 h 1233488"/>
              <a:gd name="connsiteX20" fmla="*/ 1295400 w 1619250"/>
              <a:gd name="connsiteY20" fmla="*/ 1166813 h 1233488"/>
              <a:gd name="connsiteX21" fmla="*/ 1347788 w 1619250"/>
              <a:gd name="connsiteY21" fmla="*/ 1195388 h 1233488"/>
              <a:gd name="connsiteX22" fmla="*/ 1438275 w 1619250"/>
              <a:gd name="connsiteY22" fmla="*/ 1219200 h 1233488"/>
              <a:gd name="connsiteX23" fmla="*/ 1485900 w 1619250"/>
              <a:gd name="connsiteY23" fmla="*/ 1228725 h 1233488"/>
              <a:gd name="connsiteX24" fmla="*/ 1619250 w 1619250"/>
              <a:gd name="connsiteY24" fmla="*/ 1233488 h 1233488"/>
              <a:gd name="connsiteX25" fmla="*/ 1619250 w 1619250"/>
              <a:gd name="connsiteY25" fmla="*/ 1233488 h 123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19250" h="1233488">
                <a:moveTo>
                  <a:pt x="0" y="0"/>
                </a:moveTo>
                <a:lnTo>
                  <a:pt x="33338" y="90488"/>
                </a:lnTo>
                <a:lnTo>
                  <a:pt x="57150" y="123825"/>
                </a:lnTo>
                <a:lnTo>
                  <a:pt x="109538" y="247650"/>
                </a:lnTo>
                <a:lnTo>
                  <a:pt x="166688" y="347663"/>
                </a:lnTo>
                <a:lnTo>
                  <a:pt x="295275" y="500063"/>
                </a:lnTo>
                <a:lnTo>
                  <a:pt x="338138" y="542925"/>
                </a:lnTo>
                <a:lnTo>
                  <a:pt x="404813" y="623888"/>
                </a:lnTo>
                <a:lnTo>
                  <a:pt x="433388" y="657225"/>
                </a:lnTo>
                <a:lnTo>
                  <a:pt x="500063" y="728663"/>
                </a:lnTo>
                <a:lnTo>
                  <a:pt x="557213" y="776288"/>
                </a:lnTo>
                <a:lnTo>
                  <a:pt x="647700" y="838200"/>
                </a:lnTo>
                <a:lnTo>
                  <a:pt x="714375" y="876300"/>
                </a:lnTo>
                <a:lnTo>
                  <a:pt x="771525" y="904875"/>
                </a:lnTo>
                <a:lnTo>
                  <a:pt x="871538" y="942975"/>
                </a:lnTo>
                <a:lnTo>
                  <a:pt x="966788" y="990600"/>
                </a:lnTo>
                <a:lnTo>
                  <a:pt x="1042988" y="1028700"/>
                </a:lnTo>
                <a:lnTo>
                  <a:pt x="1100138" y="1071563"/>
                </a:lnTo>
                <a:lnTo>
                  <a:pt x="1171575" y="1109663"/>
                </a:lnTo>
                <a:lnTo>
                  <a:pt x="1238250" y="1143000"/>
                </a:lnTo>
                <a:lnTo>
                  <a:pt x="1295400" y="1166813"/>
                </a:lnTo>
                <a:lnTo>
                  <a:pt x="1347788" y="1195388"/>
                </a:lnTo>
                <a:lnTo>
                  <a:pt x="1438275" y="1219200"/>
                </a:lnTo>
                <a:lnTo>
                  <a:pt x="1485900" y="1228725"/>
                </a:lnTo>
                <a:lnTo>
                  <a:pt x="1619250" y="1233488"/>
                </a:lnTo>
                <a:lnTo>
                  <a:pt x="1619250" y="123348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710249" y="2453756"/>
            <a:ext cx="428235" cy="369332"/>
          </a:xfrm>
          <a:prstGeom prst="rect">
            <a:avLst/>
          </a:prstGeom>
          <a:noFill/>
        </p:spPr>
        <p:txBody>
          <a:bodyPr wrap="none" rtlCol="0">
            <a:spAutoFit/>
          </a:bodyPr>
          <a:lstStyle/>
          <a:p>
            <a:r>
              <a:rPr lang="en-US" sz="1800" dirty="0" smtClean="0"/>
              <a:t>H-</a:t>
            </a:r>
            <a:endParaRPr lang="en-US" sz="1800" dirty="0"/>
          </a:p>
        </p:txBody>
      </p:sp>
      <p:sp>
        <p:nvSpPr>
          <p:cNvPr id="23" name="Freeform 22"/>
          <p:cNvSpPr/>
          <p:nvPr/>
        </p:nvSpPr>
        <p:spPr>
          <a:xfrm>
            <a:off x="4713767" y="3495680"/>
            <a:ext cx="928688" cy="442913"/>
          </a:xfrm>
          <a:custGeom>
            <a:avLst/>
            <a:gdLst>
              <a:gd name="connsiteX0" fmla="*/ 928688 w 928688"/>
              <a:gd name="connsiteY0" fmla="*/ 442913 h 442913"/>
              <a:gd name="connsiteX1" fmla="*/ 614363 w 928688"/>
              <a:gd name="connsiteY1" fmla="*/ 180975 h 442913"/>
              <a:gd name="connsiteX2" fmla="*/ 571500 w 928688"/>
              <a:gd name="connsiteY2" fmla="*/ 142875 h 442913"/>
              <a:gd name="connsiteX3" fmla="*/ 542925 w 928688"/>
              <a:gd name="connsiteY3" fmla="*/ 119063 h 442913"/>
              <a:gd name="connsiteX4" fmla="*/ 490538 w 928688"/>
              <a:gd name="connsiteY4" fmla="*/ 85725 h 442913"/>
              <a:gd name="connsiteX5" fmla="*/ 452438 w 928688"/>
              <a:gd name="connsiteY5" fmla="*/ 61913 h 442913"/>
              <a:gd name="connsiteX6" fmla="*/ 404813 w 928688"/>
              <a:gd name="connsiteY6" fmla="*/ 42863 h 442913"/>
              <a:gd name="connsiteX7" fmla="*/ 328613 w 928688"/>
              <a:gd name="connsiteY7" fmla="*/ 14288 h 442913"/>
              <a:gd name="connsiteX8" fmla="*/ 266700 w 928688"/>
              <a:gd name="connsiteY8" fmla="*/ 9525 h 442913"/>
              <a:gd name="connsiteX9" fmla="*/ 0 w 928688"/>
              <a:gd name="connsiteY9"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688" h="442913">
                <a:moveTo>
                  <a:pt x="928688" y="442913"/>
                </a:moveTo>
                <a:lnTo>
                  <a:pt x="614363" y="180975"/>
                </a:lnTo>
                <a:lnTo>
                  <a:pt x="571500" y="142875"/>
                </a:lnTo>
                <a:lnTo>
                  <a:pt x="542925" y="119063"/>
                </a:lnTo>
                <a:lnTo>
                  <a:pt x="490538" y="85725"/>
                </a:lnTo>
                <a:lnTo>
                  <a:pt x="452438" y="61913"/>
                </a:lnTo>
                <a:lnTo>
                  <a:pt x="404813" y="42863"/>
                </a:lnTo>
                <a:lnTo>
                  <a:pt x="328613" y="14288"/>
                </a:lnTo>
                <a:lnTo>
                  <a:pt x="266700" y="9525"/>
                </a:lnTo>
                <a:lnTo>
                  <a:pt x="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124200" y="1676400"/>
            <a:ext cx="152400" cy="461665"/>
          </a:xfrm>
          <a:prstGeom prst="rect">
            <a:avLst/>
          </a:prstGeom>
          <a:noFill/>
        </p:spPr>
        <p:txBody>
          <a:bodyPr wrap="square" rtlCol="0">
            <a:spAutoFit/>
          </a:bodyPr>
          <a:lstStyle/>
          <a:p>
            <a:endParaRPr lang="en-US" dirty="0"/>
          </a:p>
        </p:txBody>
      </p:sp>
      <p:sp>
        <p:nvSpPr>
          <p:cNvPr id="19" name="TextBox 18"/>
          <p:cNvSpPr txBox="1"/>
          <p:nvPr/>
        </p:nvSpPr>
        <p:spPr>
          <a:xfrm>
            <a:off x="2971800" y="1447800"/>
            <a:ext cx="381000" cy="369332"/>
          </a:xfrm>
          <a:prstGeom prst="rect">
            <a:avLst/>
          </a:prstGeom>
          <a:noFill/>
        </p:spPr>
        <p:txBody>
          <a:bodyPr wrap="square" rtlCol="0">
            <a:spAutoFit/>
          </a:bodyPr>
          <a:lstStyle/>
          <a:p>
            <a:r>
              <a:rPr lang="en-US" sz="1800" dirty="0" smtClean="0"/>
              <a:t>1</a:t>
            </a:r>
            <a:endParaRPr lang="en-US" dirty="0"/>
          </a:p>
        </p:txBody>
      </p:sp>
      <p:sp>
        <p:nvSpPr>
          <p:cNvPr id="24" name="TextBox 23"/>
          <p:cNvSpPr txBox="1"/>
          <p:nvPr/>
        </p:nvSpPr>
        <p:spPr>
          <a:xfrm>
            <a:off x="4419600" y="1447800"/>
            <a:ext cx="381000" cy="369332"/>
          </a:xfrm>
          <a:prstGeom prst="rect">
            <a:avLst/>
          </a:prstGeom>
          <a:noFill/>
        </p:spPr>
        <p:txBody>
          <a:bodyPr wrap="square" rtlCol="0">
            <a:spAutoFit/>
          </a:bodyPr>
          <a:lstStyle/>
          <a:p>
            <a:r>
              <a:rPr lang="en-US" sz="1800" dirty="0" smtClean="0"/>
              <a:t>2</a:t>
            </a:r>
            <a:endParaRPr lang="en-US" dirty="0"/>
          </a:p>
        </p:txBody>
      </p:sp>
      <p:sp>
        <p:nvSpPr>
          <p:cNvPr id="25" name="TextBox 24"/>
          <p:cNvSpPr txBox="1"/>
          <p:nvPr/>
        </p:nvSpPr>
        <p:spPr>
          <a:xfrm>
            <a:off x="4953000" y="1447800"/>
            <a:ext cx="381000" cy="369332"/>
          </a:xfrm>
          <a:prstGeom prst="rect">
            <a:avLst/>
          </a:prstGeom>
          <a:noFill/>
        </p:spPr>
        <p:txBody>
          <a:bodyPr wrap="square" rtlCol="0">
            <a:spAutoFit/>
          </a:bodyPr>
          <a:lstStyle/>
          <a:p>
            <a:r>
              <a:rPr lang="en-US" sz="1800" dirty="0" smtClean="0"/>
              <a:t>3</a:t>
            </a:r>
            <a:endParaRPr lang="en-US" dirty="0"/>
          </a:p>
        </p:txBody>
      </p:sp>
      <p:sp>
        <p:nvSpPr>
          <p:cNvPr id="26" name="TextBox 25"/>
          <p:cNvSpPr txBox="1"/>
          <p:nvPr/>
        </p:nvSpPr>
        <p:spPr>
          <a:xfrm>
            <a:off x="5867400" y="1447800"/>
            <a:ext cx="381000" cy="369332"/>
          </a:xfrm>
          <a:prstGeom prst="rect">
            <a:avLst/>
          </a:prstGeom>
          <a:noFill/>
        </p:spPr>
        <p:txBody>
          <a:bodyPr wrap="square" rtlCol="0">
            <a:spAutoFit/>
          </a:bodyPr>
          <a:lstStyle/>
          <a:p>
            <a:r>
              <a:rPr lang="en-US" sz="1800" dirty="0" smtClean="0"/>
              <a:t>4</a:t>
            </a:r>
            <a:endParaRPr lang="en-US" dirty="0"/>
          </a:p>
        </p:txBody>
      </p:sp>
      <p:sp>
        <p:nvSpPr>
          <p:cNvPr id="27" name="TextBox 26"/>
          <p:cNvSpPr txBox="1"/>
          <p:nvPr/>
        </p:nvSpPr>
        <p:spPr>
          <a:xfrm>
            <a:off x="3581400" y="1371600"/>
            <a:ext cx="609600" cy="369332"/>
          </a:xfrm>
          <a:prstGeom prst="rect">
            <a:avLst/>
          </a:prstGeom>
          <a:noFill/>
        </p:spPr>
        <p:txBody>
          <a:bodyPr wrap="square" rtlCol="0">
            <a:spAutoFit/>
          </a:bodyPr>
          <a:lstStyle/>
          <a:p>
            <a:r>
              <a:rPr lang="en-US" sz="1800" dirty="0" err="1" smtClean="0"/>
              <a:t>sep</a:t>
            </a:r>
            <a:endParaRPr lang="en-US" dirty="0"/>
          </a:p>
        </p:txBody>
      </p:sp>
      <p:sp>
        <p:nvSpPr>
          <p:cNvPr id="29" name="TextBox 28"/>
          <p:cNvSpPr txBox="1"/>
          <p:nvPr/>
        </p:nvSpPr>
        <p:spPr>
          <a:xfrm>
            <a:off x="5410200" y="1371600"/>
            <a:ext cx="609600" cy="369332"/>
          </a:xfrm>
          <a:prstGeom prst="rect">
            <a:avLst/>
          </a:prstGeom>
          <a:noFill/>
        </p:spPr>
        <p:txBody>
          <a:bodyPr wrap="square" rtlCol="0">
            <a:spAutoFit/>
          </a:bodyPr>
          <a:lstStyle/>
          <a:p>
            <a:r>
              <a:rPr lang="en-US" sz="1800" dirty="0" smtClean="0"/>
              <a:t>foil</a:t>
            </a:r>
            <a:endParaRPr lang="en-US" dirty="0"/>
          </a:p>
        </p:txBody>
      </p:sp>
    </p:spTree>
    <p:extLst>
      <p:ext uri="{BB962C8B-B14F-4D97-AF65-F5344CB8AC3E}">
        <p14:creationId xmlns:p14="http://schemas.microsoft.com/office/powerpoint/2010/main" val="1624270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actory">
  <a:themeElements>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19965</TotalTime>
  <Words>1371</Words>
  <Application>Microsoft Macintosh PowerPoint</Application>
  <PresentationFormat>On-screen Show (4:3)</PresentationFormat>
  <Paragraphs>205</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Factory</vt:lpstr>
      <vt:lpstr>Document</vt:lpstr>
      <vt:lpstr>Overview of Booster PIP II upgrades and plans</vt:lpstr>
      <vt:lpstr>PIP II Booster parameters</vt:lpstr>
      <vt:lpstr>New injection point into Booster</vt:lpstr>
      <vt:lpstr>Overview of required R&amp;D</vt:lpstr>
      <vt:lpstr>Overview (cont’d)</vt:lpstr>
      <vt:lpstr>New injection girder</vt:lpstr>
      <vt:lpstr>Foil</vt:lpstr>
      <vt:lpstr>Stripping efficiencies at 800 MeV</vt:lpstr>
      <vt:lpstr>Vertical Injection Concept</vt:lpstr>
      <vt:lpstr>Injection painting for space charge mitigation</vt:lpstr>
      <vt:lpstr>Capture (adiabatic at 800 MeV)</vt:lpstr>
      <vt:lpstr>Capture (bucket to bucket injection)</vt:lpstr>
      <vt:lpstr>Transition crossing</vt:lpstr>
      <vt:lpstr>Perpendicular biased cavities</vt:lpstr>
      <vt:lpstr>What was done recently</vt:lpstr>
      <vt:lpstr>Old (S11) and New(Resonant) Measurements</vt:lpstr>
      <vt:lpstr>Dampers</vt:lpstr>
      <vt:lpstr>Collimators</vt:lpstr>
      <vt:lpstr>Loss requirements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Jolie R. Macier x2353 11220N</dc:creator>
  <cp:lastModifiedBy>Cheng-Yang Tan</cp:lastModifiedBy>
  <cp:revision>174</cp:revision>
  <cp:lastPrinted>1601-01-01T00:00:00Z</cp:lastPrinted>
  <dcterms:created xsi:type="dcterms:W3CDTF">2008-08-01T20:03:26Z</dcterms:created>
  <dcterms:modified xsi:type="dcterms:W3CDTF">2014-05-30T12:17:34Z</dcterms:modified>
</cp:coreProperties>
</file>