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65" r:id="rId4"/>
    <p:sldId id="261" r:id="rId5"/>
    <p:sldId id="263" r:id="rId6"/>
    <p:sldId id="260" r:id="rId7"/>
    <p:sldId id="298" r:id="rId8"/>
    <p:sldId id="299" r:id="rId9"/>
    <p:sldId id="300" r:id="rId10"/>
    <p:sldId id="301" r:id="rId11"/>
    <p:sldId id="302" r:id="rId12"/>
    <p:sldId id="266" r:id="rId13"/>
    <p:sldId id="303" r:id="rId14"/>
    <p:sldId id="304" r:id="rId15"/>
    <p:sldId id="305" r:id="rId16"/>
    <p:sldId id="264" r:id="rId17"/>
    <p:sldId id="267" r:id="rId18"/>
    <p:sldId id="268" r:id="rId19"/>
    <p:sldId id="272" r:id="rId20"/>
    <p:sldId id="278" r:id="rId21"/>
    <p:sldId id="273" r:id="rId22"/>
    <p:sldId id="296" r:id="rId23"/>
    <p:sldId id="297" r:id="rId24"/>
    <p:sldId id="274" r:id="rId25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11111"/>
    <a:srgbClr val="003399"/>
    <a:srgbClr val="009799"/>
    <a:srgbClr val="009900"/>
    <a:srgbClr val="CC0000"/>
    <a:srgbClr val="FFFF00"/>
    <a:srgbClr val="6666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42" autoAdjust="0"/>
    <p:restoredTop sz="90929"/>
  </p:normalViewPr>
  <p:slideViewPr>
    <p:cSldViewPr>
      <p:cViewPr varScale="1">
        <p:scale>
          <a:sx n="82" d="100"/>
          <a:sy n="82" d="100"/>
        </p:scale>
        <p:origin x="-1253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05187138913137"/>
          <c:y val="6.1502841424101264E-2"/>
          <c:w val="0.76387259782182404"/>
          <c:h val="0.7793206592419190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Calculations!$L$2</c:f>
              <c:strCache>
                <c:ptCount val="1"/>
                <c:pt idx="0">
                  <c:v>Z=-64 mm</c:v>
                </c:pt>
              </c:strCache>
            </c:strRef>
          </c:tx>
          <c:spPr>
            <a:ln w="12700">
              <a:noFill/>
              <a:prstDash val="solid"/>
            </a:ln>
          </c:spPr>
          <c:marker>
            <c:symbol val="diamond"/>
            <c:size val="3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errBars>
            <c:errDir val="y"/>
            <c:errBarType val="both"/>
            <c:errValType val="fixedVal"/>
            <c:noEndCap val="0"/>
            <c:val val="60"/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Calculations!$K$3:$K$51</c:f>
              <c:numCache>
                <c:formatCode>General</c:formatCode>
                <c:ptCount val="49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  <c:pt idx="7">
                  <c:v>105</c:v>
                </c:pt>
                <c:pt idx="8">
                  <c:v>120</c:v>
                </c:pt>
                <c:pt idx="9">
                  <c:v>135</c:v>
                </c:pt>
                <c:pt idx="10">
                  <c:v>150</c:v>
                </c:pt>
                <c:pt idx="11">
                  <c:v>165</c:v>
                </c:pt>
                <c:pt idx="12">
                  <c:v>180</c:v>
                </c:pt>
                <c:pt idx="13">
                  <c:v>195</c:v>
                </c:pt>
                <c:pt idx="14">
                  <c:v>210</c:v>
                </c:pt>
                <c:pt idx="15">
                  <c:v>225</c:v>
                </c:pt>
                <c:pt idx="16">
                  <c:v>240</c:v>
                </c:pt>
                <c:pt idx="17">
                  <c:v>255</c:v>
                </c:pt>
                <c:pt idx="18">
                  <c:v>270</c:v>
                </c:pt>
                <c:pt idx="19">
                  <c:v>285</c:v>
                </c:pt>
                <c:pt idx="20">
                  <c:v>300</c:v>
                </c:pt>
                <c:pt idx="21">
                  <c:v>315</c:v>
                </c:pt>
                <c:pt idx="22">
                  <c:v>330</c:v>
                </c:pt>
                <c:pt idx="23">
                  <c:v>345</c:v>
                </c:pt>
                <c:pt idx="24">
                  <c:v>360</c:v>
                </c:pt>
                <c:pt idx="25">
                  <c:v>375</c:v>
                </c:pt>
                <c:pt idx="26">
                  <c:v>390</c:v>
                </c:pt>
                <c:pt idx="27">
                  <c:v>405</c:v>
                </c:pt>
                <c:pt idx="28">
                  <c:v>420</c:v>
                </c:pt>
                <c:pt idx="29">
                  <c:v>435</c:v>
                </c:pt>
                <c:pt idx="30">
                  <c:v>450</c:v>
                </c:pt>
                <c:pt idx="31">
                  <c:v>465</c:v>
                </c:pt>
                <c:pt idx="32">
                  <c:v>480</c:v>
                </c:pt>
                <c:pt idx="33">
                  <c:v>495</c:v>
                </c:pt>
                <c:pt idx="34">
                  <c:v>510</c:v>
                </c:pt>
                <c:pt idx="35">
                  <c:v>525</c:v>
                </c:pt>
                <c:pt idx="36">
                  <c:v>540</c:v>
                </c:pt>
                <c:pt idx="37">
                  <c:v>555</c:v>
                </c:pt>
                <c:pt idx="38">
                  <c:v>570</c:v>
                </c:pt>
                <c:pt idx="39">
                  <c:v>585</c:v>
                </c:pt>
                <c:pt idx="40">
                  <c:v>600</c:v>
                </c:pt>
                <c:pt idx="41">
                  <c:v>615</c:v>
                </c:pt>
                <c:pt idx="42">
                  <c:v>630</c:v>
                </c:pt>
                <c:pt idx="43">
                  <c:v>645</c:v>
                </c:pt>
                <c:pt idx="44">
                  <c:v>660</c:v>
                </c:pt>
                <c:pt idx="45">
                  <c:v>675</c:v>
                </c:pt>
                <c:pt idx="46">
                  <c:v>690</c:v>
                </c:pt>
                <c:pt idx="47">
                  <c:v>705</c:v>
                </c:pt>
                <c:pt idx="48">
                  <c:v>720</c:v>
                </c:pt>
              </c:numCache>
            </c:numRef>
          </c:xVal>
          <c:yVal>
            <c:numRef>
              <c:f>Calculations!$L$3:$L$51</c:f>
              <c:numCache>
                <c:formatCode>0.000</c:formatCode>
                <c:ptCount val="49"/>
                <c:pt idx="0">
                  <c:v>12660.74</c:v>
                </c:pt>
                <c:pt idx="1">
                  <c:v>12611.09</c:v>
                </c:pt>
                <c:pt idx="2">
                  <c:v>12590.6</c:v>
                </c:pt>
                <c:pt idx="3">
                  <c:v>12538.11</c:v>
                </c:pt>
                <c:pt idx="4">
                  <c:v>12479.74</c:v>
                </c:pt>
                <c:pt idx="5">
                  <c:v>12432.22</c:v>
                </c:pt>
                <c:pt idx="6">
                  <c:v>12376.17</c:v>
                </c:pt>
                <c:pt idx="7">
                  <c:v>12350.31</c:v>
                </c:pt>
                <c:pt idx="8">
                  <c:v>12324.06</c:v>
                </c:pt>
                <c:pt idx="9">
                  <c:v>12309.35</c:v>
                </c:pt>
                <c:pt idx="10">
                  <c:v>12317.26</c:v>
                </c:pt>
                <c:pt idx="11">
                  <c:v>12329.14</c:v>
                </c:pt>
                <c:pt idx="12">
                  <c:v>12341.53</c:v>
                </c:pt>
                <c:pt idx="13">
                  <c:v>12346.43</c:v>
                </c:pt>
                <c:pt idx="14">
                  <c:v>12367.98</c:v>
                </c:pt>
                <c:pt idx="15">
                  <c:v>12398.23</c:v>
                </c:pt>
                <c:pt idx="16">
                  <c:v>12472.06</c:v>
                </c:pt>
                <c:pt idx="17">
                  <c:v>12572.66</c:v>
                </c:pt>
                <c:pt idx="18">
                  <c:v>12659.82</c:v>
                </c:pt>
                <c:pt idx="19">
                  <c:v>12775</c:v>
                </c:pt>
                <c:pt idx="20">
                  <c:v>12813.98</c:v>
                </c:pt>
                <c:pt idx="21">
                  <c:v>12810.88</c:v>
                </c:pt>
                <c:pt idx="22">
                  <c:v>12751.22</c:v>
                </c:pt>
                <c:pt idx="23">
                  <c:v>12691.5</c:v>
                </c:pt>
                <c:pt idx="24">
                  <c:v>12653.5</c:v>
                </c:pt>
                <c:pt idx="25">
                  <c:v>12611.09</c:v>
                </c:pt>
                <c:pt idx="26">
                  <c:v>12590.6</c:v>
                </c:pt>
                <c:pt idx="27">
                  <c:v>12538.11</c:v>
                </c:pt>
                <c:pt idx="28">
                  <c:v>12479.74</c:v>
                </c:pt>
                <c:pt idx="29">
                  <c:v>12432.22</c:v>
                </c:pt>
                <c:pt idx="30">
                  <c:v>12376.17</c:v>
                </c:pt>
                <c:pt idx="31">
                  <c:v>12350.31</c:v>
                </c:pt>
                <c:pt idx="32">
                  <c:v>12324.06</c:v>
                </c:pt>
                <c:pt idx="33">
                  <c:v>12309.35</c:v>
                </c:pt>
                <c:pt idx="34">
                  <c:v>12317.26</c:v>
                </c:pt>
                <c:pt idx="35">
                  <c:v>12329.14</c:v>
                </c:pt>
                <c:pt idx="36">
                  <c:v>12341.53</c:v>
                </c:pt>
                <c:pt idx="37">
                  <c:v>12346.43</c:v>
                </c:pt>
                <c:pt idx="38">
                  <c:v>12367.98</c:v>
                </c:pt>
                <c:pt idx="39">
                  <c:v>12398.23</c:v>
                </c:pt>
                <c:pt idx="40">
                  <c:v>12472.06</c:v>
                </c:pt>
                <c:pt idx="41">
                  <c:v>12572.66</c:v>
                </c:pt>
                <c:pt idx="42">
                  <c:v>12659.82</c:v>
                </c:pt>
                <c:pt idx="43">
                  <c:v>12775</c:v>
                </c:pt>
                <c:pt idx="44">
                  <c:v>12813.98</c:v>
                </c:pt>
                <c:pt idx="45">
                  <c:v>12810.88</c:v>
                </c:pt>
                <c:pt idx="46">
                  <c:v>12751.22</c:v>
                </c:pt>
                <c:pt idx="47">
                  <c:v>12691.5</c:v>
                </c:pt>
                <c:pt idx="48">
                  <c:v>12653.5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Calculations!$M$2</c:f>
              <c:strCache>
                <c:ptCount val="1"/>
                <c:pt idx="0">
                  <c:v>Z=+64 mm</c:v>
                </c:pt>
              </c:strCache>
            </c:strRef>
          </c:tx>
          <c:spPr>
            <a:ln w="12700">
              <a:noFill/>
              <a:prstDash val="solid"/>
            </a:ln>
          </c:spPr>
          <c:marker>
            <c:symbol val="square"/>
            <c:size val="3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errBars>
            <c:errDir val="y"/>
            <c:errBarType val="both"/>
            <c:errValType val="fixedVal"/>
            <c:noEndCap val="0"/>
            <c:val val="60"/>
          </c:errBars>
          <c:errBars>
            <c:errDir val="x"/>
            <c:errBarType val="both"/>
            <c:errValType val="fixedVal"/>
            <c:noEndCap val="0"/>
            <c:val val="1"/>
          </c:errBars>
          <c:xVal>
            <c:numRef>
              <c:f>Calculations!$K$3:$K$51</c:f>
              <c:numCache>
                <c:formatCode>General</c:formatCode>
                <c:ptCount val="49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  <c:pt idx="7">
                  <c:v>105</c:v>
                </c:pt>
                <c:pt idx="8">
                  <c:v>120</c:v>
                </c:pt>
                <c:pt idx="9">
                  <c:v>135</c:v>
                </c:pt>
                <c:pt idx="10">
                  <c:v>150</c:v>
                </c:pt>
                <c:pt idx="11">
                  <c:v>165</c:v>
                </c:pt>
                <c:pt idx="12">
                  <c:v>180</c:v>
                </c:pt>
                <c:pt idx="13">
                  <c:v>195</c:v>
                </c:pt>
                <c:pt idx="14">
                  <c:v>210</c:v>
                </c:pt>
                <c:pt idx="15">
                  <c:v>225</c:v>
                </c:pt>
                <c:pt idx="16">
                  <c:v>240</c:v>
                </c:pt>
                <c:pt idx="17">
                  <c:v>255</c:v>
                </c:pt>
                <c:pt idx="18">
                  <c:v>270</c:v>
                </c:pt>
                <c:pt idx="19">
                  <c:v>285</c:v>
                </c:pt>
                <c:pt idx="20">
                  <c:v>300</c:v>
                </c:pt>
                <c:pt idx="21">
                  <c:v>315</c:v>
                </c:pt>
                <c:pt idx="22">
                  <c:v>330</c:v>
                </c:pt>
                <c:pt idx="23">
                  <c:v>345</c:v>
                </c:pt>
                <c:pt idx="24">
                  <c:v>360</c:v>
                </c:pt>
                <c:pt idx="25">
                  <c:v>375</c:v>
                </c:pt>
                <c:pt idx="26">
                  <c:v>390</c:v>
                </c:pt>
                <c:pt idx="27">
                  <c:v>405</c:v>
                </c:pt>
                <c:pt idx="28">
                  <c:v>420</c:v>
                </c:pt>
                <c:pt idx="29">
                  <c:v>435</c:v>
                </c:pt>
                <c:pt idx="30">
                  <c:v>450</c:v>
                </c:pt>
                <c:pt idx="31">
                  <c:v>465</c:v>
                </c:pt>
                <c:pt idx="32">
                  <c:v>480</c:v>
                </c:pt>
                <c:pt idx="33">
                  <c:v>495</c:v>
                </c:pt>
                <c:pt idx="34">
                  <c:v>510</c:v>
                </c:pt>
                <c:pt idx="35">
                  <c:v>525</c:v>
                </c:pt>
                <c:pt idx="36">
                  <c:v>540</c:v>
                </c:pt>
                <c:pt idx="37">
                  <c:v>555</c:v>
                </c:pt>
                <c:pt idx="38">
                  <c:v>570</c:v>
                </c:pt>
                <c:pt idx="39">
                  <c:v>585</c:v>
                </c:pt>
                <c:pt idx="40">
                  <c:v>600</c:v>
                </c:pt>
                <c:pt idx="41">
                  <c:v>615</c:v>
                </c:pt>
                <c:pt idx="42">
                  <c:v>630</c:v>
                </c:pt>
                <c:pt idx="43">
                  <c:v>645</c:v>
                </c:pt>
                <c:pt idx="44">
                  <c:v>660</c:v>
                </c:pt>
                <c:pt idx="45">
                  <c:v>675</c:v>
                </c:pt>
                <c:pt idx="46">
                  <c:v>690</c:v>
                </c:pt>
                <c:pt idx="47">
                  <c:v>705</c:v>
                </c:pt>
                <c:pt idx="48">
                  <c:v>720</c:v>
                </c:pt>
              </c:numCache>
            </c:numRef>
          </c:xVal>
          <c:yVal>
            <c:numRef>
              <c:f>Calculations!$M$3:$M$51</c:f>
              <c:numCache>
                <c:formatCode>0.000</c:formatCode>
                <c:ptCount val="49"/>
                <c:pt idx="0">
                  <c:v>11856.06</c:v>
                </c:pt>
                <c:pt idx="1">
                  <c:v>11821.88</c:v>
                </c:pt>
                <c:pt idx="2">
                  <c:v>11773.95</c:v>
                </c:pt>
                <c:pt idx="3">
                  <c:v>11722.31</c:v>
                </c:pt>
                <c:pt idx="4">
                  <c:v>11673.36</c:v>
                </c:pt>
                <c:pt idx="5">
                  <c:v>11650.86</c:v>
                </c:pt>
                <c:pt idx="6">
                  <c:v>11623.1</c:v>
                </c:pt>
                <c:pt idx="7">
                  <c:v>11603.75</c:v>
                </c:pt>
                <c:pt idx="8">
                  <c:v>11594.61</c:v>
                </c:pt>
                <c:pt idx="9">
                  <c:v>11609.67</c:v>
                </c:pt>
                <c:pt idx="10">
                  <c:v>11628.45</c:v>
                </c:pt>
                <c:pt idx="11">
                  <c:v>11675.52</c:v>
                </c:pt>
                <c:pt idx="12">
                  <c:v>11748.68</c:v>
                </c:pt>
                <c:pt idx="13">
                  <c:v>11767.16</c:v>
                </c:pt>
                <c:pt idx="14">
                  <c:v>11822.44</c:v>
                </c:pt>
                <c:pt idx="15">
                  <c:v>11846.27</c:v>
                </c:pt>
                <c:pt idx="16">
                  <c:v>11882.4</c:v>
                </c:pt>
                <c:pt idx="17">
                  <c:v>11939.86</c:v>
                </c:pt>
                <c:pt idx="18">
                  <c:v>11985.06</c:v>
                </c:pt>
                <c:pt idx="19">
                  <c:v>11997.84</c:v>
                </c:pt>
                <c:pt idx="20">
                  <c:v>11981.18</c:v>
                </c:pt>
                <c:pt idx="21">
                  <c:v>11970.34</c:v>
                </c:pt>
                <c:pt idx="22">
                  <c:v>11934.68</c:v>
                </c:pt>
                <c:pt idx="23">
                  <c:v>11905.56</c:v>
                </c:pt>
                <c:pt idx="24">
                  <c:v>11877.01</c:v>
                </c:pt>
                <c:pt idx="25">
                  <c:v>11821.88</c:v>
                </c:pt>
                <c:pt idx="26">
                  <c:v>11773.95</c:v>
                </c:pt>
                <c:pt idx="27">
                  <c:v>11722.31</c:v>
                </c:pt>
                <c:pt idx="28">
                  <c:v>11673.36</c:v>
                </c:pt>
                <c:pt idx="29">
                  <c:v>11650.86</c:v>
                </c:pt>
                <c:pt idx="30">
                  <c:v>11623.1</c:v>
                </c:pt>
                <c:pt idx="31">
                  <c:v>11603.75</c:v>
                </c:pt>
                <c:pt idx="32">
                  <c:v>11594.61</c:v>
                </c:pt>
                <c:pt idx="33">
                  <c:v>11609.67</c:v>
                </c:pt>
                <c:pt idx="34">
                  <c:v>11628.45</c:v>
                </c:pt>
                <c:pt idx="35">
                  <c:v>11675.52</c:v>
                </c:pt>
                <c:pt idx="36">
                  <c:v>11748.68</c:v>
                </c:pt>
                <c:pt idx="37">
                  <c:v>11767.16</c:v>
                </c:pt>
                <c:pt idx="38">
                  <c:v>11822.44</c:v>
                </c:pt>
                <c:pt idx="39">
                  <c:v>11846.27</c:v>
                </c:pt>
                <c:pt idx="40">
                  <c:v>11882.4</c:v>
                </c:pt>
                <c:pt idx="41">
                  <c:v>11939.86</c:v>
                </c:pt>
                <c:pt idx="42">
                  <c:v>11985.06</c:v>
                </c:pt>
                <c:pt idx="43">
                  <c:v>11997.84</c:v>
                </c:pt>
                <c:pt idx="44">
                  <c:v>11981.18</c:v>
                </c:pt>
                <c:pt idx="45">
                  <c:v>11970.34</c:v>
                </c:pt>
                <c:pt idx="46">
                  <c:v>11934.68</c:v>
                </c:pt>
                <c:pt idx="47">
                  <c:v>11905.56</c:v>
                </c:pt>
                <c:pt idx="48">
                  <c:v>11877.01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Calculations!$S$43</c:f>
              <c:strCache>
                <c:ptCount val="1"/>
                <c:pt idx="0">
                  <c:v>Fitting 1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Calculations!$R$44:$R$116</c:f>
              <c:numCache>
                <c:formatCode>General</c:formatCode>
                <c:ptCount val="73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</c:numCache>
            </c:numRef>
          </c:xVal>
          <c:yVal>
            <c:numRef>
              <c:f>Calculations!$S$44:$S$116</c:f>
              <c:numCache>
                <c:formatCode>0.000</c:formatCode>
                <c:ptCount val="73"/>
                <c:pt idx="0">
                  <c:v>12720.02101472144</c:v>
                </c:pt>
                <c:pt idx="1">
                  <c:v>12691.750314161747</c:v>
                </c:pt>
                <c:pt idx="2">
                  <c:v>12658.058605204578</c:v>
                </c:pt>
                <c:pt idx="3">
                  <c:v>12619.969593377769</c:v>
                </c:pt>
                <c:pt idx="4">
                  <c:v>12578.640594031707</c:v>
                </c:pt>
                <c:pt idx="5">
                  <c:v>12535.32736789804</c:v>
                </c:pt>
                <c:pt idx="6">
                  <c:v>12491.345965435288</c:v>
                </c:pt>
                <c:pt idx="7">
                  <c:v>12448.032739301621</c:v>
                </c:pt>
                <c:pt idx="8">
                  <c:v>12406.703739955559</c:v>
                </c:pt>
                <c:pt idx="9">
                  <c:v>12368.61472812875</c:v>
                </c:pt>
                <c:pt idx="10">
                  <c:v>12334.923019171581</c:v>
                </c:pt>
                <c:pt idx="11">
                  <c:v>12306.652318611888</c:v>
                </c:pt>
                <c:pt idx="12">
                  <c:v>12284.661617380512</c:v>
                </c:pt>
                <c:pt idx="13">
                  <c:v>12269.619091806539</c:v>
                </c:pt>
                <c:pt idx="14">
                  <c:v>12261.981801417645</c:v>
                </c:pt>
                <c:pt idx="15">
                  <c:v>12261.981801417645</c:v>
                </c:pt>
                <c:pt idx="16">
                  <c:v>12269.619091806539</c:v>
                </c:pt>
                <c:pt idx="17">
                  <c:v>12284.661617380512</c:v>
                </c:pt>
                <c:pt idx="18">
                  <c:v>12306.652318611888</c:v>
                </c:pt>
                <c:pt idx="19">
                  <c:v>12334.923019171581</c:v>
                </c:pt>
                <c:pt idx="20">
                  <c:v>12368.61472812875</c:v>
                </c:pt>
                <c:pt idx="21">
                  <c:v>12406.703739955559</c:v>
                </c:pt>
                <c:pt idx="22">
                  <c:v>12448.032739301621</c:v>
                </c:pt>
                <c:pt idx="23">
                  <c:v>12491.345965435288</c:v>
                </c:pt>
                <c:pt idx="24">
                  <c:v>12535.32736789804</c:v>
                </c:pt>
                <c:pt idx="25">
                  <c:v>12578.640594031707</c:v>
                </c:pt>
                <c:pt idx="26">
                  <c:v>12619.969593377769</c:v>
                </c:pt>
                <c:pt idx="27">
                  <c:v>12658.058605204578</c:v>
                </c:pt>
                <c:pt idx="28">
                  <c:v>12691.750314161747</c:v>
                </c:pt>
                <c:pt idx="29">
                  <c:v>12720.02101472144</c:v>
                </c:pt>
                <c:pt idx="30">
                  <c:v>12742.011715952816</c:v>
                </c:pt>
                <c:pt idx="31">
                  <c:v>12757.05424152679</c:v>
                </c:pt>
                <c:pt idx="32">
                  <c:v>12764.691531915683</c:v>
                </c:pt>
                <c:pt idx="33">
                  <c:v>12764.691531915683</c:v>
                </c:pt>
                <c:pt idx="34">
                  <c:v>12757.05424152679</c:v>
                </c:pt>
                <c:pt idx="35">
                  <c:v>12742.011715952816</c:v>
                </c:pt>
                <c:pt idx="36">
                  <c:v>12720.02101472144</c:v>
                </c:pt>
                <c:pt idx="37">
                  <c:v>12691.750314161747</c:v>
                </c:pt>
                <c:pt idx="38">
                  <c:v>12658.058605204578</c:v>
                </c:pt>
                <c:pt idx="39">
                  <c:v>12619.969593377769</c:v>
                </c:pt>
                <c:pt idx="40">
                  <c:v>12578.640594031707</c:v>
                </c:pt>
                <c:pt idx="41">
                  <c:v>12535.32736789804</c:v>
                </c:pt>
                <c:pt idx="42">
                  <c:v>12491.345965435288</c:v>
                </c:pt>
                <c:pt idx="43">
                  <c:v>12448.032739301621</c:v>
                </c:pt>
                <c:pt idx="44">
                  <c:v>12406.703739955559</c:v>
                </c:pt>
                <c:pt idx="45">
                  <c:v>12368.61472812875</c:v>
                </c:pt>
                <c:pt idx="46">
                  <c:v>12334.923019171581</c:v>
                </c:pt>
                <c:pt idx="47">
                  <c:v>12306.652318611888</c:v>
                </c:pt>
                <c:pt idx="48">
                  <c:v>12284.661617380512</c:v>
                </c:pt>
                <c:pt idx="49">
                  <c:v>12269.619091806539</c:v>
                </c:pt>
                <c:pt idx="50">
                  <c:v>12261.981801417645</c:v>
                </c:pt>
                <c:pt idx="51">
                  <c:v>12261.981801417645</c:v>
                </c:pt>
                <c:pt idx="52">
                  <c:v>12269.619091806539</c:v>
                </c:pt>
                <c:pt idx="53">
                  <c:v>12284.661617380512</c:v>
                </c:pt>
                <c:pt idx="54">
                  <c:v>12306.652318611888</c:v>
                </c:pt>
                <c:pt idx="55">
                  <c:v>12334.923019171581</c:v>
                </c:pt>
                <c:pt idx="56">
                  <c:v>12368.61472812875</c:v>
                </c:pt>
                <c:pt idx="57">
                  <c:v>12406.703739955559</c:v>
                </c:pt>
                <c:pt idx="58">
                  <c:v>12448.032739301621</c:v>
                </c:pt>
                <c:pt idx="59">
                  <c:v>12491.345965435288</c:v>
                </c:pt>
                <c:pt idx="60">
                  <c:v>12535.32736789804</c:v>
                </c:pt>
                <c:pt idx="61">
                  <c:v>12578.640594031707</c:v>
                </c:pt>
                <c:pt idx="62">
                  <c:v>12619.969593377769</c:v>
                </c:pt>
                <c:pt idx="63">
                  <c:v>12658.058605204578</c:v>
                </c:pt>
                <c:pt idx="64">
                  <c:v>12691.750314161747</c:v>
                </c:pt>
                <c:pt idx="65">
                  <c:v>12720.02101472144</c:v>
                </c:pt>
                <c:pt idx="66">
                  <c:v>12742.011715952816</c:v>
                </c:pt>
                <c:pt idx="67">
                  <c:v>12757.05424152679</c:v>
                </c:pt>
                <c:pt idx="68">
                  <c:v>12764.691531915683</c:v>
                </c:pt>
                <c:pt idx="69">
                  <c:v>12764.691531915683</c:v>
                </c:pt>
                <c:pt idx="70">
                  <c:v>12757.05424152679</c:v>
                </c:pt>
                <c:pt idx="71">
                  <c:v>12742.011715952816</c:v>
                </c:pt>
                <c:pt idx="72">
                  <c:v>12720.02101472144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Calculations!$T$43</c:f>
              <c:strCache>
                <c:ptCount val="1"/>
                <c:pt idx="0">
                  <c:v>Fitting 2</c:v>
                </c:pt>
              </c:strCache>
            </c:strRef>
          </c:tx>
          <c:spPr>
            <a:ln w="12700">
              <a:solidFill>
                <a:srgbClr val="006600"/>
              </a:solidFill>
              <a:prstDash val="solid"/>
            </a:ln>
          </c:spPr>
          <c:marker>
            <c:symbol val="none"/>
          </c:marker>
          <c:xVal>
            <c:numRef>
              <c:f>Calculations!$R$44:$R$116</c:f>
              <c:numCache>
                <c:formatCode>General</c:formatCode>
                <c:ptCount val="73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  <c:pt idx="30">
                  <c:v>300</c:v>
                </c:pt>
                <c:pt idx="31">
                  <c:v>310</c:v>
                </c:pt>
                <c:pt idx="32">
                  <c:v>320</c:v>
                </c:pt>
                <c:pt idx="33">
                  <c:v>330</c:v>
                </c:pt>
                <c:pt idx="34">
                  <c:v>340</c:v>
                </c:pt>
                <c:pt idx="35">
                  <c:v>350</c:v>
                </c:pt>
                <c:pt idx="36">
                  <c:v>360</c:v>
                </c:pt>
                <c:pt idx="37">
                  <c:v>370</c:v>
                </c:pt>
                <c:pt idx="38">
                  <c:v>380</c:v>
                </c:pt>
                <c:pt idx="39">
                  <c:v>390</c:v>
                </c:pt>
                <c:pt idx="40">
                  <c:v>400</c:v>
                </c:pt>
                <c:pt idx="41">
                  <c:v>410</c:v>
                </c:pt>
                <c:pt idx="42">
                  <c:v>420</c:v>
                </c:pt>
                <c:pt idx="43">
                  <c:v>430</c:v>
                </c:pt>
                <c:pt idx="44">
                  <c:v>440</c:v>
                </c:pt>
                <c:pt idx="45">
                  <c:v>450</c:v>
                </c:pt>
                <c:pt idx="46">
                  <c:v>460</c:v>
                </c:pt>
                <c:pt idx="47">
                  <c:v>470</c:v>
                </c:pt>
                <c:pt idx="48">
                  <c:v>480</c:v>
                </c:pt>
                <c:pt idx="49">
                  <c:v>490</c:v>
                </c:pt>
                <c:pt idx="50">
                  <c:v>500</c:v>
                </c:pt>
                <c:pt idx="51">
                  <c:v>510</c:v>
                </c:pt>
                <c:pt idx="52">
                  <c:v>520</c:v>
                </c:pt>
                <c:pt idx="53">
                  <c:v>530</c:v>
                </c:pt>
                <c:pt idx="54">
                  <c:v>540</c:v>
                </c:pt>
                <c:pt idx="55">
                  <c:v>550</c:v>
                </c:pt>
                <c:pt idx="56">
                  <c:v>560</c:v>
                </c:pt>
                <c:pt idx="57">
                  <c:v>570</c:v>
                </c:pt>
                <c:pt idx="58">
                  <c:v>580</c:v>
                </c:pt>
                <c:pt idx="59">
                  <c:v>590</c:v>
                </c:pt>
                <c:pt idx="60">
                  <c:v>600</c:v>
                </c:pt>
                <c:pt idx="61">
                  <c:v>610</c:v>
                </c:pt>
                <c:pt idx="62">
                  <c:v>620</c:v>
                </c:pt>
                <c:pt idx="63">
                  <c:v>630</c:v>
                </c:pt>
                <c:pt idx="64">
                  <c:v>640</c:v>
                </c:pt>
                <c:pt idx="65">
                  <c:v>650</c:v>
                </c:pt>
                <c:pt idx="66">
                  <c:v>660</c:v>
                </c:pt>
                <c:pt idx="67">
                  <c:v>670</c:v>
                </c:pt>
                <c:pt idx="68">
                  <c:v>680</c:v>
                </c:pt>
                <c:pt idx="69">
                  <c:v>690</c:v>
                </c:pt>
                <c:pt idx="70">
                  <c:v>700</c:v>
                </c:pt>
                <c:pt idx="71">
                  <c:v>710</c:v>
                </c:pt>
                <c:pt idx="72">
                  <c:v>720</c:v>
                </c:pt>
              </c:numCache>
            </c:numRef>
          </c:xVal>
          <c:yVal>
            <c:numRef>
              <c:f>Calculations!$T$44:$T$116</c:f>
              <c:numCache>
                <c:formatCode>0.000</c:formatCode>
                <c:ptCount val="73"/>
                <c:pt idx="0">
                  <c:v>11877.497430840847</c:v>
                </c:pt>
                <c:pt idx="1">
                  <c:v>11844.473051778341</c:v>
                </c:pt>
                <c:pt idx="2">
                  <c:v>11809.863155074067</c:v>
                </c:pt>
                <c:pt idx="3">
                  <c:v>11774.719344925927</c:v>
                </c:pt>
                <c:pt idx="4">
                  <c:v>11740.109448221652</c:v>
                </c:pt>
                <c:pt idx="5">
                  <c:v>11707.085069159146</c:v>
                </c:pt>
                <c:pt idx="6">
                  <c:v>11676.649636785081</c:v>
                </c:pt>
                <c:pt idx="7">
                  <c:v>11649.727916311071</c:v>
                </c:pt>
                <c:pt idx="8">
                  <c:v>11627.137910590671</c:v>
                </c:pt>
                <c:pt idx="9">
                  <c:v>11609.566005516603</c:v>
                </c:pt>
                <c:pt idx="10">
                  <c:v>11597.546114532726</c:v>
                </c:pt>
                <c:pt idx="11">
                  <c:v>11591.443455944229</c:v>
                </c:pt>
                <c:pt idx="12">
                  <c:v>11591.443455944229</c:v>
                </c:pt>
                <c:pt idx="13">
                  <c:v>11597.546114532726</c:v>
                </c:pt>
                <c:pt idx="14">
                  <c:v>11609.566005516603</c:v>
                </c:pt>
                <c:pt idx="15">
                  <c:v>11627.137910590671</c:v>
                </c:pt>
                <c:pt idx="16">
                  <c:v>11649.727916311071</c:v>
                </c:pt>
                <c:pt idx="17">
                  <c:v>11676.649636785081</c:v>
                </c:pt>
                <c:pt idx="18">
                  <c:v>11707.085069159146</c:v>
                </c:pt>
                <c:pt idx="19">
                  <c:v>11740.109448221652</c:v>
                </c:pt>
                <c:pt idx="20">
                  <c:v>11774.719344925927</c:v>
                </c:pt>
                <c:pt idx="21">
                  <c:v>11809.863155074067</c:v>
                </c:pt>
                <c:pt idx="22">
                  <c:v>11844.473051778341</c:v>
                </c:pt>
                <c:pt idx="23">
                  <c:v>11877.497430840847</c:v>
                </c:pt>
                <c:pt idx="24">
                  <c:v>11907.932863214912</c:v>
                </c:pt>
                <c:pt idx="25">
                  <c:v>11934.854583688923</c:v>
                </c:pt>
                <c:pt idx="26">
                  <c:v>11957.444589409322</c:v>
                </c:pt>
                <c:pt idx="27">
                  <c:v>11975.01649448339</c:v>
                </c:pt>
                <c:pt idx="28">
                  <c:v>11987.036385467267</c:v>
                </c:pt>
                <c:pt idx="29">
                  <c:v>11993.139044055764</c:v>
                </c:pt>
                <c:pt idx="30">
                  <c:v>11993.139044055764</c:v>
                </c:pt>
                <c:pt idx="31">
                  <c:v>11987.036385467267</c:v>
                </c:pt>
                <c:pt idx="32">
                  <c:v>11975.01649448339</c:v>
                </c:pt>
                <c:pt idx="33">
                  <c:v>11957.444589409322</c:v>
                </c:pt>
                <c:pt idx="34">
                  <c:v>11934.854583688923</c:v>
                </c:pt>
                <c:pt idx="35">
                  <c:v>11907.932863214912</c:v>
                </c:pt>
                <c:pt idx="36">
                  <c:v>11877.497430840847</c:v>
                </c:pt>
                <c:pt idx="37">
                  <c:v>11844.473051778341</c:v>
                </c:pt>
                <c:pt idx="38">
                  <c:v>11809.863155074067</c:v>
                </c:pt>
                <c:pt idx="39">
                  <c:v>11774.719344925928</c:v>
                </c:pt>
                <c:pt idx="40">
                  <c:v>11740.109448221652</c:v>
                </c:pt>
                <c:pt idx="41">
                  <c:v>11707.085069159146</c:v>
                </c:pt>
                <c:pt idx="42">
                  <c:v>11676.649636785081</c:v>
                </c:pt>
                <c:pt idx="43">
                  <c:v>11649.727916311071</c:v>
                </c:pt>
                <c:pt idx="44">
                  <c:v>11627.137910590671</c:v>
                </c:pt>
                <c:pt idx="45">
                  <c:v>11609.566005516603</c:v>
                </c:pt>
                <c:pt idx="46">
                  <c:v>11597.546114532726</c:v>
                </c:pt>
                <c:pt idx="47">
                  <c:v>11591.443455944229</c:v>
                </c:pt>
                <c:pt idx="48">
                  <c:v>11591.443455944229</c:v>
                </c:pt>
                <c:pt idx="49">
                  <c:v>11597.546114532726</c:v>
                </c:pt>
                <c:pt idx="50">
                  <c:v>11609.566005516603</c:v>
                </c:pt>
                <c:pt idx="51">
                  <c:v>11627.137910590671</c:v>
                </c:pt>
                <c:pt idx="52">
                  <c:v>11649.727916311071</c:v>
                </c:pt>
                <c:pt idx="53">
                  <c:v>11676.64963678508</c:v>
                </c:pt>
                <c:pt idx="54">
                  <c:v>11707.085069159146</c:v>
                </c:pt>
                <c:pt idx="55">
                  <c:v>11740.109448221652</c:v>
                </c:pt>
                <c:pt idx="56">
                  <c:v>11774.719344925927</c:v>
                </c:pt>
                <c:pt idx="57">
                  <c:v>11809.863155074065</c:v>
                </c:pt>
                <c:pt idx="58">
                  <c:v>11844.473051778341</c:v>
                </c:pt>
                <c:pt idx="59">
                  <c:v>11877.497430840847</c:v>
                </c:pt>
                <c:pt idx="60">
                  <c:v>11907.932863214912</c:v>
                </c:pt>
                <c:pt idx="61">
                  <c:v>11934.854583688923</c:v>
                </c:pt>
                <c:pt idx="62">
                  <c:v>11957.444589409322</c:v>
                </c:pt>
                <c:pt idx="63">
                  <c:v>11975.01649448339</c:v>
                </c:pt>
                <c:pt idx="64">
                  <c:v>11987.036385467267</c:v>
                </c:pt>
                <c:pt idx="65">
                  <c:v>11993.139044055764</c:v>
                </c:pt>
                <c:pt idx="66">
                  <c:v>11993.139044055764</c:v>
                </c:pt>
                <c:pt idx="67">
                  <c:v>11987.036385467267</c:v>
                </c:pt>
                <c:pt idx="68">
                  <c:v>11975.01649448339</c:v>
                </c:pt>
                <c:pt idx="69">
                  <c:v>11957.444589409321</c:v>
                </c:pt>
                <c:pt idx="70">
                  <c:v>11934.854583688923</c:v>
                </c:pt>
                <c:pt idx="71">
                  <c:v>11907.932863214912</c:v>
                </c:pt>
                <c:pt idx="72">
                  <c:v>11877.497430840847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4208128"/>
        <c:axId val="304562560"/>
      </c:scatterChart>
      <c:valAx>
        <c:axId val="304208128"/>
        <c:scaling>
          <c:orientation val="minMax"/>
          <c:max val="36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Probe angle (degrees)</a:t>
                </a:r>
              </a:p>
            </c:rich>
          </c:tx>
          <c:layout>
            <c:manualLayout>
              <c:xMode val="edge"/>
              <c:yMode val="edge"/>
              <c:x val="0.40915631761973242"/>
              <c:y val="0.945634893199325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04562560"/>
        <c:crosses val="autoZero"/>
        <c:crossBetween val="midCat"/>
        <c:majorUnit val="90"/>
      </c:valAx>
      <c:valAx>
        <c:axId val="30456256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Radial magnetic field (G)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8.2715898499335725E-3"/>
              <c:y val="0.2247176310168436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04208128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5253252293338544"/>
          <c:y val="6.3251289590106674E-2"/>
          <c:w val="0.24208273340918129"/>
          <c:h val="0.2067285242543470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+mn-lt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1E423-34DD-4732-B1FA-F33FB11C0B15}" type="datetimeFigureOut">
              <a:rPr lang="en-US" smtClean="0"/>
              <a:t>6/2/2014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7C995-1401-4CEB-AB37-44C21B8922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453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7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EA02FCC2-A4BC-46C7-A897-74930B37D3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980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dirty="0" smtClean="0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  <a:extLst/>
        </p:spPr>
        <p:txBody>
          <a:bodyPr anchor="b"/>
          <a:lstStyle>
            <a:lvl1pPr algn="r">
              <a:defRPr sz="40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pic>
        <p:nvPicPr>
          <p:cNvPr id="5" name="Picture 7" descr="title header_Blue_64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52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meeting, 3-4 June 2014;  P.N. Ostroumov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977A28D-872A-4E3D-8386-956C3EE07B16}" type="slidenum">
              <a:rPr lang="en-US"/>
              <a:pPr>
                <a:defRPr/>
              </a:pPr>
              <a:t>‹#›</a:t>
            </a:fld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544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meeting, 3-4 June 2014;  P.N. Ostroumov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2922A94E-C0CB-45B3-8723-AF20DD5BA527}" type="slidenum">
              <a:rPr lang="en-US"/>
              <a:pPr>
                <a:defRPr/>
              </a:pPr>
              <a:t>‹#›</a:t>
            </a:fld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5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19147"/>
            <a:ext cx="6400800" cy="69079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953000"/>
          </a:xfrm>
        </p:spPr>
        <p:txBody>
          <a:bodyPr/>
          <a:lstStyle>
            <a:lvl1pPr>
              <a:spcBef>
                <a:spcPts val="600"/>
              </a:spcBef>
              <a:buSzPct val="100000"/>
              <a:defRPr/>
            </a:lvl1pPr>
            <a:lvl2pPr>
              <a:spcBef>
                <a:spcPts val="400"/>
              </a:spcBef>
              <a:buSzPct val="90000"/>
              <a:defRPr/>
            </a:lvl2pPr>
            <a:lvl3pPr marL="1143000" indent="-228600">
              <a:spcBef>
                <a:spcPts val="200"/>
              </a:spcBef>
              <a:buSzPct val="70000"/>
              <a:buFont typeface="Wingdings" pitchFamily="2" charset="2"/>
              <a:buChar char="v"/>
              <a:defRPr sz="2000"/>
            </a:lvl3pPr>
            <a:lvl4pPr>
              <a:spcBef>
                <a:spcPts val="200"/>
              </a:spcBef>
              <a:buSzPct val="50000"/>
              <a:defRPr/>
            </a:lvl4pPr>
            <a:lvl5pPr>
              <a:spcBef>
                <a:spcPts val="200"/>
              </a:spcBef>
              <a:buSzPct val="5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xfrm>
            <a:off x="2590800" y="6381750"/>
            <a:ext cx="4724400" cy="24765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smtClean="0"/>
              <a:t>Collaboration meeting, 3-4 June 2014;  P.N. Ostroumov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76BBECFF-F207-4C65-B9B5-95271AC2022A}" type="slidenum">
              <a:rPr lang="en-US"/>
              <a:pPr>
                <a:defRPr/>
              </a:pPr>
              <a:t>‹#›</a:t>
            </a:fld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1600200" cy="87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7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meeting, 3-4 June 2014;  P.N. Ostroumov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48C8DA77-7B6E-474F-BE15-C939B38D51BC}" type="slidenum">
              <a:rPr lang="en-US"/>
              <a:pPr>
                <a:defRPr/>
              </a:pPr>
              <a:t>‹#›</a:t>
            </a:fld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6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meeting, 3-4 June 2014;  P.N. Ostroumov</a:t>
            </a:r>
            <a:endParaRPr 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1B1DF1E-7DB0-467B-AAD4-D7017BF1F2C8}" type="slidenum">
              <a:rPr lang="en-US"/>
              <a:pPr>
                <a:defRPr/>
              </a:pPr>
              <a:t>‹#›</a:t>
            </a:fld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00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meeting, 3-4 June 2014;  P.N. Ostroumov</a:t>
            </a:r>
            <a:endParaRPr lang="en-US" dirty="0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D2AC10E-7263-4860-8BFE-AAB80CDB04B0}" type="slidenum">
              <a:rPr lang="en-US"/>
              <a:pPr>
                <a:defRPr/>
              </a:pPr>
              <a:t>‹#›</a:t>
            </a:fld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5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meeting, 3-4 June 2014;  P.N. Ostroumov</a:t>
            </a:r>
            <a:endParaRPr 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85B01827-B483-47B9-B2FE-E934C17D2B60}" type="slidenum">
              <a:rPr lang="en-US"/>
              <a:pPr>
                <a:defRPr/>
              </a:pPr>
              <a:t>‹#›</a:t>
            </a:fld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173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meeting, 3-4 June 2014;  P.N. Ostroumov</a:t>
            </a:r>
            <a:endParaRPr lang="en-US" dirty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B8B8446-4389-417C-9B3A-FCE5EAB323EB}" type="slidenum">
              <a:rPr lang="en-US"/>
              <a:pPr>
                <a:defRPr/>
              </a:pPr>
              <a:t>‹#›</a:t>
            </a:fld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194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meeting, 3-4 June 2014;  P.N. Ostroumov</a:t>
            </a:r>
            <a:endParaRPr 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C5B0196E-8BB4-4339-ADD8-D0D000AD443B}" type="slidenum">
              <a:rPr lang="en-US"/>
              <a:pPr>
                <a:defRPr/>
              </a:pPr>
              <a:t>‹#›</a:t>
            </a:fld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Collaboration meeting, 3-4 June 2014;  P.N. Ostroumov</a:t>
            </a:r>
            <a:endParaRPr 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220EB5C6-905C-4F83-BC8F-345CC34C4773}" type="slidenum">
              <a:rPr lang="en-US"/>
              <a:pPr>
                <a:defRPr/>
              </a:pPr>
              <a:t>‹#›</a:t>
            </a:fld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9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C:\Documents and Settings\kevin.XENOLAND\My Documents\fnalppt\newwhite\sub-pages\Fermi_white_subpag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86150" y="6381750"/>
            <a:ext cx="2895600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smtClean="0"/>
              <a:t>Collaboration meeting, 3-4 June 2014;  P.N. Ostroumov</a:t>
            </a:r>
            <a:endParaRPr lang="en-US" dirty="0"/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>
                <a:solidFill>
                  <a:srgbClr val="111111"/>
                </a:solidFill>
              </a:defRPr>
            </a:lvl1pPr>
          </a:lstStyle>
          <a:p>
            <a:pPr>
              <a:defRPr/>
            </a:pPr>
            <a:fld id="{E56B12EA-D4C1-4634-B0F1-F4FFF28A20FC}" type="slidenum">
              <a:rPr lang="en-US"/>
              <a:pPr>
                <a:defRPr/>
              </a:pPr>
              <a:t>‹#›</a:t>
            </a:fld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102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Laksdjfalkjfds</a:t>
            </a:r>
          </a:p>
          <a:p>
            <a:pPr lvl="1"/>
            <a:r>
              <a:rPr lang="en-US" smtClean="0"/>
              <a:t>;slkjfda;slkjfd</a:t>
            </a:r>
          </a:p>
          <a:p>
            <a:pPr lvl="3"/>
            <a:r>
              <a:rPr lang="en-US" smtClean="0"/>
              <a:t>A;slkjfda;slkjfd</a:t>
            </a:r>
          </a:p>
          <a:p>
            <a:pPr lvl="3"/>
            <a:r>
              <a:rPr lang="en-US" smtClean="0"/>
              <a:t>	a;lksdjf;lsakjfd</a:t>
            </a:r>
          </a:p>
          <a:p>
            <a:pPr lvl="4"/>
            <a:r>
              <a:rPr lang="en-US" smtClean="0"/>
              <a:t>slkdflsdkjflsdkjflsdkjf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80000"/>
        <a:buChar char="•"/>
        <a:defRPr sz="2400">
          <a:solidFill>
            <a:srgbClr val="11111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66FF"/>
        </a:buClr>
        <a:buSzPct val="70000"/>
        <a:buFont typeface="Wingdings" pitchFamily="2" charset="2"/>
        <a:buChar char="§"/>
        <a:defRPr sz="2000">
          <a:solidFill>
            <a:srgbClr val="11111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35000"/>
        <a:buFont typeface="Wingdings" pitchFamily="2" charset="2"/>
        <a:buChar char="q"/>
        <a:defRPr sz="2000">
          <a:solidFill>
            <a:srgbClr val="11111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:\Documents and Settings\kevin.XENOLAND\My Documents\fnalppt\newwhite\fermi-white-h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752600"/>
            <a:ext cx="8763000" cy="1143000"/>
          </a:xfrm>
        </p:spPr>
        <p:txBody>
          <a:bodyPr/>
          <a:lstStyle/>
          <a:p>
            <a:pPr eaLnBrk="1" hangingPunct="1"/>
            <a:r>
              <a:rPr lang="en-US" sz="4400" dirty="0" smtClean="0"/>
              <a:t>HWR Status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133600" y="2971800"/>
            <a:ext cx="6705600" cy="2438400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en-US" sz="1800" dirty="0" smtClean="0"/>
              <a:t>Speaker: Peter </a:t>
            </a:r>
            <a:r>
              <a:rPr lang="en-US" sz="1800" dirty="0"/>
              <a:t>N. </a:t>
            </a:r>
            <a:r>
              <a:rPr lang="en-US" sz="1800" dirty="0" smtClean="0"/>
              <a:t>Ostroumov</a:t>
            </a:r>
          </a:p>
          <a:p>
            <a:pPr marL="0" indent="0" algn="r" eaLnBrk="1" hangingPunct="1">
              <a:buFontTx/>
              <a:buNone/>
            </a:pPr>
            <a:endParaRPr lang="en-US" sz="1800" dirty="0" smtClean="0"/>
          </a:p>
          <a:p>
            <a:pPr marL="0" indent="0" algn="r" eaLnBrk="1" hangingPunct="1">
              <a:buFontTx/>
              <a:buNone/>
            </a:pPr>
            <a:endParaRPr lang="en-US" sz="1800" dirty="0" smtClean="0"/>
          </a:p>
          <a:p>
            <a:pPr marL="0" indent="0" algn="r" eaLnBrk="1" hangingPunct="1">
              <a:buFontTx/>
              <a:buNone/>
            </a:pPr>
            <a:r>
              <a:rPr lang="en-US" sz="1800" dirty="0" smtClean="0"/>
              <a:t>Contributors</a:t>
            </a:r>
            <a:r>
              <a:rPr lang="en-US" sz="1800" dirty="0"/>
              <a:t>: Z.A. Conway, </a:t>
            </a:r>
            <a:r>
              <a:rPr lang="en-US" sz="1800" dirty="0" smtClean="0"/>
              <a:t>A. Barcikowski, S</a:t>
            </a:r>
            <a:r>
              <a:rPr lang="en-US" sz="1800" dirty="0"/>
              <a:t>. Gerbick, </a:t>
            </a:r>
            <a:endParaRPr lang="en-US" sz="1800" dirty="0" smtClean="0"/>
          </a:p>
          <a:p>
            <a:pPr marL="0" indent="0" algn="r" eaLnBrk="1" hangingPunct="1">
              <a:buFontTx/>
              <a:buNone/>
            </a:pPr>
            <a:r>
              <a:rPr lang="en-US" sz="1800" dirty="0" smtClean="0"/>
              <a:t>M.P</a:t>
            </a:r>
            <a:r>
              <a:rPr lang="en-US" sz="1800" dirty="0"/>
              <a:t>. </a:t>
            </a:r>
            <a:r>
              <a:rPr lang="en-US" sz="1800" dirty="0" smtClean="0"/>
              <a:t>Kelly, M</a:t>
            </a:r>
            <a:r>
              <a:rPr lang="en-US" sz="1800" dirty="0"/>
              <a:t>. Kedzie, R. Murphy, and T. Reid</a:t>
            </a:r>
          </a:p>
          <a:p>
            <a:pPr marL="0" indent="0" algn="r" eaLnBrk="1" hangingPunct="1">
              <a:buFontTx/>
              <a:buNone/>
            </a:pPr>
            <a:r>
              <a:rPr lang="en-US" sz="1800" dirty="0" smtClean="0"/>
              <a:t>  </a:t>
            </a:r>
            <a:endParaRPr lang="en-US" sz="1800" dirty="0"/>
          </a:p>
          <a:p>
            <a:pPr marL="0" indent="0" algn="r" eaLnBrk="1" hangingPunct="1">
              <a:buFontTx/>
              <a:buNone/>
            </a:pPr>
            <a:endParaRPr lang="en-US" sz="1800" dirty="0" smtClean="0"/>
          </a:p>
          <a:p>
            <a:pPr marL="0" indent="0" algn="r" eaLnBrk="1" hangingPunct="1">
              <a:buFontTx/>
              <a:buNone/>
            </a:pPr>
            <a:r>
              <a:rPr lang="en-US" sz="1800" dirty="0" smtClean="0"/>
              <a:t>PIP-II </a:t>
            </a:r>
            <a:r>
              <a:rPr lang="en-US" sz="1800" dirty="0"/>
              <a:t>Collaboration </a:t>
            </a:r>
            <a:r>
              <a:rPr lang="en-US" sz="1800" dirty="0" smtClean="0"/>
              <a:t>Meeting </a:t>
            </a:r>
          </a:p>
          <a:p>
            <a:pPr marL="0" indent="0" algn="r" eaLnBrk="1" hangingPunct="1">
              <a:buFontTx/>
              <a:buNone/>
            </a:pPr>
            <a:r>
              <a:rPr lang="en-US" sz="1800" dirty="0" smtClean="0"/>
              <a:t>June </a:t>
            </a:r>
            <a:r>
              <a:rPr lang="en-US" sz="1800" dirty="0"/>
              <a:t>3-4, 2014, </a:t>
            </a:r>
            <a:r>
              <a:rPr lang="en-US" sz="1800" dirty="0" err="1"/>
              <a:t>Fermilab</a:t>
            </a:r>
            <a:endParaRPr lang="en-US" sz="1800" dirty="0"/>
          </a:p>
          <a:p>
            <a:pPr marL="0" indent="0" algn="r" eaLnBrk="1" hangingPunct="1">
              <a:buFontTx/>
              <a:buNone/>
            </a:pPr>
            <a:endParaRPr lang="en-US" sz="1800" dirty="0" smtClean="0"/>
          </a:p>
          <a:p>
            <a:pPr marL="0" indent="0" algn="r" eaLnBrk="1" hangingPunct="1">
              <a:buFontTx/>
              <a:buNone/>
            </a:pPr>
            <a:endParaRPr lang="en-US" sz="1800" dirty="0" smtClean="0"/>
          </a:p>
        </p:txBody>
      </p:sp>
      <p:pic>
        <p:nvPicPr>
          <p:cNvPr id="5" name="Picture 7" descr="title header_Blue_64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During EP and HT Baking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meeting, 3-4 June 2014;  P.N. Ostroumov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10</a:t>
            </a:fld>
            <a:endParaRPr lang="en-US" smtClean="0"/>
          </a:p>
          <a:p>
            <a:pPr>
              <a:defRPr/>
            </a:pPr>
            <a:endParaRPr lang="en-US" dirty="0"/>
          </a:p>
        </p:txBody>
      </p:sp>
      <p:pic>
        <p:nvPicPr>
          <p:cNvPr id="6" name="Picture 2" descr="C:\Users\b55303\Documents\FnalProjectX\Cavity Processing and Testing\HWR1\HWR Data\HWR EP Data\Cabot HWR1\5-9-2014\PXIE HWR0_Main_5-9-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2" t="10214" r="1743" b="6859"/>
          <a:stretch>
            <a:fillRect/>
          </a:stretch>
        </p:blipFill>
        <p:spPr bwMode="auto">
          <a:xfrm>
            <a:off x="457200" y="1523999"/>
            <a:ext cx="3505200" cy="389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258" y="1883415"/>
            <a:ext cx="4860230" cy="353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46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HWR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352800" cy="1143000"/>
          </a:xfrm>
        </p:spPr>
        <p:txBody>
          <a:bodyPr/>
          <a:lstStyle/>
          <a:p>
            <a:r>
              <a:rPr lang="en-US" altLang="en-US" dirty="0"/>
              <a:t>Prototype Half-Wave Resonator </a:t>
            </a:r>
            <a:r>
              <a:rPr lang="en-US" altLang="en-US" dirty="0" err="1">
                <a:latin typeface="Symbol" pitchFamily="18" charset="2"/>
              </a:rPr>
              <a:t>D</a:t>
            </a:r>
            <a:r>
              <a:rPr lang="en-US" altLang="en-US" i="1" dirty="0" err="1"/>
              <a:t>f</a:t>
            </a:r>
            <a:r>
              <a:rPr lang="en-US" altLang="en-US" dirty="0"/>
              <a:t>/</a:t>
            </a:r>
            <a:r>
              <a:rPr lang="en-US" altLang="en-US" dirty="0">
                <a:latin typeface="Symbol" pitchFamily="18" charset="2"/>
              </a:rPr>
              <a:t>D</a:t>
            </a:r>
            <a:r>
              <a:rPr lang="en-US" altLang="en-US" dirty="0"/>
              <a:t>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meeting, 3-4 June 2014;  P.N. Ostroumov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11</a:t>
            </a:fld>
            <a:endParaRPr lang="en-US" smtClean="0"/>
          </a:p>
          <a:p>
            <a:pPr>
              <a:defRPr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76800" y="1219200"/>
            <a:ext cx="335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Char char="•"/>
              <a:defRPr sz="2400">
                <a:solidFill>
                  <a:srgbClr val="11111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666FF"/>
              </a:buClr>
              <a:buSzPct val="90000"/>
              <a:buFont typeface="Wingdings" pitchFamily="2" charset="2"/>
              <a:buChar char="§"/>
              <a:defRPr sz="2000">
                <a:solidFill>
                  <a:srgbClr val="11111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ts val="200"/>
              </a:spcBef>
              <a:spcAft>
                <a:spcPct val="0"/>
              </a:spcAft>
              <a:buClr>
                <a:srgbClr val="009900"/>
              </a:buClr>
              <a:buSzPct val="7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q"/>
              <a:defRPr sz="2000">
                <a:solidFill>
                  <a:srgbClr val="11111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ts val="2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pitchFamily="2" charset="2"/>
              <a:buChar char="l"/>
              <a:defRPr sz="2000">
                <a:solidFill>
                  <a:srgbClr val="11111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rgbClr val="11111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rgbClr val="11111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rgbClr val="11111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itchFamily="2" charset="2"/>
              <a:buChar char="l"/>
              <a:defRPr sz="2000">
                <a:solidFill>
                  <a:srgbClr val="111111"/>
                </a:solidFill>
                <a:latin typeface="+mn-lt"/>
              </a:defRPr>
            </a:lvl9pPr>
          </a:lstStyle>
          <a:p>
            <a:pPr>
              <a:buClrTx/>
              <a:buSzTx/>
              <a:buFontTx/>
            </a:pPr>
            <a:r>
              <a:rPr lang="en-US" altLang="en-US" kern="0" dirty="0"/>
              <a:t>Prototype Half-Wave Resonator Slow Tuner Sensitivity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9407"/>
            <a:ext cx="4343400" cy="27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567" y="2347074"/>
            <a:ext cx="4455344" cy="292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7655" y="5419737"/>
            <a:ext cx="3042820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ANSYS prediction is </a:t>
            </a:r>
          </a:p>
          <a:p>
            <a:r>
              <a:rPr lang="en-GB" dirty="0" smtClean="0">
                <a:sym typeface="Symbol"/>
              </a:rPr>
              <a:t></a:t>
            </a:r>
            <a:r>
              <a:rPr lang="en-GB" dirty="0" smtClean="0"/>
              <a:t>f/</a:t>
            </a:r>
            <a:r>
              <a:rPr lang="en-GB" dirty="0">
                <a:sym typeface="Symbol"/>
              </a:rPr>
              <a:t></a:t>
            </a:r>
            <a:r>
              <a:rPr lang="en-GB" dirty="0" smtClean="0"/>
              <a:t>P </a:t>
            </a:r>
            <a:r>
              <a:rPr lang="en-GB" dirty="0"/>
              <a:t>= 6 Hz/mbar.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96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:\Users\ostroumov\Documents\FNAL\PXIE Project\HWR\Testing\TC3+HWR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1" r="34317"/>
          <a:stretch>
            <a:fillRect/>
          </a:stretch>
        </p:blipFill>
        <p:spPr bwMode="auto">
          <a:xfrm>
            <a:off x="5017046" y="958850"/>
            <a:ext cx="4126954" cy="556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Prototype Cavities, Remaining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4191000" cy="4953000"/>
          </a:xfrm>
        </p:spPr>
        <p:txBody>
          <a:bodyPr/>
          <a:lstStyle/>
          <a:p>
            <a:r>
              <a:rPr lang="en-US" dirty="0" smtClean="0"/>
              <a:t>Cold </a:t>
            </a:r>
            <a:r>
              <a:rPr lang="en-US" dirty="0"/>
              <a:t>testing of the first prototype </a:t>
            </a:r>
            <a:r>
              <a:rPr lang="en-US" dirty="0" smtClean="0"/>
              <a:t>cavity will take place next month</a:t>
            </a:r>
          </a:p>
          <a:p>
            <a:pPr lvl="1"/>
            <a:r>
              <a:rPr lang="en-US" dirty="0" smtClean="0"/>
              <a:t>First with adjustable RF coupler, 3” stroke</a:t>
            </a:r>
          </a:p>
          <a:p>
            <a:pPr lvl="1"/>
            <a:r>
              <a:rPr lang="en-US" dirty="0" smtClean="0"/>
              <a:t>Later with 15 kW RF coupler, 1” stroke</a:t>
            </a:r>
          </a:p>
          <a:p>
            <a:pPr lvl="1"/>
            <a:r>
              <a:rPr lang="en-US" dirty="0" smtClean="0"/>
              <a:t>Slow tuner will be installed and tested</a:t>
            </a:r>
          </a:p>
          <a:p>
            <a:r>
              <a:rPr lang="en-US" dirty="0" smtClean="0"/>
              <a:t>Currently the cavity is being installed into the test cryostat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meeting, 3-4 June 2014;  P.N. Ostroumov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12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7" y="2695394"/>
            <a:ext cx="1447769" cy="311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562600" y="5414990"/>
            <a:ext cx="1204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dirty="0"/>
              <a:t>RF Coupler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5943600" y="5799790"/>
            <a:ext cx="1271588" cy="22225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0864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b55303\Pictures\FNAL PXIE\FNAL HWR162 Nb Parting Different Lighting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6" t="6969" r="11667" b="10104"/>
          <a:stretch>
            <a:fillRect/>
          </a:stretch>
        </p:blipFill>
        <p:spPr bwMode="auto">
          <a:xfrm>
            <a:off x="5645103" y="1295400"/>
            <a:ext cx="3469350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Production Cavities Status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6922578" cy="4953000"/>
          </a:xfrm>
        </p:spPr>
        <p:txBody>
          <a:bodyPr/>
          <a:lstStyle/>
          <a:p>
            <a:pPr eaLnBrk="1" hangingPunct="1">
              <a:spcBef>
                <a:spcPts val="300"/>
              </a:spcBef>
              <a:spcAft>
                <a:spcPts val="1000"/>
              </a:spcAft>
              <a:buSzTx/>
              <a:defRPr/>
            </a:pPr>
            <a:r>
              <a:rPr lang="en-US" altLang="en-US" dirty="0">
                <a:solidFill>
                  <a:srgbClr val="000000"/>
                </a:solidFill>
              </a:rPr>
              <a:t>We are preparing for the final stages of </a:t>
            </a:r>
            <a:r>
              <a:rPr lang="en-US" altLang="en-US" dirty="0" err="1">
                <a:solidFill>
                  <a:srgbClr val="000000"/>
                </a:solidFill>
              </a:rPr>
              <a:t>Nb</a:t>
            </a:r>
            <a:r>
              <a:rPr lang="en-US" altLang="en-US" dirty="0">
                <a:solidFill>
                  <a:srgbClr val="000000"/>
                </a:solidFill>
              </a:rPr>
              <a:t> welding.  This requires 3 main sub-assemblies per cavity:</a:t>
            </a:r>
          </a:p>
          <a:p>
            <a:pPr lvl="1" eaLnBrk="1" hangingPunct="1">
              <a:spcBef>
                <a:spcPts val="300"/>
              </a:spcBef>
              <a:spcAft>
                <a:spcPts val="1000"/>
              </a:spcAft>
              <a:buSzTx/>
              <a:buFontTx/>
              <a:buChar char="–"/>
              <a:defRPr/>
            </a:pPr>
            <a:r>
              <a:rPr lang="en-US" altLang="en-US" dirty="0" err="1">
                <a:solidFill>
                  <a:srgbClr val="000000"/>
                </a:solidFill>
              </a:rPr>
              <a:t>Toroids</a:t>
            </a:r>
            <a:r>
              <a:rPr lang="en-US" altLang="en-US" dirty="0">
                <a:solidFill>
                  <a:srgbClr val="000000"/>
                </a:solidFill>
              </a:rPr>
              <a:t> – </a:t>
            </a:r>
            <a:r>
              <a:rPr lang="en-US" altLang="en-US" dirty="0" smtClean="0">
                <a:solidFill>
                  <a:srgbClr val="000000"/>
                </a:solidFill>
              </a:rPr>
              <a:t>Finished</a:t>
            </a:r>
          </a:p>
          <a:p>
            <a:pPr lvl="1" eaLnBrk="1" hangingPunct="1">
              <a:spcBef>
                <a:spcPts val="300"/>
              </a:spcBef>
              <a:spcAft>
                <a:spcPts val="1000"/>
              </a:spcAft>
              <a:buSzTx/>
              <a:buFontTx/>
              <a:buChar char="–"/>
              <a:defRPr/>
            </a:pPr>
            <a:r>
              <a:rPr lang="en-US" altLang="en-US" dirty="0" smtClean="0">
                <a:solidFill>
                  <a:srgbClr val="000000"/>
                </a:solidFill>
              </a:rPr>
              <a:t>Outer </a:t>
            </a:r>
            <a:r>
              <a:rPr lang="en-US" altLang="en-US" dirty="0">
                <a:solidFill>
                  <a:srgbClr val="000000"/>
                </a:solidFill>
              </a:rPr>
              <a:t>Conductors – In progress.</a:t>
            </a:r>
          </a:p>
          <a:p>
            <a:pPr lvl="1" eaLnBrk="1" hangingPunct="1">
              <a:spcBef>
                <a:spcPts val="300"/>
              </a:spcBef>
              <a:spcAft>
                <a:spcPts val="1000"/>
              </a:spcAft>
              <a:buSzTx/>
              <a:buFontTx/>
              <a:buChar char="–"/>
              <a:defRPr/>
            </a:pPr>
            <a:r>
              <a:rPr lang="en-US" altLang="en-US" dirty="0">
                <a:solidFill>
                  <a:srgbClr val="000000"/>
                </a:solidFill>
              </a:rPr>
              <a:t>Inner Conductors – Finished.</a:t>
            </a:r>
          </a:p>
          <a:p>
            <a:pPr eaLnBrk="1" hangingPunct="1">
              <a:spcBef>
                <a:spcPts val="300"/>
              </a:spcBef>
              <a:spcAft>
                <a:spcPts val="1000"/>
              </a:spcAft>
              <a:buSzTx/>
              <a:defRPr/>
            </a:pPr>
            <a:r>
              <a:rPr lang="en-US" altLang="en-US" dirty="0">
                <a:solidFill>
                  <a:srgbClr val="000000"/>
                </a:solidFill>
              </a:rPr>
              <a:t>Outer Conductor Fabrication Details:</a:t>
            </a:r>
          </a:p>
          <a:p>
            <a:pPr lvl="1" eaLnBrk="1" hangingPunct="1">
              <a:spcBef>
                <a:spcPts val="300"/>
              </a:spcBef>
              <a:spcAft>
                <a:spcPts val="1000"/>
              </a:spcAft>
              <a:buSzTx/>
              <a:buFontTx/>
              <a:buChar char="–"/>
              <a:defRPr/>
            </a:pPr>
            <a:r>
              <a:rPr lang="en-US" altLang="en-US" dirty="0">
                <a:solidFill>
                  <a:srgbClr val="000000"/>
                </a:solidFill>
              </a:rPr>
              <a:t>The reentrant nose beam ports are at AES for final machining to fit the outer conductors.</a:t>
            </a:r>
          </a:p>
          <a:p>
            <a:pPr lvl="1" eaLnBrk="1" hangingPunct="1">
              <a:spcBef>
                <a:spcPts val="300"/>
              </a:spcBef>
              <a:spcAft>
                <a:spcPts val="1000"/>
              </a:spcAft>
              <a:buSzTx/>
              <a:buFontTx/>
              <a:buChar char="–"/>
              <a:defRPr/>
            </a:pPr>
            <a:r>
              <a:rPr lang="en-US" altLang="en-US" dirty="0">
                <a:solidFill>
                  <a:srgbClr val="000000"/>
                </a:solidFill>
              </a:rPr>
              <a:t>After this work is complete the reentrant noses will be welded into the outer conductors.</a:t>
            </a:r>
          </a:p>
          <a:p>
            <a:pPr lvl="1" eaLnBrk="1" hangingPunct="1">
              <a:spcBef>
                <a:spcPts val="300"/>
              </a:spcBef>
              <a:spcAft>
                <a:spcPts val="1000"/>
              </a:spcAft>
              <a:buSzTx/>
              <a:buFontTx/>
              <a:buChar char="–"/>
              <a:defRPr/>
            </a:pPr>
            <a:r>
              <a:rPr lang="en-US" altLang="en-US" dirty="0">
                <a:solidFill>
                  <a:srgbClr val="000000"/>
                </a:solidFill>
              </a:rPr>
              <a:t>Once this work is complete we will begin tuning the cavities.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meeting, 3-4 June 2014;  P.N. Ostroumov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13</a:t>
            </a:fld>
            <a:endParaRPr lang="en-US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144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Production Cavities Status Update </a:t>
            </a:r>
            <a:r>
              <a:rPr lang="en-US" altLang="en-US" dirty="0" smtClean="0"/>
              <a:t>– </a:t>
            </a:r>
            <a:r>
              <a:rPr lang="en-US" altLang="en-US" dirty="0" err="1" smtClean="0"/>
              <a:t>Toroids</a:t>
            </a:r>
            <a:r>
              <a:rPr lang="en-US" altLang="en-US" dirty="0" smtClean="0"/>
              <a:t>, Central Conductors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meeting, 3-4 June 2014;  P.N. Ostroumov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14</a:t>
            </a:fld>
            <a:endParaRPr lang="en-US" smtClean="0"/>
          </a:p>
          <a:p>
            <a:pPr>
              <a:defRPr/>
            </a:pPr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3505200"/>
            <a:ext cx="25161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Welding Port Braze Assemblies to </a:t>
            </a:r>
            <a:r>
              <a:rPr lang="en-US" altLang="en-US" dirty="0" err="1" smtClean="0">
                <a:solidFill>
                  <a:srgbClr val="000000"/>
                </a:solidFill>
              </a:rPr>
              <a:t>Toroids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pic>
        <p:nvPicPr>
          <p:cNvPr id="7" name="Picture 2" descr="C:\Users\b55303\Pictures\FNAL PXIE\Cavity Fab\IMG_36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" y="1408896"/>
            <a:ext cx="3144837" cy="209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b55303\Pictures\FNAL PXIE\Cavity Fab\IMG_46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9" b="14391"/>
          <a:stretch>
            <a:fillRect/>
          </a:stretch>
        </p:blipFill>
        <p:spPr bwMode="auto">
          <a:xfrm>
            <a:off x="4648200" y="1531937"/>
            <a:ext cx="41910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b55303\Pictures\FNAL PXIE\Cavity Fab\IMG_47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3800"/>
            <a:ext cx="3886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29393" y="5029200"/>
            <a:ext cx="3581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Welding Center Conductor Halves (Top), Welding Beam Spools (Bottom)</a:t>
            </a:r>
          </a:p>
        </p:txBody>
      </p:sp>
    </p:spTree>
    <p:extLst>
      <p:ext uri="{BB962C8B-B14F-4D97-AF65-F5344CB8AC3E}">
        <p14:creationId xmlns:p14="http://schemas.microsoft.com/office/powerpoint/2010/main" val="2925258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Cavities Status Update – Outer Conductors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meeting, 3-4 June 2014;  P.N. Ostroumov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15</a:t>
            </a:fld>
            <a:endParaRPr lang="en-US" smtClean="0"/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8610600" y="6489700"/>
            <a:ext cx="384175" cy="36512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C1DFD299-004F-4379-B8A5-DE99AA6A4241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04800" y="1006865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Reentrant Nose Final Welding</a:t>
            </a:r>
          </a:p>
        </p:txBody>
      </p:sp>
      <p:pic>
        <p:nvPicPr>
          <p:cNvPr id="8" name="Picture 2" descr="C:\Users\b55303\Pictures\FNAL PXIE\Cavity Fab\IMG_47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92251"/>
            <a:ext cx="3574256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b55303\Pictures\FNAL PXIE\Cavity Fab\IMG_47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8200"/>
            <a:ext cx="35623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b55303\Pictures\FNAL PXIE\Cavity Fab\IMG_472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3" t="10588" r="8243" b="8240"/>
          <a:stretch/>
        </p:blipFill>
        <p:spPr bwMode="auto">
          <a:xfrm>
            <a:off x="4985081" y="1237846"/>
            <a:ext cx="3625519" cy="245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:\Users\b55303\Pictures\FNAL PXIE\Cavity Fab\IMG_47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31771"/>
            <a:ext cx="3642406" cy="242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06601" y="738981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Outer Conductor Half Welding</a:t>
            </a:r>
          </a:p>
        </p:txBody>
      </p:sp>
    </p:spTree>
    <p:extLst>
      <p:ext uri="{BB962C8B-B14F-4D97-AF65-F5344CB8AC3E}">
        <p14:creationId xmlns:p14="http://schemas.microsoft.com/office/powerpoint/2010/main" val="426751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Recent Progress: Cryomodule and Sub-Systems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Cryomodule design is complete</a:t>
            </a:r>
          </a:p>
          <a:p>
            <a:pPr lvl="1"/>
            <a:r>
              <a:rPr lang="en-US" sz="1800" dirty="0"/>
              <a:t>Detailed structural analysis has been </a:t>
            </a:r>
            <a:r>
              <a:rPr lang="en-US" sz="1800" dirty="0" smtClean="0"/>
              <a:t>performed, documented and reviewed by the ANL/FNAL </a:t>
            </a:r>
            <a:r>
              <a:rPr lang="en-US" sz="1800" dirty="0"/>
              <a:t>technical and safety </a:t>
            </a:r>
            <a:r>
              <a:rPr lang="en-US" sz="1800" dirty="0" smtClean="0"/>
              <a:t>reviews</a:t>
            </a:r>
          </a:p>
          <a:p>
            <a:pPr lvl="1"/>
            <a:r>
              <a:rPr lang="en-US" sz="1800" dirty="0" smtClean="0"/>
              <a:t>The cryostat </a:t>
            </a:r>
            <a:r>
              <a:rPr lang="en-US" sz="1800" dirty="0"/>
              <a:t>vacuum </a:t>
            </a:r>
            <a:r>
              <a:rPr lang="en-US" sz="1800" dirty="0" smtClean="0"/>
              <a:t>vessel is being fabricated at Meyer Tool</a:t>
            </a:r>
            <a:endParaRPr lang="en-US" sz="1800" dirty="0"/>
          </a:p>
          <a:p>
            <a:pPr lvl="1"/>
            <a:r>
              <a:rPr lang="en-US" sz="1800" dirty="0"/>
              <a:t>Detailed drawings for all components of cold mass  are </a:t>
            </a:r>
            <a:r>
              <a:rPr lang="en-US" sz="1800" dirty="0" smtClean="0"/>
              <a:t>ready </a:t>
            </a:r>
            <a:r>
              <a:rPr lang="en-US" sz="1800" dirty="0"/>
              <a:t>for procurement and fabrication </a:t>
            </a:r>
          </a:p>
          <a:p>
            <a:r>
              <a:rPr lang="en-US" sz="2000" dirty="0"/>
              <a:t>10-kW RF coupler cold testing up to 9 kW at 162.5 MHz RF power has been performed </a:t>
            </a:r>
          </a:p>
          <a:p>
            <a:r>
              <a:rPr lang="en-US" sz="2000" dirty="0"/>
              <a:t>SC solenoid includes a return coil and X-, </a:t>
            </a:r>
            <a:r>
              <a:rPr lang="en-US" sz="2000" dirty="0" smtClean="0"/>
              <a:t>Y- dipole </a:t>
            </a:r>
            <a:r>
              <a:rPr lang="en-US" sz="2000" dirty="0"/>
              <a:t>coils</a:t>
            </a:r>
          </a:p>
          <a:p>
            <a:pPr lvl="1"/>
            <a:r>
              <a:rPr lang="en-US" sz="1800" dirty="0"/>
              <a:t>Prototype solenoid has  been built </a:t>
            </a:r>
            <a:r>
              <a:rPr lang="en-US" sz="1800" dirty="0" smtClean="0"/>
              <a:t>and </a:t>
            </a:r>
            <a:r>
              <a:rPr lang="en-US" sz="1800" dirty="0"/>
              <a:t>tested in TC3 together with 72 MHz QWR</a:t>
            </a:r>
          </a:p>
          <a:p>
            <a:r>
              <a:rPr lang="en-US" sz="2000" dirty="0"/>
              <a:t>Beam Position Monitor: fabrication complete and RF testing demonstrated design </a:t>
            </a:r>
            <a:r>
              <a:rPr lang="en-US" sz="2000" dirty="0" smtClean="0"/>
              <a:t>performance</a:t>
            </a:r>
          </a:p>
          <a:p>
            <a:pPr lvl="1"/>
            <a:r>
              <a:rPr lang="en-US" sz="1600" dirty="0" smtClean="0"/>
              <a:t>Ready for fabrication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meeting, 3-4 June 2014;  P.N. Ostroumov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16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149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15-kW </a:t>
            </a:r>
            <a:r>
              <a:rPr lang="en-US" altLang="en-US" dirty="0"/>
              <a:t>Variable Coupler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348" y="1143000"/>
            <a:ext cx="5711252" cy="4953000"/>
          </a:xfrm>
        </p:spPr>
        <p:txBody>
          <a:bodyPr/>
          <a:lstStyle/>
          <a:p>
            <a:r>
              <a:rPr lang="en-US" dirty="0"/>
              <a:t>Based on successful development of 4-kW input coupler (1-5/8” coax) for 72 MHz cavities </a:t>
            </a:r>
          </a:p>
          <a:p>
            <a:r>
              <a:rPr lang="en-US" dirty="0" smtClean="0"/>
              <a:t>2</a:t>
            </a:r>
            <a:r>
              <a:rPr lang="en-US" dirty="0"/>
              <a:t>” </a:t>
            </a:r>
            <a:r>
              <a:rPr lang="en-US" dirty="0" smtClean="0"/>
              <a:t>diameter </a:t>
            </a:r>
            <a:r>
              <a:rPr lang="en-US" dirty="0"/>
              <a:t>of the  outer conductor, </a:t>
            </a:r>
          </a:p>
          <a:p>
            <a:r>
              <a:rPr lang="en-US" dirty="0"/>
              <a:t>1” stroke, 70K cooled alumina window, 5K intercept </a:t>
            </a:r>
          </a:p>
          <a:p>
            <a:r>
              <a:rPr lang="en-US" dirty="0" smtClean="0"/>
              <a:t>Testing </a:t>
            </a:r>
            <a:r>
              <a:rPr lang="en-US" dirty="0"/>
              <a:t>has been performed at 72 MHz </a:t>
            </a:r>
            <a:r>
              <a:rPr lang="en-US" dirty="0" smtClean="0"/>
              <a:t>and 162.5 </a:t>
            </a:r>
            <a:r>
              <a:rPr lang="en-US" dirty="0"/>
              <a:t>MHz</a:t>
            </a:r>
          </a:p>
          <a:p>
            <a:r>
              <a:rPr lang="en-US" dirty="0"/>
              <a:t>No multipacting was observed in full </a:t>
            </a:r>
            <a:r>
              <a:rPr lang="en-US" dirty="0" smtClean="0"/>
              <a:t>reflection regime </a:t>
            </a:r>
            <a:r>
              <a:rPr lang="en-US" dirty="0"/>
              <a:t>in the power range of 0 - 9 kW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meeting, 3-4 June 2014;  P.N. Ostroumov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17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14400"/>
            <a:ext cx="2984938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594" y="4664414"/>
            <a:ext cx="2684462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23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 Solenoids with Dipole Coils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628" y="914400"/>
            <a:ext cx="8153400" cy="4953000"/>
          </a:xfrm>
        </p:spPr>
        <p:txBody>
          <a:bodyPr/>
          <a:lstStyle/>
          <a:p>
            <a:r>
              <a:rPr lang="en-US" dirty="0" smtClean="0"/>
              <a:t>Magnetic axis measurements</a:t>
            </a:r>
          </a:p>
          <a:p>
            <a:r>
              <a:rPr lang="en-US" dirty="0" smtClean="0"/>
              <a:t>Prototype solenoid (main coil, dipole coils) has been tested together with QWR in the test cryostat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meeting, 3-4 June 2014;  P.N. Ostroumov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18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480628" y="2152860"/>
            <a:ext cx="3748088" cy="3802063"/>
            <a:chOff x="330212" y="788215"/>
            <a:chExt cx="3747924" cy="380106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13" r="10687"/>
            <a:stretch>
              <a:fillRect/>
            </a:stretch>
          </p:blipFill>
          <p:spPr bwMode="auto">
            <a:xfrm>
              <a:off x="1183304" y="1393435"/>
              <a:ext cx="2684680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2410647" y="4066055"/>
              <a:ext cx="15477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1F497D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1F497D"/>
                </a:buClr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1F497D"/>
                </a:buClr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F497D"/>
                </a:buClr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/>
                <a:t>Solenoid housing: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/>
                <a:t>Stainless steel 304</a:t>
              </a:r>
            </a:p>
          </p:txBody>
        </p:sp>
        <p:sp>
          <p:nvSpPr>
            <p:cNvPr id="9" name="TextBox 25"/>
            <p:cNvSpPr txBox="1">
              <a:spLocks noChangeArrowheads="1"/>
            </p:cNvSpPr>
            <p:nvPr/>
          </p:nvSpPr>
          <p:spPr bwMode="auto">
            <a:xfrm>
              <a:off x="2750657" y="801175"/>
              <a:ext cx="13274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1F497D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1F497D"/>
                </a:buClr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1F497D"/>
                </a:buClr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F497D"/>
                </a:buClr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/>
                <a:t>Rotation guide: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/>
                <a:t>Aluminum</a:t>
              </a:r>
            </a:p>
          </p:txBody>
        </p:sp>
        <p:sp>
          <p:nvSpPr>
            <p:cNvPr id="10" name="TextBox 26"/>
            <p:cNvSpPr txBox="1">
              <a:spLocks noChangeArrowheads="1"/>
            </p:cNvSpPr>
            <p:nvPr/>
          </p:nvSpPr>
          <p:spPr bwMode="auto">
            <a:xfrm>
              <a:off x="330212" y="788215"/>
              <a:ext cx="18126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1F497D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1F497D"/>
                </a:buClr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1F497D"/>
                </a:buClr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1F497D"/>
                </a:buClr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Font typeface="Arial" charset="0"/>
                <a:buChar char="»"/>
                <a:defRPr sz="1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/>
                <a:t>Rotating rod: Bakelite</a:t>
              </a:r>
              <a:br>
                <a:rPr lang="en-US" altLang="en-US" sz="1400" b="1"/>
              </a:br>
              <a:r>
                <a:rPr lang="en-US" altLang="en-US" sz="1400" b="1"/>
                <a:t>(Hall sensor attached)</a:t>
              </a:r>
            </a:p>
          </p:txBody>
        </p:sp>
        <p:cxnSp>
          <p:nvCxnSpPr>
            <p:cNvPr id="11" name="Straight Arrow Connector 10"/>
            <p:cNvCxnSpPr>
              <a:stCxn id="9" idx="2"/>
            </p:cNvCxnSpPr>
            <p:nvPr/>
          </p:nvCxnSpPr>
          <p:spPr>
            <a:xfrm flipH="1">
              <a:off x="2658973" y="1324648"/>
              <a:ext cx="755617" cy="135854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2658973" y="3657658"/>
              <a:ext cx="303199" cy="47929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546184" y="1286559"/>
              <a:ext cx="731806" cy="63007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110142"/>
              </p:ext>
            </p:extLst>
          </p:nvPr>
        </p:nvGraphicFramePr>
        <p:xfrm>
          <a:off x="4800600" y="2237050"/>
          <a:ext cx="4028737" cy="2632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487145"/>
              </p:ext>
            </p:extLst>
          </p:nvPr>
        </p:nvGraphicFramePr>
        <p:xfrm>
          <a:off x="5029200" y="5202236"/>
          <a:ext cx="3579812" cy="1122364"/>
        </p:xfrm>
        <a:graphic>
          <a:graphicData uri="http://schemas.openxmlformats.org/drawingml/2006/table">
            <a:tbl>
              <a:tblPr firstRow="1" bandRow="1"/>
              <a:tblGrid>
                <a:gridCol w="1162984"/>
                <a:gridCol w="1162984"/>
                <a:gridCol w="1253844"/>
              </a:tblGrid>
              <a:tr h="280591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Magnetic centers at flanges </a:t>
                      </a:r>
                      <a:r>
                        <a:rPr lang="en-US" sz="14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(unit: mm)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5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y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2805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Flange 1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</a:t>
                      </a:r>
                      <a:r>
                        <a:rPr lang="en-US" sz="1400" u="none" strike="noStrike" dirty="0" smtClean="0">
                          <a:effectLst/>
                        </a:rPr>
                        <a:t>0.30 </a:t>
                      </a:r>
                      <a:r>
                        <a:rPr lang="en-US" sz="1400" dirty="0" smtClean="0"/>
                        <a:t>± 0.07 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0.17 </a:t>
                      </a:r>
                      <a:r>
                        <a:rPr lang="en-US" sz="1400" dirty="0" smtClean="0"/>
                        <a:t>± 0.04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805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Flange 2</a:t>
                      </a:r>
                      <a:endParaRPr lang="en-US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</a:t>
                      </a:r>
                      <a:r>
                        <a:rPr lang="en-US" sz="1400" u="none" strike="noStrike" dirty="0" smtClean="0">
                          <a:effectLst/>
                        </a:rPr>
                        <a:t>0.08 </a:t>
                      </a:r>
                      <a:r>
                        <a:rPr lang="en-US" sz="1400" dirty="0" smtClean="0"/>
                        <a:t>± 0.02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0.26 </a:t>
                      </a:r>
                      <a:r>
                        <a:rPr lang="en-US" sz="1400" dirty="0" smtClean="0"/>
                        <a:t>± 0.07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9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ostroumov\Documents\conferences\PAC-13\Nagaitsev\Cryomodule Quarter Cut 20130917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t="9698" r="12727" b="11111"/>
          <a:stretch>
            <a:fillRect/>
          </a:stretch>
        </p:blipFill>
        <p:spPr bwMode="auto">
          <a:xfrm>
            <a:off x="3444875" y="1755019"/>
            <a:ext cx="5699125" cy="436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HWR Cryomodule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153400" cy="4953000"/>
          </a:xfrm>
        </p:spPr>
        <p:txBody>
          <a:bodyPr/>
          <a:lstStyle/>
          <a:p>
            <a:r>
              <a:rPr lang="en-US" dirty="0" smtClean="0"/>
              <a:t>The vacuum vessel is being fabricated</a:t>
            </a:r>
          </a:p>
          <a:p>
            <a:r>
              <a:rPr lang="en-US" dirty="0" smtClean="0"/>
              <a:t>Design of sub-systems and components of cold mass is completed</a:t>
            </a:r>
          </a:p>
          <a:p>
            <a:pPr lvl="1"/>
            <a:r>
              <a:rPr lang="en-US" dirty="0" smtClean="0"/>
              <a:t>Fabrication will start as soon as funding is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available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meeting, 3-4 June 2014;  P.N. Ostroumov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19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307917"/>
              </p:ext>
            </p:extLst>
          </p:nvPr>
        </p:nvGraphicFramePr>
        <p:xfrm>
          <a:off x="152400" y="3937416"/>
          <a:ext cx="3429000" cy="1981200"/>
        </p:xfrm>
        <a:graphic>
          <a:graphicData uri="http://schemas.openxmlformats.org/drawingml/2006/table">
            <a:tbl>
              <a:tblPr firstRow="1" bandRow="1"/>
              <a:tblGrid>
                <a:gridCol w="2293882"/>
                <a:gridCol w="1135118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Parameter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Value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Length (beam ports)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5.93 m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Length</a:t>
                      </a:r>
                      <a:r>
                        <a:rPr lang="en-US" sz="20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(overall)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6.3 m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Width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2.1 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Height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2.2 m</a:t>
                      </a:r>
                      <a:endParaRPr lang="en-US" sz="2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507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endParaRPr lang="en-US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ANL’s </a:t>
            </a:r>
            <a:r>
              <a:rPr lang="en-US" sz="1800" dirty="0"/>
              <a:t>scope and challenges, technical </a:t>
            </a:r>
            <a:r>
              <a:rPr lang="en-US" sz="1800" dirty="0" smtClean="0"/>
              <a:t>specs, deliverables</a:t>
            </a:r>
            <a:endParaRPr lang="en-US" sz="1800" dirty="0"/>
          </a:p>
          <a:p>
            <a:r>
              <a:rPr lang="en-US" sz="1800" dirty="0" smtClean="0"/>
              <a:t>Recent experience with high performance SRF cryomodule </a:t>
            </a:r>
            <a:r>
              <a:rPr lang="en-US" sz="1800" dirty="0"/>
              <a:t>at ANL</a:t>
            </a:r>
          </a:p>
          <a:p>
            <a:r>
              <a:rPr lang="en-US" sz="1800" dirty="0"/>
              <a:t>Half Wave Resonators for PXIE (status</a:t>
            </a:r>
            <a:r>
              <a:rPr lang="en-US" sz="1800" dirty="0" smtClean="0"/>
              <a:t>)</a:t>
            </a:r>
          </a:p>
          <a:p>
            <a:pPr lvl="1"/>
            <a:r>
              <a:rPr lang="en-US" sz="1600" dirty="0" smtClean="0"/>
              <a:t>Two prototypes</a:t>
            </a:r>
          </a:p>
          <a:p>
            <a:pPr lvl="2"/>
            <a:r>
              <a:rPr lang="en-US" sz="1600" dirty="0"/>
              <a:t>Final Welding/Helium </a:t>
            </a:r>
            <a:r>
              <a:rPr lang="en-US" sz="1600" dirty="0" smtClean="0"/>
              <a:t>Jacketing</a:t>
            </a:r>
            <a:endParaRPr lang="en-US" sz="1600" dirty="0"/>
          </a:p>
          <a:p>
            <a:pPr lvl="2"/>
            <a:r>
              <a:rPr lang="en-US" sz="1600" dirty="0"/>
              <a:t>Slow </a:t>
            </a:r>
            <a:r>
              <a:rPr lang="en-US" sz="1600" dirty="0" smtClean="0"/>
              <a:t>Tuner</a:t>
            </a:r>
            <a:endParaRPr lang="en-US" sz="1600" dirty="0"/>
          </a:p>
          <a:p>
            <a:pPr lvl="2"/>
            <a:r>
              <a:rPr lang="en-US" sz="1600" dirty="0"/>
              <a:t>Bulk </a:t>
            </a:r>
            <a:r>
              <a:rPr lang="en-US" sz="1600" dirty="0" smtClean="0"/>
              <a:t>EP</a:t>
            </a:r>
            <a:endParaRPr lang="en-US" sz="1600" dirty="0"/>
          </a:p>
          <a:p>
            <a:pPr lvl="2"/>
            <a:r>
              <a:rPr lang="en-US" sz="1600" dirty="0" smtClean="0"/>
              <a:t>H-Degassing</a:t>
            </a:r>
            <a:endParaRPr lang="en-US" sz="1600" dirty="0"/>
          </a:p>
          <a:p>
            <a:pPr lvl="2"/>
            <a:r>
              <a:rPr lang="en-US" sz="1600" dirty="0"/>
              <a:t>Measured Electromechanical </a:t>
            </a:r>
            <a:r>
              <a:rPr lang="en-US" sz="1600" dirty="0" smtClean="0"/>
              <a:t>Performance</a:t>
            </a:r>
          </a:p>
          <a:p>
            <a:pPr lvl="1"/>
            <a:r>
              <a:rPr lang="en-US" sz="1600" dirty="0" smtClean="0"/>
              <a:t>Production cavities</a:t>
            </a:r>
          </a:p>
          <a:p>
            <a:pPr lvl="2"/>
            <a:r>
              <a:rPr lang="en-US" sz="1600" dirty="0"/>
              <a:t>Outer Conductor/Reentrant </a:t>
            </a:r>
            <a:r>
              <a:rPr lang="en-US" sz="1600" dirty="0" smtClean="0"/>
              <a:t>Nose</a:t>
            </a:r>
            <a:endParaRPr lang="en-US" sz="1600" dirty="0"/>
          </a:p>
          <a:p>
            <a:pPr lvl="2"/>
            <a:r>
              <a:rPr lang="en-US" sz="1600" dirty="0" err="1" smtClean="0"/>
              <a:t>Toroids</a:t>
            </a:r>
            <a:endParaRPr lang="en-US" sz="1600" dirty="0"/>
          </a:p>
          <a:p>
            <a:pPr lvl="2"/>
            <a:r>
              <a:rPr lang="en-US" sz="1600" dirty="0"/>
              <a:t>Center </a:t>
            </a:r>
            <a:r>
              <a:rPr lang="en-US" sz="1600" dirty="0" smtClean="0"/>
              <a:t>Conductors</a:t>
            </a:r>
            <a:endParaRPr lang="en-US" sz="1600" dirty="0"/>
          </a:p>
          <a:p>
            <a:r>
              <a:rPr lang="en-US" sz="1800" dirty="0" smtClean="0"/>
              <a:t>Sub-systems (RF coupler, tuners, solenoids, BPMs)</a:t>
            </a:r>
          </a:p>
          <a:p>
            <a:r>
              <a:rPr lang="en-US" sz="1800" dirty="0" smtClean="0"/>
              <a:t>Cryomodule </a:t>
            </a:r>
            <a:endParaRPr lang="en-US" sz="1800" dirty="0"/>
          </a:p>
          <a:p>
            <a:r>
              <a:rPr lang="en-US" sz="1800" dirty="0" smtClean="0"/>
              <a:t>Summary</a:t>
            </a:r>
          </a:p>
          <a:p>
            <a:pPr lvl="1"/>
            <a:r>
              <a:rPr lang="en-US" sz="1600" dirty="0" smtClean="0"/>
              <a:t>Nearest plans</a:t>
            </a:r>
            <a:endParaRPr lang="en-US" sz="1600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Collaboration meeting, 3-4 June 2014;  P.N. Ostroumov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2643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Subatmo instrumentation relief and cooldown instrum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3448050"/>
            <a:ext cx="45354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Document ~30 pages, Table of </a:t>
            </a:r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085850"/>
            <a:ext cx="8450263" cy="4953000"/>
          </a:xfrm>
        </p:spPr>
        <p:txBody>
          <a:bodyPr/>
          <a:lstStyle/>
          <a:p>
            <a:r>
              <a:rPr lang="en-US" sz="2000" dirty="0" smtClean="0"/>
              <a:t>1. Scope </a:t>
            </a:r>
            <a:r>
              <a:rPr lang="en-US" sz="2000" dirty="0"/>
              <a:t>of Work.	 </a:t>
            </a:r>
          </a:p>
          <a:p>
            <a:r>
              <a:rPr lang="en-US" sz="2000" dirty="0"/>
              <a:t>2. Beam Line Connections 	 </a:t>
            </a:r>
          </a:p>
          <a:p>
            <a:r>
              <a:rPr lang="en-US" sz="2000" dirty="0"/>
              <a:t>3. Alignment	 </a:t>
            </a:r>
          </a:p>
          <a:p>
            <a:r>
              <a:rPr lang="en-US" sz="2000" dirty="0"/>
              <a:t>4. Magnet Leads</a:t>
            </a:r>
          </a:p>
          <a:p>
            <a:r>
              <a:rPr lang="en-US" sz="2000" dirty="0"/>
              <a:t>5. Thermometry and Heaters</a:t>
            </a:r>
          </a:p>
          <a:p>
            <a:r>
              <a:rPr lang="en-US" sz="2000" dirty="0"/>
              <a:t>6. He System Instrumentation and Bayonets</a:t>
            </a:r>
          </a:p>
          <a:p>
            <a:r>
              <a:rPr lang="en-US" sz="2000" dirty="0"/>
              <a:t>7. Cavity and Cryomodule Vacuum Systems</a:t>
            </a:r>
          </a:p>
          <a:p>
            <a:r>
              <a:rPr lang="en-US" sz="2000" dirty="0"/>
              <a:t>8. RF System Connections</a:t>
            </a:r>
          </a:p>
          <a:p>
            <a:r>
              <a:rPr lang="en-US" sz="2000" dirty="0"/>
              <a:t>9. Slow Tuner Connections</a:t>
            </a:r>
          </a:p>
          <a:p>
            <a:r>
              <a:rPr lang="en-US" sz="2000" dirty="0"/>
              <a:t>10. BPM Connections</a:t>
            </a:r>
          </a:p>
          <a:p>
            <a:r>
              <a:rPr lang="en-US" sz="2000" dirty="0"/>
              <a:t>11. Lifting Attachment Points</a:t>
            </a:r>
          </a:p>
          <a:p>
            <a:r>
              <a:rPr lang="en-US" sz="2000" dirty="0"/>
              <a:t>12. Cryomodule Location in the PXIE Tunnel</a:t>
            </a:r>
          </a:p>
          <a:p>
            <a:r>
              <a:rPr lang="en-US" sz="2000" b="1" dirty="0" smtClean="0"/>
              <a:t>After discussions at FNAL, the document has been modified and approved several months ago</a:t>
            </a:r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meeting, 3-4 June 2014;  P.N. Ostroumov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20</a:t>
            </a:fld>
            <a:endParaRPr lang="en-US" smtClean="0"/>
          </a:p>
          <a:p>
            <a:pPr>
              <a:defRPr/>
            </a:pPr>
            <a:endParaRPr lang="en-US" dirty="0"/>
          </a:p>
        </p:txBody>
      </p:sp>
      <p:pic>
        <p:nvPicPr>
          <p:cNvPr id="6" name="Picture 8" descr="Low Particulate Gate Val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6" t="9778" r="23976" b="7777"/>
          <a:stretch>
            <a:fillRect/>
          </a:stretch>
        </p:blipFill>
        <p:spPr bwMode="auto">
          <a:xfrm>
            <a:off x="7010400" y="1066800"/>
            <a:ext cx="1744663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792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53400" cy="4953000"/>
          </a:xfrm>
        </p:spPr>
        <p:txBody>
          <a:bodyPr/>
          <a:lstStyle/>
          <a:p>
            <a:r>
              <a:rPr lang="en-US" sz="2200" dirty="0" smtClean="0"/>
              <a:t>Cold </a:t>
            </a:r>
            <a:r>
              <a:rPr lang="en-US" sz="2200" dirty="0"/>
              <a:t>testing of </a:t>
            </a:r>
            <a:r>
              <a:rPr lang="en-US" sz="2200" dirty="0" smtClean="0"/>
              <a:t>two prototype cavities by the end of FY14</a:t>
            </a:r>
          </a:p>
          <a:p>
            <a:pPr lvl="1"/>
            <a:r>
              <a:rPr lang="en-US" dirty="0" smtClean="0"/>
              <a:t>Includes tuner, high power coupler, SC solenoid</a:t>
            </a:r>
          </a:p>
          <a:p>
            <a:r>
              <a:rPr lang="en-US" sz="2200" dirty="0" smtClean="0"/>
              <a:t>Production cavities: complete </a:t>
            </a:r>
            <a:r>
              <a:rPr lang="en-US" sz="2200" dirty="0"/>
              <a:t>EBW on all 7 </a:t>
            </a:r>
            <a:r>
              <a:rPr lang="en-US" sz="2200" dirty="0" err="1"/>
              <a:t>Nb</a:t>
            </a:r>
            <a:r>
              <a:rPr lang="en-US" sz="2200" dirty="0"/>
              <a:t> cavities by the end of </a:t>
            </a:r>
            <a:r>
              <a:rPr lang="en-US" sz="2200" dirty="0" smtClean="0"/>
              <a:t>2014 calendar year</a:t>
            </a:r>
          </a:p>
          <a:p>
            <a:pPr lvl="1"/>
            <a:r>
              <a:rPr lang="en-US" dirty="0" smtClean="0"/>
              <a:t>Fabrication is in advanced stage</a:t>
            </a:r>
          </a:p>
          <a:p>
            <a:pPr lvl="1"/>
            <a:r>
              <a:rPr lang="en-US" dirty="0" smtClean="0"/>
              <a:t>Install SS helium vessel on all production cavities by June 2015</a:t>
            </a:r>
            <a:endParaRPr lang="en-US" dirty="0"/>
          </a:p>
          <a:p>
            <a:r>
              <a:rPr lang="en-US" sz="2200" dirty="0" smtClean="0"/>
              <a:t>Cryostat vacuum vessel, thermal shield are being fabricated</a:t>
            </a:r>
          </a:p>
          <a:p>
            <a:r>
              <a:rPr lang="en-US" sz="2200" dirty="0" smtClean="0"/>
              <a:t>Production solenoids are being fabricated</a:t>
            </a:r>
          </a:p>
          <a:p>
            <a:r>
              <a:rPr lang="en-US" sz="2200" dirty="0" smtClean="0"/>
              <a:t>If </a:t>
            </a:r>
            <a:r>
              <a:rPr lang="en-US" sz="2200" dirty="0"/>
              <a:t>funding is available we are ready to start procurement of all cold mass components</a:t>
            </a:r>
          </a:p>
          <a:p>
            <a:pPr lvl="1"/>
            <a:r>
              <a:rPr lang="en-US" dirty="0" smtClean="0"/>
              <a:t>BPMs</a:t>
            </a:r>
            <a:r>
              <a:rPr lang="en-US" dirty="0"/>
              <a:t>, vacuum system, helium distribution system, RF couplers, gate valves, </a:t>
            </a:r>
            <a:r>
              <a:rPr lang="en-US" dirty="0" err="1"/>
              <a:t>beamline</a:t>
            </a:r>
            <a:r>
              <a:rPr lang="en-US" dirty="0"/>
              <a:t> spools, cryogenic instrumentation, slow tuners,..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meeting, 3-4 June 2014;  P.N. Ostroumov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21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18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To Be Procured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319975"/>
              </p:ext>
            </p:extLst>
          </p:nvPr>
        </p:nvGraphicFramePr>
        <p:xfrm>
          <a:off x="457200" y="1219200"/>
          <a:ext cx="8305800" cy="5006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Sub-system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Sub-system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Magnetic Shield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Lifting Spreader Bar and Hardware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Helium Manifold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Cool Down Manifolds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Alignment Hardware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Slow Tuner Gas Line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Feedthrough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Cavity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Vacuum System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K and 70 K Thermal Intercepting &amp; Cooling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Cryomodule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Vacuum System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RF Cables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Vacuum Manifold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Clean Assembly Hardware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Instrumentation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Misc. Dirty Assembly Hardware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Beam-Line Gate Valves and Spools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Cavity Helium Jackets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BPM Packages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(9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units)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RF couplers 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MLI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Tuners</a:t>
                      </a: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Helium Safety Relief Port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Solenoid’s helium vessels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Sub-Atmospheric Output Assembly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Up-to-air system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meeting, 3-4 June 2014;  P.N. Ostroumov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22</a:t>
            </a:fld>
            <a:endParaRPr lang="en-US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759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and Commissioning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buying large clean room using DOE/ONP funds for our Group in Physics Division</a:t>
            </a:r>
          </a:p>
          <a:p>
            <a:pPr lvl="1"/>
            <a:r>
              <a:rPr lang="en-US" dirty="0" smtClean="0"/>
              <a:t>The clean room will be installed in bldg.366 which belongs to HEP</a:t>
            </a:r>
          </a:p>
          <a:p>
            <a:pPr lvl="1"/>
            <a:r>
              <a:rPr lang="en-US" dirty="0" smtClean="0"/>
              <a:t>The building has large floor space and 30T crane</a:t>
            </a:r>
          </a:p>
          <a:p>
            <a:r>
              <a:rPr lang="en-US" dirty="0" smtClean="0"/>
              <a:t>The HWR cavity string will be assembled in  this clean room</a:t>
            </a:r>
          </a:p>
          <a:p>
            <a:r>
              <a:rPr lang="en-US" dirty="0" smtClean="0"/>
              <a:t>Off-line cold test of the cryomodule will be performed with LN2</a:t>
            </a:r>
          </a:p>
          <a:p>
            <a:r>
              <a:rPr lang="en-US" dirty="0" smtClean="0"/>
              <a:t>Cryomodule will be transported and installed into the PXIE tunnel at FNAL</a:t>
            </a:r>
          </a:p>
          <a:p>
            <a:r>
              <a:rPr lang="en-US" dirty="0" smtClean="0"/>
              <a:t>2K testing will be performed in the PXIE tunnel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meeting, 3-4 June 2014;  P.N. Ostroumov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23</a:t>
            </a:fld>
            <a:endParaRPr lang="en-US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561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4953000"/>
          </a:xfrm>
        </p:spPr>
        <p:txBody>
          <a:bodyPr/>
          <a:lstStyle/>
          <a:p>
            <a:r>
              <a:rPr lang="en-US" dirty="0" smtClean="0"/>
              <a:t>Our focus </a:t>
            </a:r>
            <a:r>
              <a:rPr lang="en-US" dirty="0"/>
              <a:t>on the following main tasks </a:t>
            </a:r>
            <a:r>
              <a:rPr lang="en-US" dirty="0" smtClean="0"/>
              <a:t>this year</a:t>
            </a:r>
            <a:endParaRPr lang="en-US" dirty="0"/>
          </a:p>
          <a:p>
            <a:pPr lvl="1"/>
            <a:r>
              <a:rPr lang="en-US" dirty="0"/>
              <a:t>Testing of fully dressed prototype cavities</a:t>
            </a:r>
          </a:p>
          <a:p>
            <a:pPr lvl="1"/>
            <a:r>
              <a:rPr lang="en-US" dirty="0"/>
              <a:t>Complete niobium fabrication of production </a:t>
            </a:r>
            <a:r>
              <a:rPr lang="en-US" dirty="0" smtClean="0"/>
              <a:t>cavities by the end of CY14</a:t>
            </a:r>
            <a:endParaRPr lang="en-US" dirty="0"/>
          </a:p>
          <a:p>
            <a:r>
              <a:rPr lang="en-US" dirty="0" smtClean="0"/>
              <a:t>Work with vendors for fabrication of the cryostat vessel and solenoids</a:t>
            </a:r>
          </a:p>
          <a:p>
            <a:r>
              <a:rPr lang="en-US" dirty="0" smtClean="0"/>
              <a:t>Start installation of the clean room in bldg. 366</a:t>
            </a:r>
          </a:p>
          <a:p>
            <a:r>
              <a:rPr lang="en-US" dirty="0" smtClean="0"/>
              <a:t>Delivery </a:t>
            </a:r>
            <a:r>
              <a:rPr lang="en-US" dirty="0"/>
              <a:t>of </a:t>
            </a:r>
            <a:r>
              <a:rPr lang="en-US" dirty="0" smtClean="0"/>
              <a:t>the cryomodule </a:t>
            </a:r>
            <a:r>
              <a:rPr lang="en-US" dirty="0"/>
              <a:t>to FNAL in </a:t>
            </a:r>
            <a:r>
              <a:rPr lang="en-US" dirty="0" smtClean="0"/>
              <a:t>2017 </a:t>
            </a:r>
            <a:r>
              <a:rPr lang="en-US" dirty="0"/>
              <a:t>is realistic </a:t>
            </a:r>
            <a:r>
              <a:rPr lang="en-US" dirty="0" smtClean="0"/>
              <a:t> if funding is provided 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meeting, 3-4 June 2014;  P.N. Ostroumov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24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9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53400" cy="4953000"/>
          </a:xfrm>
        </p:spPr>
        <p:txBody>
          <a:bodyPr/>
          <a:lstStyle/>
          <a:p>
            <a:r>
              <a:rPr lang="en-US" dirty="0"/>
              <a:t>Goals and associated scope of work</a:t>
            </a:r>
          </a:p>
          <a:p>
            <a:pPr lvl="1"/>
            <a:r>
              <a:rPr lang="en-US" sz="1800" dirty="0"/>
              <a:t>Develop, design, build, provide off-line pre-commissioning, deliver and install  a cryomodule comprising 8 SC solenoids, 8 half wave resonators </a:t>
            </a:r>
            <a:r>
              <a:rPr lang="en-US" sz="1800" dirty="0" smtClean="0"/>
              <a:t>(HWRs) and  </a:t>
            </a:r>
            <a:r>
              <a:rPr lang="en-US" sz="1800" dirty="0"/>
              <a:t>8 </a:t>
            </a:r>
            <a:r>
              <a:rPr lang="en-US" sz="1800" dirty="0" smtClean="0"/>
              <a:t>BPMs plus one spare HWR</a:t>
            </a:r>
            <a:endParaRPr lang="en-US" sz="1800" dirty="0"/>
          </a:p>
          <a:p>
            <a:pPr lvl="1"/>
            <a:r>
              <a:rPr lang="en-US" sz="1800" dirty="0"/>
              <a:t>Satisfy all functional requirement specifications (FRS</a:t>
            </a:r>
            <a:r>
              <a:rPr lang="en-US" sz="1800" dirty="0" smtClean="0"/>
              <a:t>) and Interface Document</a:t>
            </a:r>
            <a:endParaRPr lang="en-US" sz="1800" dirty="0"/>
          </a:p>
          <a:p>
            <a:r>
              <a:rPr lang="en-US" dirty="0"/>
              <a:t>Primary technical challenges</a:t>
            </a:r>
          </a:p>
          <a:p>
            <a:pPr lvl="1"/>
            <a:r>
              <a:rPr lang="en-US" sz="1800" dirty="0" smtClean="0"/>
              <a:t>When completed and tested with beam, HWR cryomodule will be the first in the world to operate at superfluid helium T for TEM-class cavities and solenoids</a:t>
            </a:r>
            <a:endParaRPr lang="en-US" sz="1800" dirty="0"/>
          </a:p>
          <a:p>
            <a:pPr lvl="1"/>
            <a:r>
              <a:rPr lang="en-US" sz="1800" dirty="0"/>
              <a:t>Compact </a:t>
            </a:r>
            <a:r>
              <a:rPr lang="en-US" sz="1800" dirty="0" smtClean="0"/>
              <a:t>lattice suitable for acceleration several tens of mA of proton beam in CW regime: roadmap to ADS</a:t>
            </a:r>
            <a:endParaRPr lang="en-US" sz="1800" dirty="0"/>
          </a:p>
          <a:p>
            <a:pPr lvl="1"/>
            <a:r>
              <a:rPr lang="en-US" sz="1800" dirty="0" smtClean="0"/>
              <a:t>Novel design of HWRs: double conical structure</a:t>
            </a:r>
          </a:p>
          <a:p>
            <a:pPr lvl="1"/>
            <a:r>
              <a:rPr lang="en-US" sz="1800" dirty="0" smtClean="0"/>
              <a:t>Advanced RF surface processing techniques</a:t>
            </a:r>
            <a:endParaRPr lang="en-US" sz="1800" dirty="0"/>
          </a:p>
          <a:p>
            <a:pPr lvl="1"/>
            <a:r>
              <a:rPr lang="en-US" sz="1800" dirty="0" smtClean="0"/>
              <a:t>SC </a:t>
            </a:r>
            <a:r>
              <a:rPr lang="en-US" sz="1800" dirty="0"/>
              <a:t>solenoid with steering coils in both focusing </a:t>
            </a:r>
            <a:r>
              <a:rPr lang="en-US" sz="1800" dirty="0" smtClean="0"/>
              <a:t>planes, no magnetic shielding is required</a:t>
            </a:r>
            <a:endParaRPr lang="en-US" sz="1800" dirty="0"/>
          </a:p>
          <a:p>
            <a:pPr lvl="1"/>
            <a:r>
              <a:rPr lang="en-US" sz="1800" dirty="0"/>
              <a:t>“Cold” </a:t>
            </a:r>
            <a:r>
              <a:rPr lang="en-US" sz="1800" dirty="0" smtClean="0"/>
              <a:t>Beam Position Monitors 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Collaboration meeting, 3-4 June 2014;  P.N. Ostroumov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3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857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Experience with New Cryomodule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111485"/>
            <a:ext cx="4852987" cy="2590800"/>
          </a:xfrm>
        </p:spPr>
        <p:txBody>
          <a:bodyPr/>
          <a:lstStyle/>
          <a:p>
            <a:r>
              <a:rPr lang="en-US" dirty="0"/>
              <a:t>4K cryomodule has been built and commissioned off-line</a:t>
            </a:r>
          </a:p>
          <a:p>
            <a:pPr lvl="1"/>
            <a:r>
              <a:rPr lang="en-US" dirty="0"/>
              <a:t>Installed in the tunnel </a:t>
            </a:r>
            <a:r>
              <a:rPr lang="en-US" dirty="0" smtClean="0"/>
              <a:t>in December 2013</a:t>
            </a:r>
            <a:endParaRPr lang="en-US" dirty="0"/>
          </a:p>
          <a:p>
            <a:pPr lvl="1"/>
            <a:r>
              <a:rPr lang="en-US" dirty="0"/>
              <a:t>Beam commissioning </a:t>
            </a:r>
            <a:r>
              <a:rPr lang="en-US" dirty="0" smtClean="0"/>
              <a:t>is completed on February 18, 2014</a:t>
            </a:r>
          </a:p>
          <a:p>
            <a:r>
              <a:rPr lang="en-US" dirty="0" smtClean="0"/>
              <a:t>7 QWRs and 4 9T solenoids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meeting, 3-4 June 2014;  P.N. Ostroumov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4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6" name="Picture 2" descr="C:\Users\ostroumov\Documents\ARRA\CRYO\CAVITY STRING PICTURES Jan 16 2013\Atlas High Res images\30294D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954088"/>
            <a:ext cx="380047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C:\Users\ostroumov\Documents\ARRA\Report\NP\pics of CRYOMODULE\30460D08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3717925"/>
            <a:ext cx="380047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157788" y="3101975"/>
            <a:ext cx="1449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</a:rPr>
              <a:t>January 2013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5157788" y="3697288"/>
            <a:ext cx="1125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</a:rPr>
              <a:t>May 2013</a:t>
            </a:r>
          </a:p>
        </p:txBody>
      </p:sp>
      <p:pic>
        <p:nvPicPr>
          <p:cNvPr id="10" name="Picture 3" descr="C:\Users\ostroumov\Documents\ARRA\Report\NP\pics July 12 2013\DSC_0341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3671888"/>
            <a:ext cx="398145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3090863" y="3633788"/>
            <a:ext cx="1071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</a:rPr>
              <a:t>July 2013</a:t>
            </a:r>
          </a:p>
        </p:txBody>
      </p:sp>
    </p:spTree>
    <p:extLst>
      <p:ext uri="{BB962C8B-B14F-4D97-AF65-F5344CB8AC3E}">
        <p14:creationId xmlns:p14="http://schemas.microsoft.com/office/powerpoint/2010/main" val="162387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19147"/>
            <a:ext cx="7239000" cy="690797"/>
          </a:xfrm>
        </p:spPr>
        <p:txBody>
          <a:bodyPr/>
          <a:lstStyle/>
          <a:p>
            <a:r>
              <a:rPr lang="en-US" dirty="0" smtClean="0"/>
              <a:t>Many Ion Beams Were Successfully Accelerated since January 18,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meeting, 3-4 June 2014;  P.N. Ostroumov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5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6" name="Picture 2" descr="C:\Users\ostroumov\Documents\ARRA\Report\NP\pics Dec.14 2013\DSC_0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2" t="20001" r="1112" b="1666"/>
          <a:stretch>
            <a:fillRect/>
          </a:stretch>
        </p:blipFill>
        <p:spPr bwMode="auto">
          <a:xfrm>
            <a:off x="993775" y="1298575"/>
            <a:ext cx="7345363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922075" y="1290864"/>
            <a:ext cx="36997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1F497D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December </a:t>
            </a:r>
            <a:r>
              <a:rPr lang="en-US" altLang="en-US" b="1" dirty="0" smtClean="0">
                <a:solidFill>
                  <a:schemeClr val="bg1"/>
                </a:solidFill>
              </a:rPr>
              <a:t>2013</a:t>
            </a:r>
            <a:endParaRPr lang="en-US" altLang="en-US" b="1" dirty="0">
              <a:solidFill>
                <a:schemeClr val="bg1"/>
              </a:solidFill>
            </a:endParaRP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</a:rPr>
              <a:t>100% operational reliability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" b="4851"/>
          <a:stretch/>
        </p:blipFill>
        <p:spPr bwMode="auto">
          <a:xfrm>
            <a:off x="5100735" y="1290864"/>
            <a:ext cx="3733800" cy="2849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242187"/>
              </p:ext>
            </p:extLst>
          </p:nvPr>
        </p:nvGraphicFramePr>
        <p:xfrm>
          <a:off x="179387" y="4907280"/>
          <a:ext cx="388620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297"/>
                <a:gridCol w="1425765"/>
                <a:gridCol w="1374138"/>
              </a:tblGrid>
              <a:tr h="26490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Average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Operational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Available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2649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</a:t>
                      </a:r>
                      <a:r>
                        <a:rPr lang="en-US" sz="1600" baseline="-25000" dirty="0" smtClean="0"/>
                        <a:t>EFF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2.5 MV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4.1 MV</a:t>
                      </a:r>
                      <a:endParaRPr lang="en-US" sz="1600" dirty="0"/>
                    </a:p>
                  </a:txBody>
                  <a:tcPr/>
                </a:tc>
              </a:tr>
              <a:tr h="2649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r>
                        <a:rPr lang="en-US" sz="1600" baseline="-25000" dirty="0" smtClean="0"/>
                        <a:t>PEAK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 MV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66 MV/m</a:t>
                      </a:r>
                      <a:endParaRPr lang="en-US" sz="1600" dirty="0"/>
                    </a:p>
                  </a:txBody>
                  <a:tcPr/>
                </a:tc>
              </a:tr>
              <a:tr h="264901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LHe</a:t>
                      </a:r>
                      <a:r>
                        <a:rPr lang="en-US" sz="1600" dirty="0" smtClean="0"/>
                        <a:t>, 4.5K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 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</a:t>
                      </a:r>
                      <a:r>
                        <a:rPr lang="en-US" sz="1600" baseline="0" dirty="0" smtClean="0"/>
                        <a:t> W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05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Recent Progress: Cavities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r>
              <a:rPr lang="en-US" dirty="0" smtClean="0"/>
              <a:t>2 HWRs are ready for RF testing in the test cryostat </a:t>
            </a:r>
            <a:endParaRPr lang="en-US" dirty="0"/>
          </a:p>
          <a:p>
            <a:r>
              <a:rPr lang="en-US" dirty="0" smtClean="0"/>
              <a:t>Several key </a:t>
            </a:r>
            <a:r>
              <a:rPr lang="en-US" dirty="0" err="1" smtClean="0"/>
              <a:t>Nb</a:t>
            </a:r>
            <a:r>
              <a:rPr lang="en-US" dirty="0" smtClean="0"/>
              <a:t> fabrication technologies have been developed  </a:t>
            </a:r>
            <a:endParaRPr lang="en-US" dirty="0"/>
          </a:p>
          <a:p>
            <a:pPr lvl="1"/>
            <a:r>
              <a:rPr lang="en-US" dirty="0" smtClean="0"/>
              <a:t>EB welding of  central conductor halves, re-entrant noses</a:t>
            </a:r>
            <a:endParaRPr lang="en-US" dirty="0"/>
          </a:p>
          <a:p>
            <a:pPr lvl="1"/>
            <a:r>
              <a:rPr lang="en-US" dirty="0" smtClean="0"/>
              <a:t>Key-hole welding of the central conductors to </a:t>
            </a:r>
            <a:r>
              <a:rPr lang="en-US" dirty="0" err="1" smtClean="0"/>
              <a:t>toroids</a:t>
            </a:r>
            <a:endParaRPr lang="en-US" dirty="0"/>
          </a:p>
          <a:p>
            <a:pPr lvl="1"/>
            <a:r>
              <a:rPr lang="en-US" dirty="0" smtClean="0"/>
              <a:t>Closure welds parameters</a:t>
            </a:r>
          </a:p>
          <a:p>
            <a:pPr lvl="1"/>
            <a:r>
              <a:rPr lang="en-US" dirty="0" smtClean="0"/>
              <a:t>Took slightly longer than expected due to significant development </a:t>
            </a:r>
            <a:r>
              <a:rPr lang="en-US" dirty="0" smtClean="0"/>
              <a:t>work</a:t>
            </a:r>
          </a:p>
          <a:p>
            <a:pPr lvl="1"/>
            <a:r>
              <a:rPr lang="en-US" dirty="0" smtClean="0"/>
              <a:t> First complete HWR </a:t>
            </a:r>
            <a:r>
              <a:rPr lang="en-US" dirty="0" err="1" smtClean="0"/>
              <a:t>electropolished</a:t>
            </a:r>
            <a:endParaRPr lang="en-US" dirty="0" smtClean="0"/>
          </a:p>
          <a:p>
            <a:r>
              <a:rPr lang="en-US" dirty="0" smtClean="0"/>
              <a:t>7 </a:t>
            </a:r>
            <a:r>
              <a:rPr lang="en-US" dirty="0"/>
              <a:t>production cavities </a:t>
            </a:r>
            <a:r>
              <a:rPr lang="en-US" dirty="0" smtClean="0"/>
              <a:t>are in advanced stage of fabrication</a:t>
            </a:r>
          </a:p>
          <a:p>
            <a:pPr lvl="1"/>
            <a:r>
              <a:rPr lang="en-US" dirty="0" smtClean="0"/>
              <a:t>Bare  niobium cavities will be completed by the end of calendar year 2014 or earlier</a:t>
            </a:r>
          </a:p>
          <a:p>
            <a:pPr lvl="1"/>
            <a:r>
              <a:rPr lang="en-US" dirty="0" smtClean="0"/>
              <a:t>By this time next </a:t>
            </a:r>
            <a:r>
              <a:rPr lang="en-US" dirty="0"/>
              <a:t>year helium </a:t>
            </a:r>
            <a:r>
              <a:rPr lang="en-US" dirty="0" smtClean="0"/>
              <a:t>vessels will be installed in all production cavities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meeting, 3-4 June 2014;  P.N. Ostroumov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6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637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410"/>
            <a:ext cx="7450138" cy="690797"/>
          </a:xfrm>
        </p:spPr>
        <p:txBody>
          <a:bodyPr/>
          <a:lstStyle/>
          <a:p>
            <a:r>
              <a:rPr lang="en-US" dirty="0"/>
              <a:t>Prototype Half-Wave Resonator Final Welding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meeting, 3-4 June 2014;  P.N. Ostroumov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7</a:t>
            </a:fld>
            <a:endParaRPr lang="en-US" smtClean="0"/>
          </a:p>
          <a:p>
            <a:pPr>
              <a:defRPr/>
            </a:pPr>
            <a:endParaRPr lang="en-US" dirty="0"/>
          </a:p>
        </p:txBody>
      </p:sp>
      <p:pic>
        <p:nvPicPr>
          <p:cNvPr id="6" name="Picture 2" descr="C:\Users\b55303\Pictures\FNAL PXIE\Cavity Fab\IMG_46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t="7208" r="9303" b="7208"/>
          <a:stretch/>
        </p:blipFill>
        <p:spPr bwMode="auto">
          <a:xfrm>
            <a:off x="675838" y="838200"/>
            <a:ext cx="3190875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90513" y="2995613"/>
            <a:ext cx="411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mtClean="0">
                <a:solidFill>
                  <a:srgbClr val="000000"/>
                </a:solidFill>
              </a:rPr>
              <a:t>HWR0 Final Niobium Welding</a:t>
            </a:r>
          </a:p>
        </p:txBody>
      </p:sp>
      <p:pic>
        <p:nvPicPr>
          <p:cNvPr id="8" name="Picture 3" descr="C:\Users\b55303\Pictures\FNAL PXIE\Cavity Fab\IMG_47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9" r="16086"/>
          <a:stretch>
            <a:fillRect/>
          </a:stretch>
        </p:blipFill>
        <p:spPr bwMode="auto">
          <a:xfrm>
            <a:off x="4411663" y="1271588"/>
            <a:ext cx="4638675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11663" y="5699125"/>
            <a:ext cx="4560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mtClean="0">
                <a:solidFill>
                  <a:srgbClr val="000000"/>
                </a:solidFill>
              </a:rPr>
              <a:t>HWR1 Final SST Welding</a:t>
            </a:r>
          </a:p>
        </p:txBody>
      </p:sp>
      <p:pic>
        <p:nvPicPr>
          <p:cNvPr id="10" name="Picture 2" descr="C:\Users\b55303\Pictures\FNAL PXIE\Cavity Fab\30684D Cavities-02-2014\30684D 2100 pixel\30684D18_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 t="9753" r="2956" b="8539"/>
          <a:stretch>
            <a:fillRect/>
          </a:stretch>
        </p:blipFill>
        <p:spPr bwMode="auto">
          <a:xfrm>
            <a:off x="1054100" y="3434538"/>
            <a:ext cx="2434352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96863" y="5930900"/>
            <a:ext cx="4114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mtClean="0">
                <a:solidFill>
                  <a:srgbClr val="000000"/>
                </a:solidFill>
              </a:rPr>
              <a:t>HWR0 &amp; HWR1 Nb Cavities</a:t>
            </a:r>
          </a:p>
        </p:txBody>
      </p:sp>
    </p:spTree>
    <p:extLst>
      <p:ext uri="{BB962C8B-B14F-4D97-AF65-F5344CB8AC3E}">
        <p14:creationId xmlns:p14="http://schemas.microsoft.com/office/powerpoint/2010/main" val="1394256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Prototype Resonator 04/30 &amp; 05/22 Pictures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meeting, 3-4 June 2014;  P.N. Ostroumov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8</a:t>
            </a:fld>
            <a:endParaRPr lang="en-US" smtClean="0"/>
          </a:p>
          <a:p>
            <a:pPr>
              <a:defRPr/>
            </a:pPr>
            <a:endParaRPr lang="en-US" dirty="0"/>
          </a:p>
        </p:txBody>
      </p:sp>
      <p:pic>
        <p:nvPicPr>
          <p:cNvPr id="6" name="Picture 3" descr="C:\Users\b55303\Pictures\FNAL PXIE\Cavity Fab\Cavities 05-2014\PXIE HWR162 20140505\30745D09_2100_pixel_L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" t="9677" r="3136" b="17828"/>
          <a:stretch>
            <a:fillRect/>
          </a:stretch>
        </p:blipFill>
        <p:spPr bwMode="auto">
          <a:xfrm>
            <a:off x="2182333" y="1066800"/>
            <a:ext cx="5391150" cy="2802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b55303\Pictures\FNAL PXIE\Cavity Fab\IMG_48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4" b="13789"/>
          <a:stretch>
            <a:fillRect/>
          </a:stretch>
        </p:blipFill>
        <p:spPr bwMode="auto">
          <a:xfrm>
            <a:off x="2171700" y="3957521"/>
            <a:ext cx="5467350" cy="234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46063" y="1484534"/>
            <a:ext cx="1758949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</a:rPr>
              <a:t>HWR0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</a:rPr>
              <a:t>Fabrication Finished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</a:rPr>
              <a:t>5-22-2014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246063" y="4317148"/>
            <a:ext cx="1811337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</a:rPr>
              <a:t>HWR1 w/ Slow Tuner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</a:rPr>
              <a:t>Fabrication Finished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</a:rPr>
              <a:t>4-30-2014</a:t>
            </a:r>
          </a:p>
        </p:txBody>
      </p:sp>
    </p:spTree>
    <p:extLst>
      <p:ext uri="{BB962C8B-B14F-4D97-AF65-F5344CB8AC3E}">
        <p14:creationId xmlns:p14="http://schemas.microsoft.com/office/powerpoint/2010/main" val="1956034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Prototype Half-Wave Resonator </a:t>
            </a:r>
            <a:r>
              <a:rPr lang="en-US" altLang="en-US" dirty="0" err="1" smtClean="0"/>
              <a:t>Electropolishing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Collaboration meeting, 3-4 June 2014;  P.N. Ostroumov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9</a:t>
            </a:fld>
            <a:endParaRPr lang="en-US" smtClean="0"/>
          </a:p>
          <a:p>
            <a:pPr>
              <a:defRPr/>
            </a:pPr>
            <a:endParaRPr lang="en-US" dirty="0"/>
          </a:p>
        </p:txBody>
      </p:sp>
      <p:pic>
        <p:nvPicPr>
          <p:cNvPr id="6" name="Picture 2" descr="C:\Users\b55303\Pictures\FNAL PXIE\Cavity Fab\Cavities-05-2014\30753D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485061" cy="498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58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tory">
  <a:themeElements>
    <a:clrScheme name="Factory 3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4D4D4D"/>
      </a:hlink>
      <a:folHlink>
        <a:srgbClr val="969696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404040"/>
    </a:dk1>
    <a:lt1>
      <a:srgbClr val="FFFFFF"/>
    </a:lt1>
    <a:dk2>
      <a:srgbClr val="1F497D"/>
    </a:dk2>
    <a:lt2>
      <a:srgbClr val="D2D2D2"/>
    </a:lt2>
    <a:accent1>
      <a:srgbClr val="A6C4DE"/>
    </a:accent1>
    <a:accent2>
      <a:srgbClr val="9D7D9E"/>
    </a:accent2>
    <a:accent3>
      <a:srgbClr val="FFFFFF"/>
    </a:accent3>
    <a:accent4>
      <a:srgbClr val="353535"/>
    </a:accent4>
    <a:accent5>
      <a:srgbClr val="D0DEEC"/>
    </a:accent5>
    <a:accent6>
      <a:srgbClr val="8E718F"/>
    </a:accent6>
    <a:hlink>
      <a:srgbClr val="7AB800"/>
    </a:hlink>
    <a:folHlink>
      <a:srgbClr val="BF5C28"/>
    </a:folHlink>
  </a:clrScheme>
  <a:fontScheme name="blue_2003">
    <a:majorFont>
      <a:latin typeface="Trebuchet MS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Designs\Factory.pot</Template>
  <TotalTime>1375</TotalTime>
  <Words>1587</Words>
  <Application>Microsoft Office PowerPoint</Application>
  <PresentationFormat>On-screen Show (4:3)</PresentationFormat>
  <Paragraphs>278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Factory</vt:lpstr>
      <vt:lpstr>HWR Status</vt:lpstr>
      <vt:lpstr>Content  </vt:lpstr>
      <vt:lpstr>Scope and Challenges</vt:lpstr>
      <vt:lpstr>Recent Experience with New Cryomodule</vt:lpstr>
      <vt:lpstr>Many Ion Beams Were Successfully Accelerated since January 18, 2014</vt:lpstr>
      <vt:lpstr>Recent Progress: Cavities </vt:lpstr>
      <vt:lpstr>Prototype Half-Wave Resonator Final Welding</vt:lpstr>
      <vt:lpstr>Prototype Resonator 04/30 &amp; 05/22 Pictures</vt:lpstr>
      <vt:lpstr>Prototype Half-Wave Resonator Electropolishing</vt:lpstr>
      <vt:lpstr>Parameters During EP and HT Baking</vt:lpstr>
      <vt:lpstr>First HWR Parameters</vt:lpstr>
      <vt:lpstr>Prototype Cavities, Remaining Work</vt:lpstr>
      <vt:lpstr>Production Cavities Status Update</vt:lpstr>
      <vt:lpstr>Production Cavities Status Update – Toroids, Central Conductors</vt:lpstr>
      <vt:lpstr>Production Cavities Status Update – Outer Conductors</vt:lpstr>
      <vt:lpstr>Recent Progress: Cryomodule and Sub-Systems</vt:lpstr>
      <vt:lpstr>15-kW Variable Coupler</vt:lpstr>
      <vt:lpstr>SC Solenoids with Dipole Coils</vt:lpstr>
      <vt:lpstr>HWR Cryomodule</vt:lpstr>
      <vt:lpstr>Interface Document ~30 pages, Table of Content</vt:lpstr>
      <vt:lpstr>Near Future Plans</vt:lpstr>
      <vt:lpstr>Components To Be Procured</vt:lpstr>
      <vt:lpstr>Assembly and Commissioning Plans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communication talk</dc:title>
  <dc:creator>Jolie R. Macier x2353 11220N</dc:creator>
  <cp:lastModifiedBy>Ostroumov, Peter N.</cp:lastModifiedBy>
  <cp:revision>179</cp:revision>
  <cp:lastPrinted>2014-02-13T15:52:17Z</cp:lastPrinted>
  <dcterms:created xsi:type="dcterms:W3CDTF">2008-08-01T20:03:26Z</dcterms:created>
  <dcterms:modified xsi:type="dcterms:W3CDTF">2014-06-02T15:59:46Z</dcterms:modified>
</cp:coreProperties>
</file>