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12" r:id="rId1"/>
    <p:sldMasterId id="2147484048" r:id="rId2"/>
    <p:sldMasterId id="2147484060" r:id="rId3"/>
  </p:sldMasterIdLst>
  <p:notesMasterIdLst>
    <p:notesMasterId r:id="rId44"/>
  </p:notesMasterIdLst>
  <p:sldIdLst>
    <p:sldId id="256" r:id="rId4"/>
    <p:sldId id="269" r:id="rId5"/>
    <p:sldId id="270" r:id="rId6"/>
    <p:sldId id="268" r:id="rId7"/>
    <p:sldId id="267" r:id="rId8"/>
    <p:sldId id="266" r:id="rId9"/>
    <p:sldId id="262" r:id="rId10"/>
    <p:sldId id="265" r:id="rId11"/>
    <p:sldId id="294" r:id="rId12"/>
    <p:sldId id="295" r:id="rId13"/>
    <p:sldId id="296" r:id="rId14"/>
    <p:sldId id="297" r:id="rId15"/>
    <p:sldId id="302" r:id="rId16"/>
    <p:sldId id="303" r:id="rId17"/>
    <p:sldId id="304" r:id="rId18"/>
    <p:sldId id="261" r:id="rId19"/>
    <p:sldId id="260" r:id="rId20"/>
    <p:sldId id="259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98" r:id="rId34"/>
    <p:sldId id="299" r:id="rId35"/>
    <p:sldId id="300" r:id="rId36"/>
    <p:sldId id="301" r:id="rId37"/>
    <p:sldId id="286" r:id="rId38"/>
    <p:sldId id="287" r:id="rId39"/>
    <p:sldId id="288" r:id="rId40"/>
    <p:sldId id="289" r:id="rId41"/>
    <p:sldId id="291" r:id="rId42"/>
    <p:sldId id="292" r:id="rId43"/>
  </p:sldIdLst>
  <p:sldSz cx="9144000" cy="6858000" type="screen4x3"/>
  <p:notesSz cx="6858000" cy="9144000"/>
  <p:defaultTextStyle>
    <a:defPPr>
      <a:defRPr lang="en-US"/>
    </a:defPPr>
    <a:lvl1pPr algn="r" rtl="0" fontAlgn="base">
      <a:spcBef>
        <a:spcPct val="20000"/>
      </a:spcBef>
      <a:spcAft>
        <a:spcPct val="0"/>
      </a:spcAft>
      <a:buClr>
        <a:srgbClr val="FFFF00"/>
      </a:buClr>
      <a:buSzPct val="80000"/>
      <a:buFont typeface="Wingdings" pitchFamily="2" charset="2"/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r" rtl="0" fontAlgn="base">
      <a:spcBef>
        <a:spcPct val="20000"/>
      </a:spcBef>
      <a:spcAft>
        <a:spcPct val="0"/>
      </a:spcAft>
      <a:buClr>
        <a:srgbClr val="FFFF00"/>
      </a:buClr>
      <a:buSzPct val="80000"/>
      <a:buFont typeface="Wingdings" pitchFamily="2" charset="2"/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r" rtl="0" fontAlgn="base">
      <a:spcBef>
        <a:spcPct val="20000"/>
      </a:spcBef>
      <a:spcAft>
        <a:spcPct val="0"/>
      </a:spcAft>
      <a:buClr>
        <a:srgbClr val="FFFF00"/>
      </a:buClr>
      <a:buSzPct val="80000"/>
      <a:buFont typeface="Wingdings" pitchFamily="2" charset="2"/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r" rtl="0" fontAlgn="base">
      <a:spcBef>
        <a:spcPct val="20000"/>
      </a:spcBef>
      <a:spcAft>
        <a:spcPct val="0"/>
      </a:spcAft>
      <a:buClr>
        <a:srgbClr val="FFFF00"/>
      </a:buClr>
      <a:buSzPct val="80000"/>
      <a:buFont typeface="Wingdings" pitchFamily="2" charset="2"/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r" rtl="0" fontAlgn="base">
      <a:spcBef>
        <a:spcPct val="20000"/>
      </a:spcBef>
      <a:spcAft>
        <a:spcPct val="0"/>
      </a:spcAft>
      <a:buClr>
        <a:srgbClr val="FFFF00"/>
      </a:buClr>
      <a:buSzPct val="80000"/>
      <a:buFont typeface="Wingdings" pitchFamily="2" charset="2"/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808AD"/>
    <a:srgbClr val="0033CC"/>
    <a:srgbClr val="6666FF"/>
    <a:srgbClr val="111111"/>
    <a:srgbClr val="003399"/>
    <a:srgbClr val="FFFF00"/>
    <a:srgbClr val="009900"/>
    <a:srgbClr val="009799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2787"/>
    <p:restoredTop sz="90929"/>
  </p:normalViewPr>
  <p:slideViewPr>
    <p:cSldViewPr>
      <p:cViewPr varScale="1">
        <p:scale>
          <a:sx n="113" d="100"/>
          <a:sy n="113" d="100"/>
        </p:scale>
        <p:origin x="-1488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81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project:ILCTA_VTS:Software:LVBackupData:Cavity%20Test%20Data:TB9ACC015M.txt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project:ILCTA_VTS:Software:LVBackupData:Cavity%20Test%20Data:TB9ACC015M.txt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TB9ACC015 </c:v>
          </c:tx>
          <c:spPr>
            <a:ln w="47625">
              <a:noFill/>
            </a:ln>
          </c:spPr>
          <c:marker>
            <c:symbol val="diamond"/>
            <c:size val="9"/>
            <c:spPr>
              <a:solidFill>
                <a:schemeClr val="tx2"/>
              </a:solidFill>
              <a:ln>
                <a:solidFill>
                  <a:schemeClr val="tx2"/>
                </a:solidFill>
              </a:ln>
            </c:spPr>
          </c:marker>
          <c:xVal>
            <c:numRef>
              <c:f>TB9ACC015M.txt!$C$2:$C$27</c:f>
              <c:numCache>
                <c:formatCode>0.00E+00</c:formatCode>
                <c:ptCount val="26"/>
                <c:pt idx="0">
                  <c:v>4.10204171</c:v>
                </c:pt>
                <c:pt idx="1">
                  <c:v>4.1223678499999936</c:v>
                </c:pt>
                <c:pt idx="2">
                  <c:v>4.1207045099999933</c:v>
                </c:pt>
                <c:pt idx="3">
                  <c:v>4.1283258399999934</c:v>
                </c:pt>
                <c:pt idx="4">
                  <c:v>4.6427487300000001</c:v>
                </c:pt>
                <c:pt idx="5">
                  <c:v>4.8202409099999981</c:v>
                </c:pt>
                <c:pt idx="6">
                  <c:v>2.9004044099999997</c:v>
                </c:pt>
                <c:pt idx="7">
                  <c:v>2.0505828500000001</c:v>
                </c:pt>
                <c:pt idx="8">
                  <c:v>1.07215678</c:v>
                </c:pt>
                <c:pt idx="9">
                  <c:v>4.9301824600000002</c:v>
                </c:pt>
                <c:pt idx="10">
                  <c:v>5.9830811800000028</c:v>
                </c:pt>
                <c:pt idx="11">
                  <c:v>7.0031887800000003</c:v>
                </c:pt>
                <c:pt idx="12">
                  <c:v>7.9085648599999958</c:v>
                </c:pt>
                <c:pt idx="13">
                  <c:v>9.0142927799999999</c:v>
                </c:pt>
                <c:pt idx="14">
                  <c:v>10.068958599999998</c:v>
                </c:pt>
                <c:pt idx="15">
                  <c:v>10.0728524</c:v>
                </c:pt>
                <c:pt idx="16">
                  <c:v>10.069451600000004</c:v>
                </c:pt>
                <c:pt idx="17">
                  <c:v>10.943803000000001</c:v>
                </c:pt>
                <c:pt idx="18">
                  <c:v>12.226071899999997</c:v>
                </c:pt>
                <c:pt idx="19">
                  <c:v>11.915780500000006</c:v>
                </c:pt>
                <c:pt idx="20">
                  <c:v>13.091423199999999</c:v>
                </c:pt>
                <c:pt idx="21">
                  <c:v>14.036556600000004</c:v>
                </c:pt>
                <c:pt idx="22">
                  <c:v>14.035236600000005</c:v>
                </c:pt>
                <c:pt idx="23">
                  <c:v>14.9128147</c:v>
                </c:pt>
                <c:pt idx="24">
                  <c:v>15.995047100000004</c:v>
                </c:pt>
                <c:pt idx="25">
                  <c:v>16.7</c:v>
                </c:pt>
              </c:numCache>
            </c:numRef>
          </c:xVal>
          <c:yVal>
            <c:numRef>
              <c:f>TB9ACC015M.txt!$E$2:$E$27</c:f>
              <c:numCache>
                <c:formatCode>0.00E+00</c:formatCode>
                <c:ptCount val="26"/>
                <c:pt idx="0">
                  <c:v>32426520200</c:v>
                </c:pt>
                <c:pt idx="1">
                  <c:v>32632704300</c:v>
                </c:pt>
                <c:pt idx="2">
                  <c:v>32710516700</c:v>
                </c:pt>
                <c:pt idx="3">
                  <c:v>32834612200.000004</c:v>
                </c:pt>
                <c:pt idx="4">
                  <c:v>32918723900</c:v>
                </c:pt>
                <c:pt idx="5">
                  <c:v>33444540800</c:v>
                </c:pt>
                <c:pt idx="6">
                  <c:v>31496372200.000004</c:v>
                </c:pt>
                <c:pt idx="7">
                  <c:v>30077017400.000008</c:v>
                </c:pt>
                <c:pt idx="8">
                  <c:v>27670617900.000004</c:v>
                </c:pt>
                <c:pt idx="9">
                  <c:v>33385445800</c:v>
                </c:pt>
                <c:pt idx="10">
                  <c:v>34203935800.000004</c:v>
                </c:pt>
                <c:pt idx="11">
                  <c:v>35160275000</c:v>
                </c:pt>
                <c:pt idx="12">
                  <c:v>35698594799.999992</c:v>
                </c:pt>
                <c:pt idx="13">
                  <c:v>36192629699.999992</c:v>
                </c:pt>
                <c:pt idx="14">
                  <c:v>37983903100</c:v>
                </c:pt>
                <c:pt idx="15">
                  <c:v>38126942899.999992</c:v>
                </c:pt>
                <c:pt idx="16">
                  <c:v>38219676500</c:v>
                </c:pt>
                <c:pt idx="17">
                  <c:v>38859156600</c:v>
                </c:pt>
                <c:pt idx="18">
                  <c:v>40344910800.000008</c:v>
                </c:pt>
                <c:pt idx="19">
                  <c:v>39858460899.999992</c:v>
                </c:pt>
                <c:pt idx="20">
                  <c:v>40644361999.999985</c:v>
                </c:pt>
                <c:pt idx="21">
                  <c:v>42530339500</c:v>
                </c:pt>
                <c:pt idx="22">
                  <c:v>42762934500.000015</c:v>
                </c:pt>
                <c:pt idx="23">
                  <c:v>43336024900.000015</c:v>
                </c:pt>
                <c:pt idx="24">
                  <c:v>43756612400</c:v>
                </c:pt>
                <c:pt idx="25">
                  <c:v>44000000000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5842176"/>
        <c:axId val="90821376"/>
      </c:scatterChart>
      <c:valAx>
        <c:axId val="85842176"/>
        <c:scaling>
          <c:orientation val="minMax"/>
        </c:scaling>
        <c:delete val="0"/>
        <c:axPos val="b"/>
        <c:numFmt formatCode="#,##0.0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90821376"/>
        <c:crosses val="autoZero"/>
        <c:crossBetween val="midCat"/>
      </c:valAx>
      <c:valAx>
        <c:axId val="90821376"/>
        <c:scaling>
          <c:orientation val="minMax"/>
        </c:scaling>
        <c:delete val="0"/>
        <c:axPos val="l"/>
        <c:majorGridlines/>
        <c:numFmt formatCode="0.00E+00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85842176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9.7705256722427733E-2"/>
          <c:y val="2.601926458221852E-2"/>
          <c:w val="0.72162550464324549"/>
          <c:h val="0.91051173457686696"/>
        </c:manualLayout>
      </c:layout>
      <c:scatterChart>
        <c:scatterStyle val="lineMarker"/>
        <c:varyColors val="0"/>
        <c:ser>
          <c:idx val="0"/>
          <c:order val="0"/>
          <c:tx>
            <c:v>TB9ACC015 N doped</c:v>
          </c:tx>
          <c:spPr>
            <a:ln w="47625">
              <a:noFill/>
            </a:ln>
          </c:spPr>
          <c:xVal>
            <c:numRef>
              <c:f>TB9ACC015M.txt!$C$2:$C$27</c:f>
              <c:numCache>
                <c:formatCode>0.00E+00</c:formatCode>
                <c:ptCount val="26"/>
                <c:pt idx="0">
                  <c:v>4.10204171</c:v>
                </c:pt>
                <c:pt idx="1">
                  <c:v>4.1223678499999901</c:v>
                </c:pt>
                <c:pt idx="2">
                  <c:v>4.1207045099999888</c:v>
                </c:pt>
                <c:pt idx="3">
                  <c:v>4.1283258399999889</c:v>
                </c:pt>
                <c:pt idx="4">
                  <c:v>4.6427487300000001</c:v>
                </c:pt>
                <c:pt idx="5">
                  <c:v>4.8202409099999981</c:v>
                </c:pt>
                <c:pt idx="6">
                  <c:v>2.9004044099999997</c:v>
                </c:pt>
                <c:pt idx="7">
                  <c:v>2.0505828500000001</c:v>
                </c:pt>
                <c:pt idx="8">
                  <c:v>1.07215678</c:v>
                </c:pt>
                <c:pt idx="9">
                  <c:v>4.9301824600000002</c:v>
                </c:pt>
                <c:pt idx="10">
                  <c:v>5.9830811800000028</c:v>
                </c:pt>
                <c:pt idx="11">
                  <c:v>7.0031887800000003</c:v>
                </c:pt>
                <c:pt idx="12">
                  <c:v>7.908564859999994</c:v>
                </c:pt>
                <c:pt idx="13">
                  <c:v>9.0142927799999999</c:v>
                </c:pt>
                <c:pt idx="14">
                  <c:v>10.068958599999998</c:v>
                </c:pt>
                <c:pt idx="15">
                  <c:v>10.0728524</c:v>
                </c:pt>
                <c:pt idx="16">
                  <c:v>10.069451600000004</c:v>
                </c:pt>
                <c:pt idx="17">
                  <c:v>10.943803000000001</c:v>
                </c:pt>
                <c:pt idx="18">
                  <c:v>12.226071899999997</c:v>
                </c:pt>
                <c:pt idx="19">
                  <c:v>11.915780500000006</c:v>
                </c:pt>
                <c:pt idx="20">
                  <c:v>13.091423199999999</c:v>
                </c:pt>
                <c:pt idx="21">
                  <c:v>14.036556600000004</c:v>
                </c:pt>
                <c:pt idx="22">
                  <c:v>14.035236600000005</c:v>
                </c:pt>
                <c:pt idx="23">
                  <c:v>14.9128147</c:v>
                </c:pt>
                <c:pt idx="24">
                  <c:v>15.995047100000004</c:v>
                </c:pt>
                <c:pt idx="25">
                  <c:v>16.7</c:v>
                </c:pt>
              </c:numCache>
            </c:numRef>
          </c:xVal>
          <c:yVal>
            <c:numRef>
              <c:f>TB9ACC015M.txt!$E$2:$E$27</c:f>
              <c:numCache>
                <c:formatCode>0.00E+00</c:formatCode>
                <c:ptCount val="26"/>
                <c:pt idx="0">
                  <c:v>32426520200</c:v>
                </c:pt>
                <c:pt idx="1">
                  <c:v>32632704300</c:v>
                </c:pt>
                <c:pt idx="2">
                  <c:v>32710516700</c:v>
                </c:pt>
                <c:pt idx="3">
                  <c:v>32834612200.000004</c:v>
                </c:pt>
                <c:pt idx="4">
                  <c:v>32918723900</c:v>
                </c:pt>
                <c:pt idx="5">
                  <c:v>33444540800</c:v>
                </c:pt>
                <c:pt idx="6">
                  <c:v>31496372200.000004</c:v>
                </c:pt>
                <c:pt idx="7">
                  <c:v>30077017400.000008</c:v>
                </c:pt>
                <c:pt idx="8">
                  <c:v>27670617900.000004</c:v>
                </c:pt>
                <c:pt idx="9">
                  <c:v>33385445800</c:v>
                </c:pt>
                <c:pt idx="10">
                  <c:v>34203935800.000004</c:v>
                </c:pt>
                <c:pt idx="11">
                  <c:v>35160275000</c:v>
                </c:pt>
                <c:pt idx="12">
                  <c:v>35698594799.999992</c:v>
                </c:pt>
                <c:pt idx="13">
                  <c:v>36192629699.999992</c:v>
                </c:pt>
                <c:pt idx="14">
                  <c:v>37983903100</c:v>
                </c:pt>
                <c:pt idx="15">
                  <c:v>38126942899.999992</c:v>
                </c:pt>
                <c:pt idx="16">
                  <c:v>38219676500</c:v>
                </c:pt>
                <c:pt idx="17">
                  <c:v>38859156600</c:v>
                </c:pt>
                <c:pt idx="18">
                  <c:v>40344910800.000008</c:v>
                </c:pt>
                <c:pt idx="19">
                  <c:v>39858460899.999992</c:v>
                </c:pt>
                <c:pt idx="20">
                  <c:v>40644361999.999985</c:v>
                </c:pt>
                <c:pt idx="21">
                  <c:v>42530339500</c:v>
                </c:pt>
                <c:pt idx="22">
                  <c:v>42762934500.000015</c:v>
                </c:pt>
                <c:pt idx="23">
                  <c:v>43336024900.000015</c:v>
                </c:pt>
                <c:pt idx="24">
                  <c:v>43756612400</c:v>
                </c:pt>
                <c:pt idx="25">
                  <c:v>44000000000</c:v>
                </c:pt>
              </c:numCache>
            </c:numRef>
          </c:yVal>
          <c:smooth val="0"/>
        </c:ser>
        <c:ser>
          <c:idx val="1"/>
          <c:order val="1"/>
          <c:tx>
            <c:v>TB9ACC012 N doped</c:v>
          </c:tx>
          <c:spPr>
            <a:ln w="47625">
              <a:noFill/>
            </a:ln>
          </c:spPr>
          <c:xVal>
            <c:numRef>
              <c:f>TB9ACC015M.txt!$C$75:$C$97</c:f>
              <c:numCache>
                <c:formatCode>0.00E+00</c:formatCode>
                <c:ptCount val="23"/>
                <c:pt idx="0">
                  <c:v>2.6992607400000002</c:v>
                </c:pt>
                <c:pt idx="1">
                  <c:v>4.73437222</c:v>
                </c:pt>
                <c:pt idx="2">
                  <c:v>4.7213751800000026</c:v>
                </c:pt>
                <c:pt idx="3">
                  <c:v>3.9932424399999955</c:v>
                </c:pt>
                <c:pt idx="4">
                  <c:v>3.0786328099999998</c:v>
                </c:pt>
                <c:pt idx="5">
                  <c:v>2.0001734199999999</c:v>
                </c:pt>
                <c:pt idx="6">
                  <c:v>1.08242799</c:v>
                </c:pt>
                <c:pt idx="7">
                  <c:v>4.597426039999994</c:v>
                </c:pt>
                <c:pt idx="8">
                  <c:v>4.4875694600000013</c:v>
                </c:pt>
                <c:pt idx="9">
                  <c:v>4.9749035699999942</c:v>
                </c:pt>
                <c:pt idx="10">
                  <c:v>5.9351945499999941</c:v>
                </c:pt>
                <c:pt idx="11">
                  <c:v>6.9433075000000004</c:v>
                </c:pt>
                <c:pt idx="12">
                  <c:v>8.0106193000000001</c:v>
                </c:pt>
                <c:pt idx="13">
                  <c:v>9.0131397900000003</c:v>
                </c:pt>
                <c:pt idx="14">
                  <c:v>9.9485972600000014</c:v>
                </c:pt>
                <c:pt idx="15">
                  <c:v>10.964412400000002</c:v>
                </c:pt>
                <c:pt idx="16">
                  <c:v>12.0422475</c:v>
                </c:pt>
                <c:pt idx="17">
                  <c:v>12.938132300000001</c:v>
                </c:pt>
                <c:pt idx="18">
                  <c:v>13.911828099999997</c:v>
                </c:pt>
                <c:pt idx="19">
                  <c:v>14.9815086</c:v>
                </c:pt>
                <c:pt idx="20">
                  <c:v>15.8815197</c:v>
                </c:pt>
                <c:pt idx="21">
                  <c:v>15.9499035</c:v>
                </c:pt>
                <c:pt idx="22">
                  <c:v>16.7</c:v>
                </c:pt>
              </c:numCache>
            </c:numRef>
          </c:xVal>
          <c:yVal>
            <c:numRef>
              <c:f>TB9ACC015M.txt!$E$75:$E$97</c:f>
              <c:numCache>
                <c:formatCode>0.00E+00</c:formatCode>
                <c:ptCount val="23"/>
                <c:pt idx="0">
                  <c:v>24814515500</c:v>
                </c:pt>
                <c:pt idx="1">
                  <c:v>26264851600</c:v>
                </c:pt>
                <c:pt idx="2">
                  <c:v>26091247000.000008</c:v>
                </c:pt>
                <c:pt idx="3">
                  <c:v>25642462500</c:v>
                </c:pt>
                <c:pt idx="4">
                  <c:v>25011934400.000004</c:v>
                </c:pt>
                <c:pt idx="5">
                  <c:v>23866195700</c:v>
                </c:pt>
                <c:pt idx="6">
                  <c:v>22752021800</c:v>
                </c:pt>
                <c:pt idx="7">
                  <c:v>24570105300</c:v>
                </c:pt>
                <c:pt idx="8">
                  <c:v>25116389500</c:v>
                </c:pt>
                <c:pt idx="9">
                  <c:v>26698181900</c:v>
                </c:pt>
                <c:pt idx="10">
                  <c:v>26893131300</c:v>
                </c:pt>
                <c:pt idx="11">
                  <c:v>27438102300.000004</c:v>
                </c:pt>
                <c:pt idx="12">
                  <c:v>28084308800</c:v>
                </c:pt>
                <c:pt idx="13">
                  <c:v>28117802200</c:v>
                </c:pt>
                <c:pt idx="14">
                  <c:v>28580764300</c:v>
                </c:pt>
                <c:pt idx="15">
                  <c:v>28852215000</c:v>
                </c:pt>
                <c:pt idx="16">
                  <c:v>29368219200</c:v>
                </c:pt>
                <c:pt idx="17">
                  <c:v>29440085200</c:v>
                </c:pt>
                <c:pt idx="18">
                  <c:v>29919572700</c:v>
                </c:pt>
                <c:pt idx="19">
                  <c:v>29925300600</c:v>
                </c:pt>
                <c:pt idx="20">
                  <c:v>29809220400.000004</c:v>
                </c:pt>
                <c:pt idx="21">
                  <c:v>29741982200</c:v>
                </c:pt>
                <c:pt idx="22">
                  <c:v>29900000000</c:v>
                </c:pt>
              </c:numCache>
            </c:numRef>
          </c:yVal>
          <c:smooth val="0"/>
        </c:ser>
        <c:ser>
          <c:idx val="2"/>
          <c:order val="2"/>
          <c:tx>
            <c:v>TB9AES011 N doped</c:v>
          </c:tx>
          <c:spPr>
            <a:ln w="47625">
              <a:noFill/>
            </a:ln>
          </c:spPr>
          <c:xVal>
            <c:numRef>
              <c:f>TB9ACC015M.txt!$C$101:$C$131</c:f>
              <c:numCache>
                <c:formatCode>0.00E+00</c:formatCode>
                <c:ptCount val="31"/>
                <c:pt idx="0">
                  <c:v>4.3506334999999998</c:v>
                </c:pt>
                <c:pt idx="1">
                  <c:v>5.0125964699999921</c:v>
                </c:pt>
                <c:pt idx="2">
                  <c:v>1.92612388</c:v>
                </c:pt>
                <c:pt idx="3">
                  <c:v>2.4319644699999987</c:v>
                </c:pt>
                <c:pt idx="4">
                  <c:v>2.9853639599999999</c:v>
                </c:pt>
                <c:pt idx="5">
                  <c:v>2.9855476199999997</c:v>
                </c:pt>
                <c:pt idx="6">
                  <c:v>4.000419539999994</c:v>
                </c:pt>
                <c:pt idx="7">
                  <c:v>4.0003982300000001</c:v>
                </c:pt>
                <c:pt idx="8">
                  <c:v>4.0005086699999941</c:v>
                </c:pt>
                <c:pt idx="9">
                  <c:v>6.03786706</c:v>
                </c:pt>
                <c:pt idx="10">
                  <c:v>6.9263954000000014</c:v>
                </c:pt>
                <c:pt idx="11">
                  <c:v>7.8796014900000042</c:v>
                </c:pt>
                <c:pt idx="12">
                  <c:v>8.4738264600000015</c:v>
                </c:pt>
                <c:pt idx="13">
                  <c:v>9.1162956699999995</c:v>
                </c:pt>
                <c:pt idx="14">
                  <c:v>9.1202554099999986</c:v>
                </c:pt>
                <c:pt idx="15">
                  <c:v>10.0680327</c:v>
                </c:pt>
                <c:pt idx="16">
                  <c:v>10.897965699999999</c:v>
                </c:pt>
                <c:pt idx="17">
                  <c:v>11.847209900000001</c:v>
                </c:pt>
                <c:pt idx="18">
                  <c:v>13.604179699999998</c:v>
                </c:pt>
                <c:pt idx="19">
                  <c:v>15.0794771</c:v>
                </c:pt>
                <c:pt idx="20">
                  <c:v>16.136267100000012</c:v>
                </c:pt>
                <c:pt idx="21">
                  <c:v>16.202397899999983</c:v>
                </c:pt>
                <c:pt idx="22">
                  <c:v>16.994922299999988</c:v>
                </c:pt>
                <c:pt idx="23">
                  <c:v>18.2566007</c:v>
                </c:pt>
                <c:pt idx="24">
                  <c:v>17.890596599999988</c:v>
                </c:pt>
                <c:pt idx="25">
                  <c:v>18.913611499999991</c:v>
                </c:pt>
                <c:pt idx="26">
                  <c:v>19.231046899999992</c:v>
                </c:pt>
                <c:pt idx="27">
                  <c:v>19.724356799999999</c:v>
                </c:pt>
                <c:pt idx="28">
                  <c:v>19.868048999999989</c:v>
                </c:pt>
                <c:pt idx="29">
                  <c:v>20.0934241</c:v>
                </c:pt>
                <c:pt idx="30">
                  <c:v>20.570538299999992</c:v>
                </c:pt>
              </c:numCache>
            </c:numRef>
          </c:xVal>
          <c:yVal>
            <c:numRef>
              <c:f>TB9ACC015M.txt!$E$101:$E$131</c:f>
              <c:numCache>
                <c:formatCode>0.00E+00</c:formatCode>
                <c:ptCount val="31"/>
                <c:pt idx="0">
                  <c:v>28258212600</c:v>
                </c:pt>
                <c:pt idx="1">
                  <c:v>28481400100</c:v>
                </c:pt>
                <c:pt idx="2">
                  <c:v>26245050600</c:v>
                </c:pt>
                <c:pt idx="3">
                  <c:v>25030179000</c:v>
                </c:pt>
                <c:pt idx="4">
                  <c:v>27618889600</c:v>
                </c:pt>
                <c:pt idx="5">
                  <c:v>27623639200</c:v>
                </c:pt>
                <c:pt idx="6">
                  <c:v>28083525500</c:v>
                </c:pt>
                <c:pt idx="7">
                  <c:v>28094035400</c:v>
                </c:pt>
                <c:pt idx="8">
                  <c:v>28095714700</c:v>
                </c:pt>
                <c:pt idx="9">
                  <c:v>29381873300</c:v>
                </c:pt>
                <c:pt idx="10">
                  <c:v>29865487100</c:v>
                </c:pt>
                <c:pt idx="11">
                  <c:v>30221624800</c:v>
                </c:pt>
                <c:pt idx="12">
                  <c:v>30209165400.000004</c:v>
                </c:pt>
                <c:pt idx="13">
                  <c:v>31070229600</c:v>
                </c:pt>
                <c:pt idx="14">
                  <c:v>31192684100</c:v>
                </c:pt>
                <c:pt idx="15">
                  <c:v>31454970600.000004</c:v>
                </c:pt>
                <c:pt idx="16">
                  <c:v>31765331400</c:v>
                </c:pt>
                <c:pt idx="17">
                  <c:v>32255142700.000004</c:v>
                </c:pt>
                <c:pt idx="18">
                  <c:v>32895657500.000004</c:v>
                </c:pt>
                <c:pt idx="19">
                  <c:v>33640117900</c:v>
                </c:pt>
                <c:pt idx="20">
                  <c:v>34018122200</c:v>
                </c:pt>
                <c:pt idx="21">
                  <c:v>33861470700</c:v>
                </c:pt>
                <c:pt idx="22">
                  <c:v>33956410500</c:v>
                </c:pt>
                <c:pt idx="23">
                  <c:v>34043871100</c:v>
                </c:pt>
                <c:pt idx="24">
                  <c:v>34563330600</c:v>
                </c:pt>
                <c:pt idx="25">
                  <c:v>34787915600</c:v>
                </c:pt>
                <c:pt idx="26">
                  <c:v>35037050700</c:v>
                </c:pt>
                <c:pt idx="27">
                  <c:v>35314867200</c:v>
                </c:pt>
                <c:pt idx="28">
                  <c:v>35104923099.999992</c:v>
                </c:pt>
                <c:pt idx="29">
                  <c:v>35168642700</c:v>
                </c:pt>
                <c:pt idx="30">
                  <c:v>35501498400</c:v>
                </c:pt>
              </c:numCache>
            </c:numRef>
          </c:yVal>
          <c:smooth val="0"/>
        </c:ser>
        <c:ser>
          <c:idx val="3"/>
          <c:order val="3"/>
          <c:tx>
            <c:v>TB9ACC015 120C baked</c:v>
          </c:tx>
          <c:spPr>
            <a:ln w="47625">
              <a:noFill/>
            </a:ln>
          </c:spPr>
          <c:xVal>
            <c:numRef>
              <c:f>TB9ACC015M.txt!$C$135:$C$158</c:f>
              <c:numCache>
                <c:formatCode>0.00E+00</c:formatCode>
                <c:ptCount val="24"/>
                <c:pt idx="0">
                  <c:v>1.9778651600000001</c:v>
                </c:pt>
                <c:pt idx="1">
                  <c:v>3.2811794600000002</c:v>
                </c:pt>
                <c:pt idx="2">
                  <c:v>3.3084221099999978</c:v>
                </c:pt>
                <c:pt idx="3">
                  <c:v>3.29572333</c:v>
                </c:pt>
                <c:pt idx="4">
                  <c:v>3.2487074600000012</c:v>
                </c:pt>
                <c:pt idx="5">
                  <c:v>3.30116027</c:v>
                </c:pt>
                <c:pt idx="6">
                  <c:v>3.0625706699999999</c:v>
                </c:pt>
                <c:pt idx="7">
                  <c:v>2.0708773999999988</c:v>
                </c:pt>
                <c:pt idx="8">
                  <c:v>1.0644282599999995</c:v>
                </c:pt>
                <c:pt idx="9">
                  <c:v>4.0301206699999979</c:v>
                </c:pt>
                <c:pt idx="10">
                  <c:v>5.0732247300000024</c:v>
                </c:pt>
                <c:pt idx="11">
                  <c:v>6.406748880000003</c:v>
                </c:pt>
                <c:pt idx="12">
                  <c:v>7.92289289</c:v>
                </c:pt>
                <c:pt idx="13">
                  <c:v>9.0286589599999978</c:v>
                </c:pt>
                <c:pt idx="14">
                  <c:v>9.9225889500000051</c:v>
                </c:pt>
                <c:pt idx="15">
                  <c:v>9.8834626700000072</c:v>
                </c:pt>
                <c:pt idx="16">
                  <c:v>10.9835007</c:v>
                </c:pt>
                <c:pt idx="17">
                  <c:v>12.027221499999998</c:v>
                </c:pt>
                <c:pt idx="18">
                  <c:v>12.971716200000005</c:v>
                </c:pt>
                <c:pt idx="19">
                  <c:v>12.1085943</c:v>
                </c:pt>
                <c:pt idx="20">
                  <c:v>14.124286100000001</c:v>
                </c:pt>
                <c:pt idx="21">
                  <c:v>14.9587188</c:v>
                </c:pt>
                <c:pt idx="22">
                  <c:v>15.923131</c:v>
                </c:pt>
                <c:pt idx="23">
                  <c:v>15.912263600000001</c:v>
                </c:pt>
              </c:numCache>
            </c:numRef>
          </c:xVal>
          <c:yVal>
            <c:numRef>
              <c:f>TB9ACC015M.txt!$E$135:$E$158</c:f>
              <c:numCache>
                <c:formatCode>0.00E+00</c:formatCode>
                <c:ptCount val="24"/>
                <c:pt idx="0">
                  <c:v>20887709600</c:v>
                </c:pt>
                <c:pt idx="1">
                  <c:v>21206814700</c:v>
                </c:pt>
                <c:pt idx="2">
                  <c:v>22388211500</c:v>
                </c:pt>
                <c:pt idx="3">
                  <c:v>22166250200</c:v>
                </c:pt>
                <c:pt idx="4">
                  <c:v>21342703800</c:v>
                </c:pt>
                <c:pt idx="5">
                  <c:v>22198197900</c:v>
                </c:pt>
                <c:pt idx="6">
                  <c:v>21537816200</c:v>
                </c:pt>
                <c:pt idx="7">
                  <c:v>21161914000</c:v>
                </c:pt>
                <c:pt idx="8">
                  <c:v>19784090600</c:v>
                </c:pt>
                <c:pt idx="9">
                  <c:v>21772836200</c:v>
                </c:pt>
                <c:pt idx="10">
                  <c:v>21748968800</c:v>
                </c:pt>
                <c:pt idx="11">
                  <c:v>20899132900</c:v>
                </c:pt>
                <c:pt idx="12">
                  <c:v>20160195400</c:v>
                </c:pt>
                <c:pt idx="13">
                  <c:v>19366794400</c:v>
                </c:pt>
                <c:pt idx="14">
                  <c:v>19502994000</c:v>
                </c:pt>
                <c:pt idx="15">
                  <c:v>19368704500</c:v>
                </c:pt>
                <c:pt idx="16">
                  <c:v>18546531100</c:v>
                </c:pt>
                <c:pt idx="17">
                  <c:v>17999381000</c:v>
                </c:pt>
                <c:pt idx="18">
                  <c:v>17205411300</c:v>
                </c:pt>
                <c:pt idx="19">
                  <c:v>17733409500</c:v>
                </c:pt>
                <c:pt idx="20">
                  <c:v>16800150700.000002</c:v>
                </c:pt>
                <c:pt idx="21">
                  <c:v>16402967899.999998</c:v>
                </c:pt>
                <c:pt idx="22">
                  <c:v>16006623300</c:v>
                </c:pt>
                <c:pt idx="23">
                  <c:v>16028423800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1464832"/>
        <c:axId val="91466368"/>
      </c:scatterChart>
      <c:valAx>
        <c:axId val="91464832"/>
        <c:scaling>
          <c:orientation val="minMax"/>
        </c:scaling>
        <c:delete val="0"/>
        <c:axPos val="b"/>
        <c:numFmt formatCode="#,##0.0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91466368"/>
        <c:crosses val="autoZero"/>
        <c:crossBetween val="midCat"/>
      </c:valAx>
      <c:valAx>
        <c:axId val="91466368"/>
        <c:scaling>
          <c:orientation val="minMax"/>
        </c:scaling>
        <c:delete val="0"/>
        <c:axPos val="l"/>
        <c:majorGridlines/>
        <c:numFmt formatCode="0.00E+00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9146483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81802134403010929"/>
          <c:y val="0.21263175598195894"/>
          <c:w val="0.17126912791561397"/>
          <c:h val="0.50871707056035498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b="1"/>
            </a:pPr>
            <a:r>
              <a:rPr lang="en-US" b="1"/>
              <a:t>SSR1 Cryomodule for PXIE</a:t>
            </a:r>
          </a:p>
        </c:rich>
      </c:tx>
      <c:layout>
        <c:manualLayout>
          <c:xMode val="edge"/>
          <c:yMode val="edge"/>
          <c:x val="0.40909090909090912"/>
          <c:y val="3.0588235294117649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21180555555555555"/>
          <c:y val="0.169837181369278"/>
          <c:w val="0.72001257655293094"/>
          <c:h val="0.79722162907602667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F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 w="12700">
                <a:solidFill>
                  <a:srgbClr val="000000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00FF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invertIfNegative val="0"/>
            <c:bubble3D val="0"/>
            <c:spPr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invertIfNegative val="0"/>
            <c:bubble3D val="0"/>
            <c:spPr>
              <a:solidFill>
                <a:srgbClr val="FF0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invertIfNegative val="0"/>
            <c:bubble3D val="0"/>
            <c:spPr>
              <a:solidFill>
                <a:srgbClr val="00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6"/>
            <c:invertIfNegative val="0"/>
            <c:bubble3D val="0"/>
            <c:spPr>
              <a:solidFill>
                <a:srgbClr val="8000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7"/>
            <c:invertIfNegative val="0"/>
            <c:bubble3D val="0"/>
            <c:spPr>
              <a:solidFill>
                <a:srgbClr val="0080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8"/>
            <c:invertIfNegative val="0"/>
            <c:bubble3D val="0"/>
            <c:spPr>
              <a:solidFill>
                <a:srgbClr val="000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9"/>
            <c:invertIfNegative val="0"/>
            <c:bubble3D val="0"/>
            <c:spPr>
              <a:solidFill>
                <a:srgbClr val="8080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0"/>
            <c:invertIfNegative val="0"/>
            <c:bubble3D val="0"/>
            <c:spPr>
              <a:solidFill>
                <a:srgbClr val="800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1"/>
            <c:invertIfNegative val="0"/>
            <c:bubble3D val="0"/>
            <c:spPr>
              <a:solidFill>
                <a:srgbClr val="00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2"/>
            <c:invertIfNegative val="0"/>
            <c:bubble3D val="0"/>
            <c:spPr>
              <a:solidFill>
                <a:srgbClr val="C0C0C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3"/>
            <c:invertIfNegative val="0"/>
            <c:bubble3D val="0"/>
            <c:spPr>
              <a:solidFill>
                <a:srgbClr val="80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4"/>
            <c:invertIfNegative val="0"/>
            <c:bubble3D val="0"/>
            <c:spPr>
              <a:solidFill>
                <a:srgbClr val="808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5"/>
            <c:invertIfNegative val="0"/>
            <c:bubble3D val="0"/>
            <c:spPr>
              <a:solidFill>
                <a:srgbClr val="80206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cat>
            <c:strRef>
              <c:f>Schedule!$A$7:$A$18</c:f>
              <c:strCache>
                <c:ptCount val="12"/>
                <c:pt idx="0">
                  <c:v>Bare cavity fab (*)</c:v>
                </c:pt>
                <c:pt idx="1">
                  <c:v>Dressed cavity fab</c:v>
                </c:pt>
                <c:pt idx="2">
                  <c:v>Cryomodule detail design</c:v>
                </c:pt>
                <c:pt idx="3">
                  <c:v>Cryomodule component fab</c:v>
                </c:pt>
                <c:pt idx="4">
                  <c:v>Tuner design and prototype</c:v>
                </c:pt>
                <c:pt idx="5">
                  <c:v>Input coupler fab</c:v>
                </c:pt>
                <c:pt idx="6">
                  <c:v>Solenoid fab</c:v>
                </c:pt>
                <c:pt idx="7">
                  <c:v>Current lead fab</c:v>
                </c:pt>
                <c:pt idx="8">
                  <c:v>Tooling design</c:v>
                </c:pt>
                <c:pt idx="9">
                  <c:v>Tooling fab</c:v>
                </c:pt>
                <c:pt idx="10">
                  <c:v>Cold mass string assy</c:v>
                </c:pt>
                <c:pt idx="11">
                  <c:v>Cryomodule assembly</c:v>
                </c:pt>
              </c:strCache>
            </c:strRef>
          </c:cat>
          <c:val>
            <c:numRef>
              <c:f>Schedule!$D$7:$D$18</c:f>
              <c:numCache>
                <c:formatCode>m/d/yyyy</c:formatCode>
                <c:ptCount val="12"/>
                <c:pt idx="0">
                  <c:v>41243</c:v>
                </c:pt>
                <c:pt idx="1">
                  <c:v>42277.5</c:v>
                </c:pt>
                <c:pt idx="2">
                  <c:v>41821.5</c:v>
                </c:pt>
                <c:pt idx="3">
                  <c:v>42218.5</c:v>
                </c:pt>
                <c:pt idx="4">
                  <c:v>42064</c:v>
                </c:pt>
                <c:pt idx="5">
                  <c:v>42186</c:v>
                </c:pt>
                <c:pt idx="6">
                  <c:v>42003.5</c:v>
                </c:pt>
                <c:pt idx="7">
                  <c:v>42187.5</c:v>
                </c:pt>
                <c:pt idx="8">
                  <c:v>42368.5</c:v>
                </c:pt>
                <c:pt idx="9">
                  <c:v>42551</c:v>
                </c:pt>
                <c:pt idx="10">
                  <c:v>42643.25</c:v>
                </c:pt>
                <c:pt idx="11">
                  <c:v>42735.25</c:v>
                </c:pt>
              </c:numCache>
            </c:numRef>
          </c:val>
        </c:ser>
        <c:ser>
          <c:idx val="1"/>
          <c:order val="1"/>
          <c:spPr>
            <a:solidFill>
              <a:srgbClr val="FFFF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</c:dPt>
          <c:dPt>
            <c:idx val="5"/>
            <c:invertIfNegative val="0"/>
            <c:bubble3D val="0"/>
          </c:dPt>
          <c:dPt>
            <c:idx val="6"/>
            <c:invertIfNegative val="0"/>
            <c:bubble3D val="0"/>
          </c:dPt>
          <c:dPt>
            <c:idx val="7"/>
            <c:invertIfNegative val="0"/>
            <c:bubble3D val="0"/>
          </c:dPt>
          <c:dPt>
            <c:idx val="8"/>
            <c:invertIfNegative val="0"/>
            <c:bubble3D val="0"/>
          </c:dPt>
          <c:dPt>
            <c:idx val="9"/>
            <c:invertIfNegative val="0"/>
            <c:bubble3D val="0"/>
          </c:dPt>
          <c:dPt>
            <c:idx val="10"/>
            <c:invertIfNegative val="0"/>
            <c:bubble3D val="0"/>
          </c:dPt>
          <c:dPt>
            <c:idx val="11"/>
            <c:invertIfNegative val="0"/>
            <c:bubble3D val="0"/>
          </c:dPt>
          <c:dPt>
            <c:idx val="12"/>
            <c:invertIfNegative val="0"/>
            <c:bubble3D val="0"/>
          </c:dPt>
          <c:dPt>
            <c:idx val="13"/>
            <c:invertIfNegative val="0"/>
            <c:bubble3D val="0"/>
          </c:dPt>
          <c:dPt>
            <c:idx val="14"/>
            <c:invertIfNegative val="0"/>
            <c:bubble3D val="0"/>
          </c:dPt>
          <c:dPt>
            <c:idx val="15"/>
            <c:invertIfNegative val="0"/>
            <c:bubble3D val="0"/>
          </c:dPt>
          <c:cat>
            <c:strRef>
              <c:f>Schedule!$A$7:$A$18</c:f>
              <c:strCache>
                <c:ptCount val="12"/>
                <c:pt idx="0">
                  <c:v>Bare cavity fab (*)</c:v>
                </c:pt>
                <c:pt idx="1">
                  <c:v>Dressed cavity fab</c:v>
                </c:pt>
                <c:pt idx="2">
                  <c:v>Cryomodule detail design</c:v>
                </c:pt>
                <c:pt idx="3">
                  <c:v>Cryomodule component fab</c:v>
                </c:pt>
                <c:pt idx="4">
                  <c:v>Tuner design and prototype</c:v>
                </c:pt>
                <c:pt idx="5">
                  <c:v>Input coupler fab</c:v>
                </c:pt>
                <c:pt idx="6">
                  <c:v>Solenoid fab</c:v>
                </c:pt>
                <c:pt idx="7">
                  <c:v>Current lead fab</c:v>
                </c:pt>
                <c:pt idx="8">
                  <c:v>Tooling design</c:v>
                </c:pt>
                <c:pt idx="9">
                  <c:v>Tooling fab</c:v>
                </c:pt>
                <c:pt idx="10">
                  <c:v>Cold mass string assy</c:v>
                </c:pt>
                <c:pt idx="11">
                  <c:v>Cryomodule assembly</c:v>
                </c:pt>
              </c:strCache>
            </c:strRef>
          </c:cat>
          <c:val>
            <c:numRef>
              <c:f>Schedule!$B$7:$B$18</c:f>
              <c:numCache>
                <c:formatCode>m/d/yyyy</c:formatCode>
                <c:ptCount val="12"/>
                <c:pt idx="0">
                  <c:v>40148</c:v>
                </c:pt>
                <c:pt idx="1">
                  <c:v>41730</c:v>
                </c:pt>
                <c:pt idx="2">
                  <c:v>40909</c:v>
                </c:pt>
                <c:pt idx="3">
                  <c:v>41671</c:v>
                </c:pt>
                <c:pt idx="4">
                  <c:v>41699</c:v>
                </c:pt>
                <c:pt idx="5">
                  <c:v>41821</c:v>
                </c:pt>
                <c:pt idx="6">
                  <c:v>41821</c:v>
                </c:pt>
                <c:pt idx="7">
                  <c:v>42005</c:v>
                </c:pt>
                <c:pt idx="8">
                  <c:v>41821</c:v>
                </c:pt>
                <c:pt idx="9">
                  <c:v>42186</c:v>
                </c:pt>
                <c:pt idx="10">
                  <c:v>42552</c:v>
                </c:pt>
                <c:pt idx="11">
                  <c:v>42644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72352512"/>
        <c:axId val="72354048"/>
      </c:barChart>
      <c:catAx>
        <c:axId val="72352512"/>
        <c:scaling>
          <c:orientation val="maxMin"/>
        </c:scaling>
        <c:delete val="0"/>
        <c:axPos val="l"/>
        <c:numFmt formatCode="General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72354048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72354048"/>
        <c:scaling>
          <c:orientation val="minMax"/>
          <c:min val="40909"/>
        </c:scaling>
        <c:delete val="0"/>
        <c:axPos val="t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/>
        <c:numFmt formatCode="m/d/yy;@" sourceLinked="0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72352512"/>
        <c:crosses val="autoZero"/>
        <c:crossBetween val="between"/>
        <c:majorUnit val="182.5"/>
        <c:minorUnit val="30.4"/>
      </c:valAx>
      <c:spPr>
        <a:noFill/>
        <a:ln w="25400">
          <a:noFill/>
        </a:ln>
      </c:spPr>
    </c:plotArea>
    <c:plotVisOnly val="0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 pitchFamily="34" charset="0"/>
          <a:ea typeface="Century Schoolbook"/>
          <a:cs typeface="Century Schoolbook"/>
        </a:defRPr>
      </a:pPr>
      <a:endParaRPr lang="en-US"/>
    </a:p>
  </c:txPr>
  <c:externalData r:id="rId2">
    <c:autoUpdate val="0"/>
  </c:externalData>
  <c:userShapes r:id="rId3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0.48065</cdr:x>
      <cdr:y>0.17039</cdr:y>
    </cdr:from>
    <cdr:to>
      <cdr:x>0.48167</cdr:x>
      <cdr:y>0.96977</cdr:y>
    </cdr:to>
    <cdr:cxnSp macro="">
      <cdr:nvCxnSpPr>
        <cdr:cNvPr id="3" name="Straight Connector 2"/>
        <cdr:cNvCxnSpPr/>
      </cdr:nvCxnSpPr>
      <cdr:spPr>
        <a:xfrm xmlns:a="http://schemas.openxmlformats.org/drawingml/2006/main" flipH="1" flipV="1">
          <a:off x="4495784" y="697876"/>
          <a:ext cx="9541" cy="3274049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rgbClr val="00B05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7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7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67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7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fld id="{EA02FCC2-A4BC-46C7-A897-74930B37D3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9804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978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0"/>
            <a:ext cx="54102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smtClean="0"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1219200" y="1600200"/>
            <a:ext cx="7772400" cy="1143000"/>
          </a:xfrm>
          <a:extLst/>
        </p:spPr>
        <p:txBody>
          <a:bodyPr anchor="b"/>
          <a:lstStyle>
            <a:lvl1pPr algn="r">
              <a:defRPr sz="4000"/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352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PIP-II Collaboration Meeting – Spring 2014; Slava Yakovlev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A977A28D-872A-4E3D-8386-956C3EE07B16}" type="slidenum">
              <a:rPr lang="en-US"/>
              <a:pPr>
                <a:defRPr/>
              </a:pPr>
              <a:t>‹#›</a:t>
            </a:fld>
            <a:endParaRPr lang="en-US"/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544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609600"/>
            <a:ext cx="17145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609600"/>
            <a:ext cx="49911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PIP-II Collaboration Meeting – Spring 2014; Slava Yakovlev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2922A94E-C0CB-45B3-8723-AF20DD5BA527}" type="slidenum">
              <a:rPr lang="en-US"/>
              <a:pPr>
                <a:defRPr/>
              </a:pPr>
              <a:t>‹#›</a:t>
            </a:fld>
            <a:endParaRPr lang="en-US"/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8544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0"/>
            <a:ext cx="54102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smtClean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1219200" y="1600200"/>
            <a:ext cx="7772400" cy="1143000"/>
          </a:xfrm>
          <a:extLst/>
        </p:spPr>
        <p:txBody>
          <a:bodyPr anchor="b"/>
          <a:lstStyle>
            <a:lvl1pPr algn="r">
              <a:defRPr sz="4000"/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593039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609600"/>
            <a:ext cx="6400800" cy="11430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600"/>
              </a:spcBef>
              <a:buSzPct val="100000"/>
              <a:defRPr/>
            </a:lvl1pPr>
            <a:lvl2pPr>
              <a:spcBef>
                <a:spcPts val="400"/>
              </a:spcBef>
              <a:buSzPct val="90000"/>
              <a:defRPr/>
            </a:lvl2pPr>
            <a:lvl3pPr marL="1143000" indent="-228600">
              <a:spcBef>
                <a:spcPts val="200"/>
              </a:spcBef>
              <a:buSzPct val="70000"/>
              <a:buFont typeface="Wingdings" pitchFamily="2" charset="2"/>
              <a:buChar char="v"/>
              <a:defRPr sz="2000"/>
            </a:lvl3pPr>
            <a:lvl4pPr>
              <a:spcBef>
                <a:spcPts val="200"/>
              </a:spcBef>
              <a:buSzPct val="50000"/>
              <a:defRPr/>
            </a:lvl4pPr>
            <a:lvl5pPr>
              <a:spcBef>
                <a:spcPts val="200"/>
              </a:spcBef>
              <a:buSzPct val="50000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PIP-II Collaboration Meeting – Spring 2014; Slava Yakovlev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76BBECFF-F207-4C65-B9B5-95271AC2022A}" type="slidenum">
              <a:rPr lang="en-US"/>
              <a:pPr>
                <a:defRPr/>
              </a:pPr>
              <a:t>‹#›</a:t>
            </a:fld>
            <a:endParaRPr lang="en-US"/>
          </a:p>
          <a:p>
            <a:pPr>
              <a:defRPr/>
            </a:pP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99708"/>
            <a:ext cx="1600200" cy="87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8306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PIP-II Collaboration Meeting – Spring 2014; Slava Yakovlev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48C8DA77-7B6E-474F-BE15-C939B38D51BC}" type="slidenum">
              <a:rPr lang="en-US"/>
              <a:pPr>
                <a:defRPr/>
              </a:pPr>
              <a:t>‹#›</a:t>
            </a:fld>
            <a:endParaRPr lang="en-US"/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9933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PIP-II Collaboration Meeting – Spring 2014; Slava Yakovlev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A1B1DF1E-7DB0-467B-AAD4-D7017BF1F2C8}" type="slidenum">
              <a:rPr lang="en-US"/>
              <a:pPr>
                <a:defRPr/>
              </a:pPr>
              <a:t>‹#›</a:t>
            </a:fld>
            <a:endParaRPr lang="en-US"/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2278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PIP-II Collaboration Meeting – Spring 2014; Slava Yakovlev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AD2AC10E-7263-4860-8BFE-AAB80CDB04B0}" type="slidenum">
              <a:rPr lang="en-US"/>
              <a:pPr>
                <a:defRPr/>
              </a:pPr>
              <a:t>‹#›</a:t>
            </a:fld>
            <a:endParaRPr lang="en-US"/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2787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PIP-II Collaboration Meeting – Spring 2014; Slava Yakovlev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85B01827-B483-47B9-B2FE-E934C17D2B60}" type="slidenum">
              <a:rPr lang="en-US"/>
              <a:pPr>
                <a:defRPr/>
              </a:pPr>
              <a:t>‹#›</a:t>
            </a:fld>
            <a:endParaRPr lang="en-US"/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4242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PIP-II Collaboration Meeting – Spring 2014; Slava Yakovlev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AB8B8446-4389-417C-9B3A-FCE5EAB323EB}" type="slidenum">
              <a:rPr lang="en-US"/>
              <a:pPr>
                <a:defRPr/>
              </a:pPr>
              <a:t>‹#›</a:t>
            </a:fld>
            <a:endParaRPr lang="en-US"/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7456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PIP-II Collaboration Meeting – Spring 2014; Slava Yakovlev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C5B0196E-8BB4-4339-ADD8-D0D000AD443B}" type="slidenum">
              <a:rPr lang="en-US"/>
              <a:pPr>
                <a:defRPr/>
              </a:pPr>
              <a:t>‹#›</a:t>
            </a:fld>
            <a:endParaRPr lang="en-US"/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413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609600"/>
            <a:ext cx="6400800" cy="11430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600"/>
              </a:spcBef>
              <a:buSzPct val="100000"/>
              <a:defRPr/>
            </a:lvl1pPr>
            <a:lvl2pPr>
              <a:spcBef>
                <a:spcPts val="400"/>
              </a:spcBef>
              <a:buSzPct val="90000"/>
              <a:defRPr/>
            </a:lvl2pPr>
            <a:lvl3pPr marL="1143000" indent="-228600">
              <a:spcBef>
                <a:spcPts val="200"/>
              </a:spcBef>
              <a:buSzPct val="70000"/>
              <a:buFont typeface="Wingdings" pitchFamily="2" charset="2"/>
              <a:buChar char="v"/>
              <a:defRPr sz="2000"/>
            </a:lvl3pPr>
            <a:lvl4pPr>
              <a:spcBef>
                <a:spcPts val="200"/>
              </a:spcBef>
              <a:buSzPct val="50000"/>
              <a:defRPr/>
            </a:lvl4pPr>
            <a:lvl5pPr>
              <a:spcBef>
                <a:spcPts val="200"/>
              </a:spcBef>
              <a:buSzPct val="50000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r>
              <a:rPr lang="en-US" smtClean="0"/>
              <a:t>PIP-II Collaboration Meeting – Spring 2014; Slava Yakovlev</a:t>
            </a:r>
            <a:endParaRPr lang="en-US" dirty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76BBECFF-F207-4C65-B9B5-95271AC2022A}" type="slidenum">
              <a:rPr lang="en-US"/>
              <a:pPr>
                <a:defRPr/>
              </a:pPr>
              <a:t>‹#›</a:t>
            </a:fld>
            <a:endParaRPr lang="en-US"/>
          </a:p>
          <a:p>
            <a:pPr>
              <a:defRPr/>
            </a:pP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99708"/>
            <a:ext cx="1600200" cy="87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1746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PIP-II Collaboration Meeting – Spring 2014; Slava Yakovlev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220EB5C6-905C-4F83-BC8F-345CC34C4773}" type="slidenum">
              <a:rPr lang="en-US"/>
              <a:pPr>
                <a:defRPr/>
              </a:pPr>
              <a:t>‹#›</a:t>
            </a:fld>
            <a:endParaRPr lang="en-US"/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577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PIP-II Collaboration Meeting – Spring 2014; Slava Yakovlev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A977A28D-872A-4E3D-8386-956C3EE07B16}" type="slidenum">
              <a:rPr lang="en-US"/>
              <a:pPr>
                <a:defRPr/>
              </a:pPr>
              <a:t>‹#›</a:t>
            </a:fld>
            <a:endParaRPr lang="en-US"/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507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609600"/>
            <a:ext cx="17145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609600"/>
            <a:ext cx="49911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PIP-II Collaboration Meeting – Spring 2014; Slava Yakovlev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2922A94E-C0CB-45B3-8723-AF20DD5BA527}" type="slidenum">
              <a:rPr lang="en-US"/>
              <a:pPr>
                <a:defRPr/>
              </a:pPr>
              <a:t>‹#›</a:t>
            </a:fld>
            <a:endParaRPr lang="en-US"/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5480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PIP-II Collaboration Meeting – Spring 2014; Slava Yakovlev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9C088-919D-42F5-9196-4158D49156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3508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PIP-II Collaboration Meeting – Spring 2014; Slava Yakovlev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9C088-919D-42F5-9196-4158D49156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293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PIP-II Collaboration Meeting – Spring 2014; Slava Yakovlev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9C088-919D-42F5-9196-4158D49156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7130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PIP-II Collaboration Meeting – Spring 2014; Slava Yakovlev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9C088-919D-42F5-9196-4158D49156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6907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PIP-II Collaboration Meeting – Spring 2014; Slava Yakovlev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9C088-919D-42F5-9196-4158D49156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8129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PIP-II Collaboration Meeting – Spring 2014; Slava Yakovlev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9C088-919D-42F5-9196-4158D49156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4345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PIP-II Collaboration Meeting – Spring 2014; Slava Yakovlev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9C088-919D-42F5-9196-4158D49156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238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PIP-II Collaboration Meeting – Spring 2014; Slava Yakovlev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48C8DA77-7B6E-474F-BE15-C939B38D51BC}" type="slidenum">
              <a:rPr lang="en-US"/>
              <a:pPr>
                <a:defRPr/>
              </a:pPr>
              <a:t>‹#›</a:t>
            </a:fld>
            <a:endParaRPr lang="en-US"/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067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PIP-II Collaboration Meeting – Spring 2014; Slava Yakovlev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9C088-919D-42F5-9196-4158D49156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7454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PIP-II Collaboration Meeting – Spring 2014; Slava Yakovlev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9C088-919D-42F5-9196-4158D49156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6339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PIP-II Collaboration Meeting – Spring 2014; Slava Yakovlev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9C088-919D-42F5-9196-4158D49156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1187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PIP-II Collaboration Meeting – Spring 2014; Slava Yakovlev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9C088-919D-42F5-9196-4158D49156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234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PIP-II Collaboration Meeting – Spring 2014; Slava Yakovlev</a:t>
            </a:r>
            <a:endParaRPr lang="en-US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A1B1DF1E-7DB0-467B-AAD4-D7017BF1F2C8}" type="slidenum">
              <a:rPr lang="en-US"/>
              <a:pPr>
                <a:defRPr/>
              </a:pPr>
              <a:t>‹#›</a:t>
            </a:fld>
            <a:endParaRPr lang="en-US"/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003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PIP-II Collaboration Meeting – Spring 2014; Slava Yakovlev</a:t>
            </a:r>
            <a:endParaRPr lang="en-US"/>
          </a:p>
        </p:txBody>
      </p:sp>
      <p:sp>
        <p:nvSpPr>
          <p:cNvPr id="8" name="Rectangle 1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AD2AC10E-7263-4860-8BFE-AAB80CDB04B0}" type="slidenum">
              <a:rPr lang="en-US"/>
              <a:pPr>
                <a:defRPr/>
              </a:pPr>
              <a:t>‹#›</a:t>
            </a:fld>
            <a:endParaRPr lang="en-US"/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653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PIP-II Collaboration Meeting – Spring 2014; Slava Yakovlev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85B01827-B483-47B9-B2FE-E934C17D2B60}" type="slidenum">
              <a:rPr lang="en-US"/>
              <a:pPr>
                <a:defRPr/>
              </a:pPr>
              <a:t>‹#›</a:t>
            </a:fld>
            <a:endParaRPr lang="en-US"/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173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PIP-II Collaboration Meeting – Spring 2014; Slava Yakovlev</a:t>
            </a:r>
            <a:endParaRPr lang="en-US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AB8B8446-4389-417C-9B3A-FCE5EAB323EB}" type="slidenum">
              <a:rPr lang="en-US"/>
              <a:pPr>
                <a:defRPr/>
              </a:pPr>
              <a:t>‹#›</a:t>
            </a:fld>
            <a:endParaRPr lang="en-US"/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194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PIP-II Collaboration Meeting – Spring 2014; Slava Yakovlev</a:t>
            </a:r>
            <a:endParaRPr lang="en-US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C5B0196E-8BB4-4339-ADD8-D0D000AD443B}" type="slidenum">
              <a:rPr lang="en-US"/>
              <a:pPr>
                <a:defRPr/>
              </a:pPr>
              <a:t>‹#›</a:t>
            </a:fld>
            <a:endParaRPr lang="en-US"/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88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PIP-II Collaboration Meeting – Spring 2014; Slava Yakovlev</a:t>
            </a:r>
            <a:endParaRPr lang="en-US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220EB5C6-905C-4F83-BC8F-345CC34C4773}" type="slidenum">
              <a:rPr lang="en-US"/>
              <a:pPr>
                <a:defRPr/>
              </a:pPr>
              <a:t>‹#›</a:t>
            </a:fld>
            <a:endParaRPr lang="en-US"/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91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1" descr="C:\Documents and Settings\kevin.XENOLAND\My Documents\fnalppt\newwhite\sub-pages\Fermi_white_subpage.jp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91600" cy="674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6592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86150" y="6381750"/>
            <a:ext cx="2895600" cy="2476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 b="1"/>
            </a:lvl1pPr>
          </a:lstStyle>
          <a:p>
            <a:pPr>
              <a:defRPr/>
            </a:pPr>
            <a:r>
              <a:rPr lang="en-US" smtClean="0"/>
              <a:t>PIP-II Collaboration Meeting – Spring 2014; Slava Yakovlev</a:t>
            </a:r>
            <a:endParaRPr lang="en-US"/>
          </a:p>
        </p:txBody>
      </p:sp>
      <p:sp>
        <p:nvSpPr>
          <p:cNvPr id="536593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30555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 b="1">
                <a:solidFill>
                  <a:srgbClr val="111111"/>
                </a:solidFill>
              </a:defRPr>
            </a:lvl1pPr>
          </a:lstStyle>
          <a:p>
            <a:pPr>
              <a:defRPr/>
            </a:pPr>
            <a:fld id="{E56B12EA-D4C1-4634-B0F1-F4FFF28A20FC}" type="slidenum">
              <a:rPr lang="en-US"/>
              <a:pPr>
                <a:defRPr/>
              </a:pPr>
              <a:t>‹#›</a:t>
            </a:fld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1029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609600"/>
            <a:ext cx="6858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0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0200" y="1981200"/>
            <a:ext cx="6858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Laksdjfalkjfds</a:t>
            </a:r>
          </a:p>
          <a:p>
            <a:pPr lvl="1"/>
            <a:r>
              <a:rPr lang="en-US" smtClean="0"/>
              <a:t>;slkjfda;slkjfd</a:t>
            </a:r>
          </a:p>
          <a:p>
            <a:pPr lvl="3"/>
            <a:r>
              <a:rPr lang="en-US" smtClean="0"/>
              <a:t>A;slkjfda;slkjfd</a:t>
            </a:r>
          </a:p>
          <a:p>
            <a:pPr lvl="3"/>
            <a:r>
              <a:rPr lang="en-US" smtClean="0"/>
              <a:t>	a;lksdjf;lsakjfd</a:t>
            </a:r>
          </a:p>
          <a:p>
            <a:pPr lvl="4"/>
            <a:r>
              <a:rPr lang="en-US" smtClean="0"/>
              <a:t>slkdflsdkjflsdkjflsdkjf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33CC"/>
        </a:buClr>
        <a:buSzPct val="80000"/>
        <a:buChar char="•"/>
        <a:defRPr sz="2400">
          <a:solidFill>
            <a:srgbClr val="11111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6666FF"/>
        </a:buClr>
        <a:buSzPct val="70000"/>
        <a:buFont typeface="Wingdings" pitchFamily="2" charset="2"/>
        <a:buChar char="§"/>
        <a:defRPr sz="2000">
          <a:solidFill>
            <a:srgbClr val="11111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9900"/>
        </a:buClr>
        <a:buSzPct val="60000"/>
        <a:buFont typeface="Wingdings" pitchFamily="2" charset="2"/>
        <a:buChar char="®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35000"/>
        <a:buFont typeface="Wingdings" pitchFamily="2" charset="2"/>
        <a:buChar char="q"/>
        <a:defRPr sz="2000">
          <a:solidFill>
            <a:srgbClr val="11111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rgbClr val="11111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rgbClr val="11111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rgbClr val="11111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rgbClr val="11111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rgbClr val="11111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1" descr="C:\Documents and Settings\kevin.XENOLAND\My Documents\fnalppt\newwhite\sub-pages\Fermi_white_subpage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91600" cy="674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6592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86150" y="6381750"/>
            <a:ext cx="2895600" cy="2476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 b="1"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PIP-II Collaboration Meeting – Spring 2014; Slava Yakovlev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36593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30555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 b="1">
                <a:solidFill>
                  <a:srgbClr val="111111"/>
                </a:solidFill>
              </a:defRPr>
            </a:lvl1pPr>
          </a:lstStyle>
          <a:p>
            <a:pPr>
              <a:defRPr/>
            </a:pPr>
            <a:fld id="{E56B12EA-D4C1-4634-B0F1-F4FFF28A20FC}" type="slidenum">
              <a:rPr lang="en-US"/>
              <a:pPr>
                <a:defRPr/>
              </a:pPr>
              <a:t>‹#›</a:t>
            </a:fld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1029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609600"/>
            <a:ext cx="6858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0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0200" y="1981200"/>
            <a:ext cx="6858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Laksdjfalkjfds</a:t>
            </a:r>
          </a:p>
          <a:p>
            <a:pPr lvl="1"/>
            <a:r>
              <a:rPr lang="en-US" smtClean="0"/>
              <a:t>;slkjfda;slkjfd</a:t>
            </a:r>
          </a:p>
          <a:p>
            <a:pPr lvl="3"/>
            <a:r>
              <a:rPr lang="en-US" smtClean="0"/>
              <a:t>A;slkjfda;slkjfd</a:t>
            </a:r>
          </a:p>
          <a:p>
            <a:pPr lvl="3"/>
            <a:r>
              <a:rPr lang="en-US" smtClean="0"/>
              <a:t>	a;lksdjf;lsakjfd</a:t>
            </a:r>
          </a:p>
          <a:p>
            <a:pPr lvl="4"/>
            <a:r>
              <a:rPr lang="en-US" smtClean="0"/>
              <a:t>slkdflsdkjflsdkjflsdkjf</a:t>
            </a:r>
          </a:p>
        </p:txBody>
      </p:sp>
    </p:spTree>
    <p:extLst>
      <p:ext uri="{BB962C8B-B14F-4D97-AF65-F5344CB8AC3E}">
        <p14:creationId xmlns:p14="http://schemas.microsoft.com/office/powerpoint/2010/main" val="3471695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  <p:sldLayoutId id="2147484050" r:id="rId2"/>
    <p:sldLayoutId id="2147484051" r:id="rId3"/>
    <p:sldLayoutId id="2147484052" r:id="rId4"/>
    <p:sldLayoutId id="2147484053" r:id="rId5"/>
    <p:sldLayoutId id="2147484054" r:id="rId6"/>
    <p:sldLayoutId id="2147484055" r:id="rId7"/>
    <p:sldLayoutId id="2147484056" r:id="rId8"/>
    <p:sldLayoutId id="2147484057" r:id="rId9"/>
    <p:sldLayoutId id="2147484058" r:id="rId10"/>
    <p:sldLayoutId id="2147484059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33CC"/>
        </a:buClr>
        <a:buSzPct val="80000"/>
        <a:buChar char="•"/>
        <a:defRPr sz="2400">
          <a:solidFill>
            <a:srgbClr val="11111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6666FF"/>
        </a:buClr>
        <a:buSzPct val="70000"/>
        <a:buFont typeface="Wingdings" pitchFamily="2" charset="2"/>
        <a:buChar char="§"/>
        <a:defRPr sz="2000">
          <a:solidFill>
            <a:srgbClr val="11111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9900"/>
        </a:buClr>
        <a:buSzPct val="60000"/>
        <a:buFont typeface="Wingdings" pitchFamily="2" charset="2"/>
        <a:buChar char="®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35000"/>
        <a:buFont typeface="Wingdings" pitchFamily="2" charset="2"/>
        <a:buChar char="q"/>
        <a:defRPr sz="2000">
          <a:solidFill>
            <a:srgbClr val="11111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rgbClr val="11111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rgbClr val="11111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rgbClr val="11111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rgbClr val="11111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rgbClr val="11111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PIP-II Collaboration Meeting – Spring 2014; Slava Yakovlev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A799C088-919D-42F5-9196-4158D49156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9910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  <p:sldLayoutId id="2147484066" r:id="rId6"/>
    <p:sldLayoutId id="2147484067" r:id="rId7"/>
    <p:sldLayoutId id="2147484068" r:id="rId8"/>
    <p:sldLayoutId id="2147484069" r:id="rId9"/>
    <p:sldLayoutId id="2147484070" r:id="rId10"/>
    <p:sldLayoutId id="2147484071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jpeg"/><Relationship Id="rId5" Type="http://schemas.openxmlformats.org/officeDocument/2006/relationships/image" Target="../media/image23.emf"/><Relationship Id="rId4" Type="http://schemas.openxmlformats.org/officeDocument/2006/relationships/package" Target="../embeddings/Microsoft_PowerPoint_Presentation1.pptx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mp"/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m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C:\Documents and Settings\kevin.XENOLAND\My Documents\fnalppt\newwhite\fermi-white-ho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1752600"/>
            <a:ext cx="8763000" cy="1143000"/>
          </a:xfrm>
        </p:spPr>
        <p:txBody>
          <a:bodyPr/>
          <a:lstStyle/>
          <a:p>
            <a:pPr eaLnBrk="1" hangingPunct="1"/>
            <a:r>
              <a:rPr lang="en-US" sz="4400" dirty="0" smtClean="0"/>
              <a:t>SRF Program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133600" y="2971800"/>
            <a:ext cx="6705600" cy="2438400"/>
          </a:xfrm>
        </p:spPr>
        <p:txBody>
          <a:bodyPr/>
          <a:lstStyle/>
          <a:p>
            <a:pPr marL="0" indent="0" algn="r">
              <a:lnSpc>
                <a:spcPct val="80000"/>
              </a:lnSpc>
              <a:buNone/>
            </a:pPr>
            <a:r>
              <a:rPr lang="en-U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Slava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Yakovlev</a:t>
            </a:r>
            <a:endParaRPr lang="en-US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algn="r">
              <a:lnSpc>
                <a:spcPct val="80000"/>
              </a:lnSpc>
              <a:buNone/>
            </a:pP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Fermilab Technical Division, SRF Development Department </a:t>
            </a:r>
            <a:endParaRPr 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algn="r">
              <a:lnSpc>
                <a:spcPct val="80000"/>
              </a:lnSpc>
              <a:buNone/>
            </a:pP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PIP-II Collaboration Meeting – Spring 2014</a:t>
            </a:r>
            <a:endParaRPr 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algn="r">
              <a:lnSpc>
                <a:spcPct val="80000"/>
              </a:lnSpc>
              <a:buNone/>
            </a:pP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June 3-4, 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2014</a:t>
            </a:r>
          </a:p>
          <a:p>
            <a:pPr marL="0" indent="0" algn="r" eaLnBrk="1" hangingPunct="1">
              <a:buFontTx/>
              <a:buNone/>
            </a:pPr>
            <a:endParaRPr lang="en-US" sz="18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Typical bake cycle – small deviation from standard XFEL degassing cycle*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6980" y="1917203"/>
            <a:ext cx="5780011" cy="42098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94705" y="3006449"/>
            <a:ext cx="1849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>
                <a:solidFill>
                  <a:srgbClr val="0033CC"/>
                </a:solidFill>
              </a:rPr>
              <a:t>Gas injection, ~10 min</a:t>
            </a:r>
            <a:endParaRPr lang="en-US" sz="1800" dirty="0">
              <a:solidFill>
                <a:srgbClr val="0033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2004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>
                <a:solidFill>
                  <a:srgbClr val="0033CC"/>
                </a:solidFill>
              </a:rPr>
              <a:t>Standard 800C degassing cycle</a:t>
            </a:r>
            <a:endParaRPr lang="en-US" sz="1800" dirty="0">
              <a:solidFill>
                <a:srgbClr val="0033CC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716980" y="2841625"/>
            <a:ext cx="2121107" cy="5341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4309444" y="2734175"/>
            <a:ext cx="2985261" cy="4569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524000" y="5791200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*A </a:t>
            </a:r>
            <a:r>
              <a:rPr lang="en-US" sz="1800" dirty="0">
                <a:solidFill>
                  <a:srgbClr val="FF0000"/>
                </a:solidFill>
              </a:rPr>
              <a:t>Grassellino </a:t>
            </a:r>
            <a:r>
              <a:rPr lang="en-US" sz="1800" i="1" dirty="0">
                <a:solidFill>
                  <a:srgbClr val="FF0000"/>
                </a:solidFill>
              </a:rPr>
              <a:t>et al</a:t>
            </a:r>
            <a:r>
              <a:rPr lang="en-US" sz="1800" dirty="0">
                <a:solidFill>
                  <a:srgbClr val="FF0000"/>
                </a:solidFill>
              </a:rPr>
              <a:t> 2013 </a:t>
            </a:r>
            <a:r>
              <a:rPr lang="en-US" sz="1800" i="1" dirty="0" err="1">
                <a:solidFill>
                  <a:srgbClr val="FF0000"/>
                </a:solidFill>
              </a:rPr>
              <a:t>Supercond</a:t>
            </a:r>
            <a:r>
              <a:rPr lang="en-US" sz="1800" i="1" dirty="0">
                <a:solidFill>
                  <a:srgbClr val="FF0000"/>
                </a:solidFill>
              </a:rPr>
              <a:t>. Sci. Technol.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b="1" dirty="0">
                <a:solidFill>
                  <a:srgbClr val="FF0000"/>
                </a:solidFill>
              </a:rPr>
              <a:t>26</a:t>
            </a:r>
            <a:r>
              <a:rPr lang="en-US" sz="1800" dirty="0">
                <a:solidFill>
                  <a:srgbClr val="FF0000"/>
                </a:solidFill>
              </a:rPr>
              <a:t> 102001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6BBECFF-F207-4C65-B9B5-95271AC2022A}" type="slidenum">
              <a:rPr lang="en-US" smtClean="0"/>
              <a:pPr>
                <a:defRPr/>
              </a:pPr>
              <a:t>10</a:t>
            </a:fld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>
          <a:xfrm>
            <a:off x="2209799" y="6381750"/>
            <a:ext cx="5084905" cy="24765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PIP-II Collaboration Meeting – Spring 2014; Slava </a:t>
            </a:r>
            <a:r>
              <a:rPr lang="en-US" dirty="0" err="1" smtClean="0">
                <a:solidFill>
                  <a:srgbClr val="000000"/>
                </a:solidFill>
              </a:rPr>
              <a:t>Yakovlev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79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9171" y="-158268"/>
            <a:ext cx="9283171" cy="1143000"/>
          </a:xfrm>
        </p:spPr>
        <p:txBody>
          <a:bodyPr/>
          <a:lstStyle/>
          <a:p>
            <a:r>
              <a:rPr lang="en-US" sz="2800" dirty="0" smtClean="0"/>
              <a:t>                   Nine cell TB9ACC015 – world record Q</a:t>
            </a:r>
            <a:br>
              <a:rPr lang="en-US" sz="2800" dirty="0" smtClean="0"/>
            </a:br>
            <a:r>
              <a:rPr lang="en-US" dirty="0" smtClean="0"/>
              <a:t>                               </a:t>
            </a:r>
            <a:r>
              <a:rPr lang="en-US" sz="2800" dirty="0" smtClean="0"/>
              <a:t> nine cell at mid </a:t>
            </a:r>
            <a:r>
              <a:rPr lang="en-US" sz="2800" dirty="0" err="1" smtClean="0"/>
              <a:t>E</a:t>
            </a:r>
            <a:r>
              <a:rPr lang="en-US" sz="2800" baseline="-25000" dirty="0" err="1" smtClean="0"/>
              <a:t>acc</a:t>
            </a:r>
            <a:endParaRPr lang="en-US" sz="2800" baseline="-25000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7943100"/>
              </p:ext>
            </p:extLst>
          </p:nvPr>
        </p:nvGraphicFramePr>
        <p:xfrm>
          <a:off x="858071" y="775764"/>
          <a:ext cx="7340600" cy="4864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74878" y="2751456"/>
            <a:ext cx="384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Q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56822" y="5484855"/>
            <a:ext cx="12391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E [MV/m]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9" name="4-Point Star 8"/>
          <p:cNvSpPr/>
          <p:nvPr/>
        </p:nvSpPr>
        <p:spPr>
          <a:xfrm>
            <a:off x="5617732" y="2859408"/>
            <a:ext cx="360782" cy="346326"/>
          </a:xfrm>
          <a:prstGeom prst="star4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12403" y="3242086"/>
            <a:ext cx="1518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LCLS-II spec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03231" y="2265557"/>
            <a:ext cx="1492716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srgbClr val="0033CC"/>
                </a:solidFill>
              </a:rPr>
              <a:t>T=2K</a:t>
            </a:r>
          </a:p>
          <a:p>
            <a:pPr algn="l"/>
            <a:r>
              <a:rPr lang="en-US" dirty="0">
                <a:solidFill>
                  <a:srgbClr val="0033CC"/>
                </a:solidFill>
              </a:rPr>
              <a:t>f</a:t>
            </a:r>
            <a:r>
              <a:rPr lang="en-US" dirty="0" smtClean="0">
                <a:solidFill>
                  <a:srgbClr val="0033CC"/>
                </a:solidFill>
              </a:rPr>
              <a:t>=1.3GHz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6BBECFF-F207-4C65-B9B5-95271AC2022A}" type="slidenum">
              <a:rPr lang="en-US" smtClean="0"/>
              <a:pPr>
                <a:defRPr/>
              </a:pPr>
              <a:t>11</a:t>
            </a:fld>
            <a:endParaRPr lang="en-US" smtClean="0"/>
          </a:p>
          <a:p>
            <a:pPr>
              <a:defRPr/>
            </a:pP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0"/>
          </p:nvPr>
        </p:nvSpPr>
        <p:spPr>
          <a:xfrm>
            <a:off x="2209800" y="6381750"/>
            <a:ext cx="5105400" cy="24765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PIP-II Collaboration Meeting – Spring 2014; Slava </a:t>
            </a:r>
            <a:r>
              <a:rPr lang="en-US" dirty="0" err="1" smtClean="0">
                <a:solidFill>
                  <a:srgbClr val="000000"/>
                </a:solidFill>
              </a:rPr>
              <a:t>Yakovlev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458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              Nine cells N doped </a:t>
            </a:r>
            <a:r>
              <a:rPr lang="en-US" sz="2400" dirty="0" err="1" smtClean="0"/>
              <a:t>vs</a:t>
            </a:r>
            <a:r>
              <a:rPr lang="en-US" sz="2400" dirty="0" smtClean="0"/>
              <a:t> typical 120C bake:</a:t>
            </a:r>
            <a:br>
              <a:rPr lang="en-US" sz="2400" dirty="0" smtClean="0"/>
            </a:br>
            <a:r>
              <a:rPr lang="en-US" sz="2400" dirty="0" smtClean="0"/>
              <a:t>           comparison at 2K, mid field: 2-3 times higher Q</a:t>
            </a:r>
            <a:endParaRPr lang="en-US" sz="2400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4830999"/>
              </p:ext>
            </p:extLst>
          </p:nvPr>
        </p:nvGraphicFramePr>
        <p:xfrm>
          <a:off x="1371600" y="1219200"/>
          <a:ext cx="723900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43435" y="3300221"/>
            <a:ext cx="339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Q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0" y="5791200"/>
            <a:ext cx="1398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Eacc</a:t>
            </a:r>
            <a:r>
              <a:rPr lang="en-US" dirty="0" smtClean="0">
                <a:solidFill>
                  <a:srgbClr val="000000"/>
                </a:solidFill>
              </a:rPr>
              <a:t> [MV/m]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6BBECFF-F207-4C65-B9B5-95271AC2022A}" type="slidenum">
              <a:rPr lang="en-US" smtClean="0"/>
              <a:pPr>
                <a:defRPr/>
              </a:pPr>
              <a:t>12</a:t>
            </a:fld>
            <a:endParaRPr lang="en-US" smtClean="0"/>
          </a:p>
          <a:p>
            <a:pPr>
              <a:defRPr/>
            </a:pP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1828800" y="6381750"/>
            <a:ext cx="4552950" cy="24765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PIP-II Collaboration Meeting – Spring 2014; Slava </a:t>
            </a:r>
            <a:r>
              <a:rPr lang="en-US" dirty="0" err="1" smtClean="0">
                <a:solidFill>
                  <a:srgbClr val="000000"/>
                </a:solidFill>
              </a:rPr>
              <a:t>Yakovlev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128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514600" y="6381750"/>
            <a:ext cx="4572000" cy="247650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 dirty="0" smtClean="0">
                <a:solidFill>
                  <a:srgbClr val="000000"/>
                </a:solidFill>
              </a:rPr>
              <a:t>PIP-II Collaboration Meeting – Spring 2014; Slava </a:t>
            </a:r>
            <a:r>
              <a:rPr lang="en-US" sz="1200" dirty="0" err="1" smtClean="0">
                <a:solidFill>
                  <a:srgbClr val="000000"/>
                </a:solidFill>
              </a:rPr>
              <a:t>Yakovlev</a:t>
            </a:r>
            <a:endParaRPr lang="en-US" sz="1200" dirty="0" smtClean="0">
              <a:solidFill>
                <a:srgbClr val="000000"/>
              </a:solidFill>
            </a:endParaRPr>
          </a:p>
        </p:txBody>
      </p:sp>
      <p:sp>
        <p:nvSpPr>
          <p:cNvPr id="1434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81000" y="6248400"/>
            <a:ext cx="1905000" cy="323850"/>
          </a:xfr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C49C9E50-ABA4-4D49-BD7C-6D8373C9AA84}" type="slidenum">
              <a:rPr lang="en-US" sz="1200" b="1" smtClean="0">
                <a:solidFill>
                  <a:srgbClr val="000000"/>
                </a:solidFill>
              </a:rPr>
              <a:pPr/>
              <a:t>13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0" y="1168400"/>
            <a:ext cx="8763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</a:rPr>
              <a:t>Pulsed operation but upgradable to CW operation</a:t>
            </a:r>
          </a:p>
          <a:p>
            <a:pPr marL="800100" marR="0" lvl="1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808AD"/>
                </a:solidFill>
                <a:effectLst/>
                <a:uLnTx/>
                <a:uFillTx/>
              </a:rPr>
              <a:t>0.6 ms Flattop</a:t>
            </a:r>
          </a:p>
          <a:p>
            <a:pPr marL="800100" marR="0" lvl="1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808AD"/>
                </a:solidFill>
                <a:effectLst/>
                <a:uLnTx/>
                <a:uFillTx/>
              </a:rPr>
              <a:t>15 Hz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C808AD"/>
                </a:solidFill>
                <a:effectLst/>
                <a:uLnTx/>
                <a:uFillTx/>
              </a:rPr>
              <a:t>r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808AD"/>
                </a:solidFill>
                <a:effectLst/>
                <a:uLnTx/>
                <a:uFillTx/>
              </a:rPr>
              <a:t>epetition rate</a:t>
            </a: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</a:rPr>
              <a:t>Narrow bandwidths will require active stabilization of the cavity</a:t>
            </a:r>
          </a:p>
          <a:p>
            <a:pPr marR="0" lvl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200" kern="0" dirty="0">
                <a:solidFill>
                  <a:srgbClr val="003399"/>
                </a:solidFill>
              </a:rPr>
              <a:t> </a:t>
            </a:r>
            <a:r>
              <a:rPr lang="en-US" sz="2200" kern="0" dirty="0" smtClean="0">
                <a:solidFill>
                  <a:srgbClr val="003399"/>
                </a:solidFill>
              </a:rPr>
              <a:t>     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</a:rPr>
              <a:t> resonance frequencies</a:t>
            </a:r>
          </a:p>
          <a:p>
            <a:pPr marL="342900" marR="0" lvl="0" indent="461963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808AD"/>
                </a:solidFill>
                <a:effectLst/>
                <a:uLnTx/>
                <a:uFillTx/>
              </a:rPr>
              <a:t>Current state of the art for single cavities:</a:t>
            </a:r>
          </a:p>
          <a:p>
            <a:pPr marL="804863" marR="0" lvl="2" indent="338138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</a:rPr>
              <a:t>   LFD ~10 Hz residual vibration (1.3 GHz 9-cell elliptical at FNAL and DESY)</a:t>
            </a:r>
          </a:p>
          <a:p>
            <a:pPr marL="804863" marR="0" lvl="2" indent="338138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</a:rPr>
              <a:t>   </a:t>
            </a: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</a:rPr>
              <a:t>Microphonics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</a:rPr>
              <a:t> (&lt;1Hz RMS at BESSY and FNAL)</a:t>
            </a: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</a:rPr>
              <a:t>   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</a:rPr>
              <a:t>Pulsed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</a:rPr>
              <a:t>operation 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</a:rPr>
              <a:t>of narrow bandwidth cavities leads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</a:rPr>
              <a:t>to </a:t>
            </a:r>
            <a:endParaRPr kumimoji="0" lang="en-US" sz="2200" b="0" i="0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</a:endParaRPr>
          </a:p>
          <a:p>
            <a:pPr marR="0" lvl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200" kern="0" dirty="0">
                <a:solidFill>
                  <a:srgbClr val="003399"/>
                </a:solidFill>
              </a:rPr>
              <a:t> </a:t>
            </a:r>
            <a:r>
              <a:rPr lang="en-US" sz="2200" kern="0" dirty="0" smtClean="0">
                <a:solidFill>
                  <a:srgbClr val="003399"/>
                </a:solidFill>
              </a:rPr>
              <a:t>      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</a:rPr>
              <a:t>significant complications</a:t>
            </a:r>
          </a:p>
          <a:p>
            <a:pPr marL="804863" marR="0" lvl="1" indent="-347663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808AD"/>
                </a:solidFill>
                <a:effectLst/>
                <a:uLnTx/>
                <a:uFillTx/>
              </a:rPr>
              <a:t>   LFD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C808AD"/>
                </a:solidFill>
                <a:effectLst/>
                <a:uLnTx/>
                <a:uFillTx/>
              </a:rPr>
              <a:t>drives mechanical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808AD"/>
                </a:solidFill>
                <a:effectLst/>
                <a:uLnTx/>
                <a:uFillTx/>
              </a:rPr>
              <a:t>resonances</a:t>
            </a:r>
          </a:p>
          <a:p>
            <a:pPr marL="804863" marR="0" lvl="1" indent="-347663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808AD"/>
                </a:solidFill>
                <a:effectLst/>
                <a:uLnTx/>
                <a:uFillTx/>
              </a:rPr>
              <a:t>   Only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C808AD"/>
                </a:solidFill>
                <a:effectLst/>
                <a:uLnTx/>
                <a:uFillTx/>
              </a:rPr>
              <a:t>able to measure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808AD"/>
                </a:solidFill>
                <a:effectLst/>
                <a:uLnTx/>
                <a:uFillTx/>
              </a:rPr>
              <a:t>detuning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C808AD"/>
                </a:solidFill>
                <a:effectLst/>
                <a:uLnTx/>
                <a:uFillTx/>
              </a:rPr>
              <a:t>accurately when RF in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808AD"/>
                </a:solidFill>
                <a:effectLst/>
                <a:uLnTx/>
                <a:uFillTx/>
              </a:rPr>
              <a:t>cavity</a:t>
            </a: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</a:rPr>
              <a:t>   Need to combine state of the art LFD control with state of the </a:t>
            </a:r>
          </a:p>
          <a:p>
            <a:pPr marR="0" lvl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200" kern="0" dirty="0">
                <a:solidFill>
                  <a:srgbClr val="003399"/>
                </a:solidFill>
              </a:rPr>
              <a:t> </a:t>
            </a:r>
            <a:r>
              <a:rPr lang="en-US" sz="2200" kern="0" dirty="0" smtClean="0">
                <a:solidFill>
                  <a:srgbClr val="003399"/>
                </a:solidFill>
              </a:rPr>
              <a:t>       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</a:rPr>
              <a:t>art microphonics control and make it work consistently and </a:t>
            </a:r>
          </a:p>
          <a:p>
            <a:pPr marR="0" lvl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200" kern="0" dirty="0">
                <a:solidFill>
                  <a:srgbClr val="003399"/>
                </a:solidFill>
              </a:rPr>
              <a:t> </a:t>
            </a:r>
            <a:r>
              <a:rPr lang="en-US" sz="2200" kern="0" dirty="0" smtClean="0">
                <a:solidFill>
                  <a:srgbClr val="003399"/>
                </a:solidFill>
              </a:rPr>
              <a:t>       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</a:rPr>
              <a:t>reliably for every cavity in the machine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 bwMode="auto">
          <a:xfrm>
            <a:off x="2057400" y="228600"/>
            <a:ext cx="8229600" cy="72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Cavity Detuning in the PIP-II Linac 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150448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514600" y="6381750"/>
            <a:ext cx="4572000" cy="247650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 dirty="0" smtClean="0">
                <a:solidFill>
                  <a:srgbClr val="000000"/>
                </a:solidFill>
              </a:rPr>
              <a:t>PIP-II Collaboration Meeting – Spring 2014; Slava </a:t>
            </a:r>
            <a:r>
              <a:rPr lang="en-US" sz="1200" dirty="0" err="1" smtClean="0">
                <a:solidFill>
                  <a:srgbClr val="000000"/>
                </a:solidFill>
              </a:rPr>
              <a:t>Yakovlev</a:t>
            </a:r>
            <a:endParaRPr lang="en-US" sz="1200" dirty="0" smtClean="0">
              <a:solidFill>
                <a:srgbClr val="000000"/>
              </a:solidFill>
            </a:endParaRPr>
          </a:p>
        </p:txBody>
      </p:sp>
      <p:sp>
        <p:nvSpPr>
          <p:cNvPr id="1434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81000" y="6400800"/>
            <a:ext cx="1905000" cy="323850"/>
          </a:xfr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C49C9E50-ABA4-4D49-BD7C-6D8373C9AA84}" type="slidenum">
              <a:rPr lang="en-US" sz="1200" b="1" smtClean="0">
                <a:solidFill>
                  <a:srgbClr val="000000"/>
                </a:solidFill>
              </a:rPr>
              <a:pPr/>
              <a:t>14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 bwMode="auto">
          <a:xfrm>
            <a:off x="2057400" y="228600"/>
            <a:ext cx="8229600" cy="72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Cavity Detuning in the PIP-II Linac 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5586079"/>
              </p:ext>
            </p:extLst>
          </p:nvPr>
        </p:nvGraphicFramePr>
        <p:xfrm>
          <a:off x="1219200" y="1219200"/>
          <a:ext cx="6705600" cy="4876798"/>
        </p:xfrm>
        <a:graphic>
          <a:graphicData uri="http://schemas.openxmlformats.org/drawingml/2006/table">
            <a:tbl>
              <a:tblPr/>
              <a:tblGrid>
                <a:gridCol w="940498"/>
                <a:gridCol w="616101"/>
                <a:gridCol w="640953"/>
                <a:gridCol w="565954"/>
                <a:gridCol w="1087147"/>
                <a:gridCol w="990600"/>
                <a:gridCol w="609600"/>
                <a:gridCol w="608978"/>
                <a:gridCol w="645769"/>
              </a:tblGrid>
              <a:tr h="13186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Cryomodule Type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Frequency</a:t>
                      </a:r>
                    </a:p>
                  </a:txBody>
                  <a:tcPr marL="9525" marR="9525" marT="9525" marB="0" vert="vert27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6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</a:t>
                      </a:r>
                      <a:r>
                        <a:rPr lang="en-US" sz="1600" b="1" i="0" u="none" strike="noStrike" baseline="-250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Acc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sym typeface="Symbol"/>
                        </a:rPr>
                        <a:t></a:t>
                      </a:r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sym typeface="Symbol"/>
                        </a:rPr>
                        <a:t></a:t>
                      </a:r>
                      <a:r>
                        <a:rPr lang="en-US" sz="1600" b="1" i="0" u="none" strike="noStrike" baseline="-250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LFD</a:t>
                      </a:r>
                      <a:endParaRPr lang="en-US" sz="1600" b="1" i="0" u="none" strike="noStrike" baseline="-250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Q</a:t>
                      </a:r>
                      <a:r>
                        <a:rPr lang="en-US" sz="1600" b="1" i="0" u="none" strike="noStrike" baseline="-250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L</a:t>
                      </a:r>
                      <a:endParaRPr lang="en-US" sz="1600" b="1" i="0" u="none" strike="noStrike" baseline="-250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f</a:t>
                      </a:r>
                      <a:r>
                        <a:rPr lang="en-US" sz="1600" b="1" i="0" u="none" strike="noStrike" baseline="-250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1/2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6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Symbol"/>
                        </a:rPr>
                        <a:t>D</a:t>
                      </a:r>
                      <a:r>
                        <a:rPr lang="en-US" sz="16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f</a:t>
                      </a:r>
                      <a:r>
                        <a:rPr lang="en-US" sz="1600" b="1" i="0" u="none" strike="noStrike" baseline="-25000" dirty="0" err="1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Microphonics</a:t>
                      </a:r>
                      <a:endParaRPr lang="en-US" sz="1600" b="1" i="0" u="none" strike="noStrike" baseline="-250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Symbol"/>
                        </a:rPr>
                        <a:t>D</a:t>
                      </a:r>
                      <a:r>
                        <a:rPr lang="en-US" sz="16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</a:t>
                      </a:r>
                      <a:r>
                        <a:rPr lang="en-US" sz="1600" b="1" i="0" u="none" strike="noStrike" baseline="-250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</a:t>
                      </a:r>
                      <a:r>
                        <a:rPr lang="en-US" sz="1600" b="1" i="0" u="none" strike="noStrike" baseline="-25000" dirty="0" err="1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FD</a:t>
                      </a:r>
                      <a:endParaRPr lang="en-US" sz="1600" b="1" i="0" u="none" strike="noStrike" baseline="-250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</a:tr>
              <a:tr h="5930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MHz</a:t>
                      </a:r>
                    </a:p>
                  </a:txBody>
                  <a:tcPr marL="9525" marR="9525" marT="9525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MV/m</a:t>
                      </a:r>
                    </a:p>
                  </a:txBody>
                  <a:tcPr marL="9525" marR="9525" marT="9525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MeV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Hz/(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MV/m)</a:t>
                      </a:r>
                      <a:r>
                        <a:rPr lang="en-US" sz="1400" b="1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en-US" sz="1400" b="1" i="0" u="none" strike="noStrike" baseline="300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Hz</a:t>
                      </a:r>
                    </a:p>
                  </a:txBody>
                  <a:tcPr marL="9525" marR="9525" marT="9525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Hz</a:t>
                      </a:r>
                    </a:p>
                  </a:txBody>
                  <a:tcPr marL="9525" marR="9525" marT="9525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Hz</a:t>
                      </a:r>
                    </a:p>
                  </a:txBody>
                  <a:tcPr marL="9525" marR="9525" marT="9525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</a:tr>
              <a:tr h="5930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HWR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33CC"/>
                          </a:solidFill>
                          <a:effectLst/>
                          <a:latin typeface="Calibri"/>
                        </a:rPr>
                        <a:t>162.5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33CC"/>
                          </a:solidFill>
                          <a:effectLst/>
                          <a:latin typeface="Calibri"/>
                        </a:rPr>
                        <a:t>8.2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33CC"/>
                          </a:solidFill>
                          <a:effectLst/>
                          <a:latin typeface="Calibri"/>
                        </a:rPr>
                        <a:t>1.7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33CC"/>
                          </a:solidFill>
                          <a:effectLst/>
                          <a:latin typeface="Calibri"/>
                        </a:rPr>
                        <a:t>TBD</a:t>
                      </a:r>
                      <a:endParaRPr lang="en-US" sz="1400" b="1" i="0" u="none" strike="noStrike" dirty="0">
                        <a:solidFill>
                          <a:srgbClr val="0033CC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33CC"/>
                          </a:solidFill>
                          <a:effectLst/>
                          <a:latin typeface="+mn-lt"/>
                        </a:rPr>
                        <a:t>3.3x10</a:t>
                      </a:r>
                      <a:r>
                        <a:rPr lang="en-US" sz="1400" b="1" i="0" u="none" strike="noStrike" baseline="30000" dirty="0" smtClean="0">
                          <a:solidFill>
                            <a:srgbClr val="0033CC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en-US" sz="1400" b="1" i="0" u="none" strike="noStrike" baseline="30000" dirty="0">
                        <a:solidFill>
                          <a:srgbClr val="0033CC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24.6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n-US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TBD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5930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SSR1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33CC"/>
                          </a:solidFill>
                          <a:effectLst/>
                          <a:latin typeface="Calibri"/>
                        </a:rPr>
                        <a:t>325.0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33CC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33CC"/>
                          </a:solidFill>
                          <a:effectLst/>
                          <a:latin typeface="Calibri"/>
                        </a:rPr>
                        <a:t>2.05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33CC"/>
                          </a:solidFill>
                          <a:effectLst/>
                          <a:latin typeface="Calibri"/>
                        </a:rPr>
                        <a:t>1.5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33CC"/>
                          </a:solidFill>
                          <a:effectLst/>
                          <a:latin typeface="+mn-lt"/>
                        </a:rPr>
                        <a:t>5.8x10</a:t>
                      </a:r>
                      <a:r>
                        <a:rPr lang="en-US" sz="1400" b="1" i="0" u="none" strike="noStrike" baseline="30000" dirty="0" smtClean="0">
                          <a:solidFill>
                            <a:srgbClr val="0033CC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en-US" sz="1400" b="1" i="0" u="none" strike="noStrike" dirty="0">
                        <a:solidFill>
                          <a:srgbClr val="0033CC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28.0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150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5930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SSR2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33CC"/>
                          </a:solidFill>
                          <a:effectLst/>
                          <a:latin typeface="Calibri"/>
                        </a:rPr>
                        <a:t>325.0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33CC"/>
                          </a:solidFill>
                          <a:effectLst/>
                          <a:latin typeface="Calibri"/>
                        </a:rPr>
                        <a:t>11.2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33CC"/>
                          </a:solidFill>
                          <a:effectLst/>
                          <a:latin typeface="Calibri"/>
                        </a:rPr>
                        <a:t>5.32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33CC"/>
                          </a:solidFill>
                          <a:effectLst/>
                          <a:latin typeface="Calibri"/>
                        </a:rPr>
                        <a:t>TBD</a:t>
                      </a:r>
                      <a:endParaRPr lang="en-US" sz="1400" b="1" i="0" u="none" strike="noStrike" dirty="0">
                        <a:solidFill>
                          <a:srgbClr val="0033CC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33CC"/>
                          </a:solidFill>
                          <a:effectLst/>
                          <a:latin typeface="+mn-lt"/>
                        </a:rPr>
                        <a:t>7.2x10</a:t>
                      </a:r>
                      <a:r>
                        <a:rPr lang="en-US" sz="1400" b="1" i="0" u="none" strike="noStrike" baseline="30000" dirty="0" smtClean="0">
                          <a:solidFill>
                            <a:srgbClr val="0033CC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en-US" sz="1400" b="1" i="0" u="none" strike="noStrike" dirty="0">
                        <a:solidFill>
                          <a:srgbClr val="0033CC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22.6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n-US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TBD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5930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LB 650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33CC"/>
                          </a:solidFill>
                          <a:effectLst/>
                          <a:latin typeface="Calibri"/>
                        </a:rPr>
                        <a:t>650.0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33CC"/>
                          </a:solidFill>
                          <a:effectLst/>
                          <a:latin typeface="Calibri"/>
                        </a:rPr>
                        <a:t>16.5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33CC"/>
                          </a:solidFill>
                          <a:effectLst/>
                          <a:latin typeface="Calibri"/>
                        </a:rPr>
                        <a:t>11.6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33CC"/>
                          </a:solidFill>
                          <a:effectLst/>
                          <a:latin typeface="Calibri"/>
                        </a:rPr>
                        <a:t>&lt;1</a:t>
                      </a:r>
                      <a:endParaRPr lang="en-US" sz="1400" b="1" i="0" u="none" strike="noStrike" dirty="0">
                        <a:solidFill>
                          <a:srgbClr val="0033CC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33CC"/>
                          </a:solidFill>
                          <a:effectLst/>
                          <a:latin typeface="+mn-lt"/>
                        </a:rPr>
                        <a:t>1.4x10</a:t>
                      </a:r>
                      <a:r>
                        <a:rPr lang="en-US" sz="1400" b="1" i="0" u="none" strike="noStrike" baseline="30000" dirty="0" smtClean="0">
                          <a:solidFill>
                            <a:srgbClr val="0033CC"/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en-US" sz="1400" b="1" i="0" u="none" strike="noStrike" dirty="0">
                        <a:solidFill>
                          <a:srgbClr val="0033CC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23.2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n-US" sz="1400" b="1" i="0" u="none" strike="noStrike" smtClean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272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5930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HB 650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33CC"/>
                          </a:solidFill>
                          <a:effectLst/>
                          <a:latin typeface="Calibri"/>
                        </a:rPr>
                        <a:t>650.0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33CC"/>
                          </a:solidFill>
                          <a:effectLst/>
                          <a:latin typeface="Calibri"/>
                        </a:rPr>
                        <a:t>17.5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33CC"/>
                          </a:solidFill>
                          <a:effectLst/>
                          <a:latin typeface="Calibri"/>
                        </a:rPr>
                        <a:t>17.7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33CC"/>
                          </a:solidFill>
                          <a:effectLst/>
                          <a:latin typeface="Calibri"/>
                        </a:rPr>
                        <a:t>&lt;1</a:t>
                      </a:r>
                      <a:endParaRPr lang="en-US" sz="1400" b="1" i="0" u="none" strike="noStrike" dirty="0">
                        <a:solidFill>
                          <a:srgbClr val="0033CC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33CC"/>
                          </a:solidFill>
                          <a:effectLst/>
                          <a:latin typeface="Calibri"/>
                          <a:cs typeface="Calibri"/>
                        </a:rPr>
                        <a:t>1.4</a:t>
                      </a:r>
                      <a:r>
                        <a:rPr lang="en-US" sz="1400" b="1" i="0" u="none" strike="noStrike" dirty="0" smtClean="0">
                          <a:solidFill>
                            <a:srgbClr val="0033CC"/>
                          </a:solidFill>
                          <a:effectLst/>
                          <a:latin typeface="+mn-lt"/>
                        </a:rPr>
                        <a:t>x10</a:t>
                      </a:r>
                      <a:r>
                        <a:rPr lang="en-US" sz="1400" b="1" i="0" u="none" strike="noStrike" baseline="30000" dirty="0" smtClean="0">
                          <a:solidFill>
                            <a:srgbClr val="0033CC"/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en-US" sz="1400" b="1" i="0" u="none" strike="noStrike" dirty="0">
                        <a:solidFill>
                          <a:srgbClr val="0033CC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23.2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306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45808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514600" y="6381750"/>
            <a:ext cx="4572000" cy="247650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 dirty="0" smtClean="0">
                <a:solidFill>
                  <a:srgbClr val="000000"/>
                </a:solidFill>
              </a:rPr>
              <a:t>PIP-II Collaboration Meeting – Spring 2014; Slava </a:t>
            </a:r>
            <a:r>
              <a:rPr lang="en-US" sz="1200" dirty="0" err="1" smtClean="0">
                <a:solidFill>
                  <a:srgbClr val="000000"/>
                </a:solidFill>
              </a:rPr>
              <a:t>Yakovlev</a:t>
            </a:r>
            <a:endParaRPr lang="en-US" sz="1200" dirty="0" smtClean="0">
              <a:solidFill>
                <a:srgbClr val="000000"/>
              </a:solidFill>
            </a:endParaRPr>
          </a:p>
        </p:txBody>
      </p:sp>
      <p:sp>
        <p:nvSpPr>
          <p:cNvPr id="1434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81000" y="6400800"/>
            <a:ext cx="1905000" cy="323850"/>
          </a:xfr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C49C9E50-ABA4-4D49-BD7C-6D8373C9AA84}" type="slidenum">
              <a:rPr lang="en-US" sz="1200" b="1" smtClean="0">
                <a:solidFill>
                  <a:srgbClr val="000000"/>
                </a:solidFill>
              </a:rPr>
              <a:pPr/>
              <a:t>15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 bwMode="auto">
          <a:xfrm>
            <a:off x="1752600" y="381000"/>
            <a:ext cx="8229600" cy="72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/>
              <a:t>Cavity Detune, Possible Solutions (W. Schappert)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 bwMode="auto">
          <a:xfrm>
            <a:off x="228600" y="1295400"/>
            <a:ext cx="8534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</a:rPr>
              <a:t>PIP-II detuning requirements are extremely demanding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</a:rPr>
              <a:t>Possible solution</a:t>
            </a:r>
          </a:p>
          <a:p>
            <a:pPr marL="914400" marR="0" lvl="1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C808AD"/>
                </a:solidFill>
                <a:effectLst/>
                <a:uLnTx/>
                <a:uFillTx/>
              </a:rPr>
              <a:t>Low-power CW excitation between pulses to provide continuous sensitivity to cavity detuning </a:t>
            </a:r>
          </a:p>
          <a:p>
            <a:pPr marL="914400" marR="0" lvl="1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C808AD"/>
                </a:solidFill>
                <a:effectLst/>
                <a:uLnTx/>
                <a:uFillTx/>
              </a:rPr>
              <a:t>Kalman-Ho system identification to characterize electro-mechanical response in-situ of individual cavities</a:t>
            </a:r>
          </a:p>
          <a:p>
            <a:pPr marL="1430338" marR="0" lvl="2" indent="-51593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Variant of current adaptive LFD compensation procedure</a:t>
            </a:r>
          </a:p>
          <a:p>
            <a:pPr marL="1430338" marR="0" lvl="2" indent="-51593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Extract low-order electro-mechanical model</a:t>
            </a:r>
          </a:p>
          <a:p>
            <a:pPr marL="914400" marR="0" lvl="1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C808AD"/>
                </a:solidFill>
                <a:effectLst/>
                <a:uLnTx/>
                <a:uFillTx/>
              </a:rPr>
              <a:t>Combined model-based digital electro-mechanical piezo/LLRF controller</a:t>
            </a:r>
          </a:p>
          <a:p>
            <a:pPr marL="1430338" marR="0" lvl="2" indent="-51593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Kalman filter for optimal state estimation</a:t>
            </a:r>
          </a:p>
          <a:p>
            <a:pPr marL="1430338" marR="0" lvl="2" indent="-51593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Linear Quadratic </a:t>
            </a:r>
            <a:r>
              <a:rPr kumimoji="0" lang="en-US" sz="2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Gaussian Regulator 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controller for optimal control</a:t>
            </a:r>
          </a:p>
          <a:p>
            <a:pPr marL="45720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43786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286000" y="6381750"/>
            <a:ext cx="5252432" cy="247650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 dirty="0" smtClean="0"/>
              <a:t>PIP-II Collaboration Meeting – Spring 2014; Slava </a:t>
            </a:r>
            <a:r>
              <a:rPr lang="en-US" sz="1200" dirty="0" err="1" smtClean="0"/>
              <a:t>Yakovlev</a:t>
            </a:r>
            <a:endParaRPr lang="en-US" sz="1200" dirty="0" smtClean="0"/>
          </a:p>
        </p:txBody>
      </p:sp>
      <p:sp>
        <p:nvSpPr>
          <p:cNvPr id="1434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81000" y="6248400"/>
            <a:ext cx="1905000" cy="323850"/>
          </a:xfr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C49C9E50-ABA4-4D49-BD7C-6D8373C9AA84}" type="slidenum">
              <a:rPr lang="en-US" sz="1200" b="1" smtClean="0"/>
              <a:pPr/>
              <a:t>16</a:t>
            </a:fld>
            <a:endParaRPr lang="en-US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450" y="1573923"/>
            <a:ext cx="3529013" cy="2519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3172" y="7545"/>
            <a:ext cx="82296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</a:rPr>
              <a:t>       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rgbClr val="003399"/>
                </a:solidFill>
              </a:rPr>
              <a:t> </a:t>
            </a:r>
            <a:r>
              <a:rPr lang="en-US" sz="2800" b="1" kern="0" dirty="0" smtClean="0">
                <a:solidFill>
                  <a:srgbClr val="003399"/>
                </a:solidFill>
              </a:rPr>
              <a:t>         High-Order Modes</a:t>
            </a:r>
            <a:endParaRPr lang="en-US" sz="2800" b="1" kern="0" dirty="0">
              <a:solidFill>
                <a:srgbClr val="003399"/>
              </a:solidFill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kern="0" dirty="0">
              <a:solidFill>
                <a:sysClr val="windowText" lastClr="000000"/>
              </a:solidFill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kern="0" dirty="0">
              <a:solidFill>
                <a:sysClr val="windowText" lastClr="000000"/>
              </a:solidFill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</a:rPr>
              <a:t>CW regime: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</a:rPr>
              <a:t>Probability of HOM excitation is very small. BBU is not an issue.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 smtClean="0">
                <a:solidFill>
                  <a:srgbClr val="000099"/>
                </a:solidFill>
              </a:rPr>
              <a:t>Incoherent losses: 2.8 W/CM compared to 200 W/CM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 smtClean="0">
                <a:solidFill>
                  <a:srgbClr val="000099"/>
                </a:solidFill>
              </a:rPr>
              <a:t>of RF load (beam current is 2 mA).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</a:endParaRP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b="1" kern="0" dirty="0" smtClean="0">
                <a:solidFill>
                  <a:srgbClr val="000099"/>
                </a:solidFill>
              </a:rPr>
              <a:t>Pulsed regime: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</a:rPr>
              <a:t>Duty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</a:rPr>
              <a:t> factor is 0.9%, incoherent losses are 25 </a:t>
            </a:r>
            <a:r>
              <a:rPr kumimoji="0" lang="en-US" sz="1600" b="0" i="0" u="none" strike="noStrike" kern="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</a:rPr>
              <a:t>mW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</a:rPr>
              <a:t>/CM.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baseline="0" dirty="0" smtClean="0">
                <a:solidFill>
                  <a:srgbClr val="000099"/>
                </a:solidFill>
              </a:rPr>
              <a:t>Spectrum is much more dense</a:t>
            </a:r>
            <a:r>
              <a:rPr lang="en-US" sz="1600" kern="0" dirty="0" smtClean="0">
                <a:solidFill>
                  <a:srgbClr val="000099"/>
                </a:solidFill>
              </a:rPr>
              <a:t> because of sidebands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 smtClean="0">
                <a:solidFill>
                  <a:srgbClr val="000099"/>
                </a:solidFill>
              </a:rPr>
              <a:t>(15 Hz separation), but the sideband amplitude is small.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kern="0" dirty="0">
              <a:solidFill>
                <a:sysClr val="windowText" lastClr="000000"/>
              </a:solidFill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106" y="3939381"/>
            <a:ext cx="3390292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2971800" cy="2217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896669"/>
            <a:ext cx="3124200" cy="22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932865" y="5717032"/>
            <a:ext cx="32111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HOMs should not be an issue.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43600" y="5717032"/>
            <a:ext cx="3048000" cy="338554"/>
          </a:xfrm>
          <a:prstGeom prst="rect">
            <a:avLst/>
          </a:prstGeom>
          <a:solidFill>
            <a:schemeClr val="accent1">
              <a:alpha val="1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261107" y="27432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CW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261108" y="42672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3779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676400" y="6381750"/>
            <a:ext cx="5791200" cy="247650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 dirty="0" smtClean="0"/>
              <a:t>PIP-II Collaboration Meeting – Spring 2014; Slava </a:t>
            </a:r>
            <a:r>
              <a:rPr lang="en-US" sz="1200" dirty="0" err="1" smtClean="0"/>
              <a:t>Yakovlev</a:t>
            </a:r>
            <a:endParaRPr lang="en-US" sz="1200" dirty="0" smtClean="0"/>
          </a:p>
        </p:txBody>
      </p:sp>
      <p:sp>
        <p:nvSpPr>
          <p:cNvPr id="1434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81000" y="6248400"/>
            <a:ext cx="1905000" cy="323850"/>
          </a:xfr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C49C9E50-ABA4-4D49-BD7C-6D8373C9AA84}" type="slidenum">
              <a:rPr lang="en-US" sz="1200" b="1" smtClean="0"/>
              <a:pPr/>
              <a:t>17</a:t>
            </a:fld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-18011" y="-18011"/>
            <a:ext cx="9060712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800" dirty="0" smtClean="0">
                <a:solidFill>
                  <a:srgbClr val="000066"/>
                </a:solidFill>
              </a:rPr>
              <a:t>      Status of the PIP II cavity </a:t>
            </a:r>
          </a:p>
          <a:p>
            <a:pPr lvl="1" algn="ctr"/>
            <a:r>
              <a:rPr lang="en-US" sz="2800" dirty="0" smtClean="0">
                <a:solidFill>
                  <a:srgbClr val="000066"/>
                </a:solidFill>
              </a:rPr>
              <a:t>and CM design </a:t>
            </a:r>
          </a:p>
          <a:p>
            <a:pPr lvl="1" algn="ctr"/>
            <a:endParaRPr lang="en-US" sz="1400" dirty="0" smtClean="0">
              <a:solidFill>
                <a:srgbClr val="000066"/>
              </a:solidFill>
            </a:endParaRPr>
          </a:p>
          <a:p>
            <a:pPr lvl="1" algn="l"/>
            <a:r>
              <a:rPr lang="en-US" sz="1800" b="1" dirty="0" smtClean="0">
                <a:solidFill>
                  <a:srgbClr val="000066"/>
                </a:solidFill>
              </a:rPr>
              <a:t>SSR1</a:t>
            </a:r>
          </a:p>
          <a:p>
            <a:pPr marL="914400" lvl="1" indent="-457200" algn="l">
              <a:buClr>
                <a:srgbClr val="003399"/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66"/>
                </a:solidFill>
              </a:rPr>
              <a:t>10 SSR1 325 MHz, low-beta cavities are manufactured;</a:t>
            </a:r>
          </a:p>
          <a:p>
            <a:pPr marL="914400" lvl="1" indent="-457200" algn="l">
              <a:buClr>
                <a:srgbClr val="003399"/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66"/>
                </a:solidFill>
              </a:rPr>
              <a:t>9 of them are processed, tested and qualified;</a:t>
            </a:r>
          </a:p>
          <a:p>
            <a:pPr marL="914400" lvl="1" indent="-457200" algn="l">
              <a:buClr>
                <a:srgbClr val="003399"/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66"/>
                </a:solidFill>
              </a:rPr>
              <a:t>New He vessel with reduced </a:t>
            </a:r>
            <a:r>
              <a:rPr lang="en-US" sz="2000" dirty="0" err="1" smtClean="0">
                <a:solidFill>
                  <a:srgbClr val="000066"/>
                </a:solidFill>
              </a:rPr>
              <a:t>df</a:t>
            </a:r>
            <a:r>
              <a:rPr lang="en-US" sz="2000" dirty="0" smtClean="0">
                <a:solidFill>
                  <a:srgbClr val="000066"/>
                </a:solidFill>
              </a:rPr>
              <a:t>/</a:t>
            </a:r>
            <a:r>
              <a:rPr lang="en-US" sz="2000" dirty="0" err="1" smtClean="0">
                <a:solidFill>
                  <a:srgbClr val="000066"/>
                </a:solidFill>
              </a:rPr>
              <a:t>dP</a:t>
            </a:r>
            <a:r>
              <a:rPr lang="en-US" sz="2000" dirty="0" smtClean="0">
                <a:solidFill>
                  <a:srgbClr val="000066"/>
                </a:solidFill>
              </a:rPr>
              <a:t> is designed, one SSR1 cavity is dressed.</a:t>
            </a:r>
          </a:p>
          <a:p>
            <a:pPr marL="914400" lvl="1" indent="-457200" algn="l">
              <a:buClr>
                <a:srgbClr val="003399"/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66"/>
                </a:solidFill>
              </a:rPr>
              <a:t>Tuner design is in progress;</a:t>
            </a:r>
          </a:p>
          <a:p>
            <a:pPr marL="914400" lvl="1" indent="-457200" algn="l">
              <a:buClr>
                <a:srgbClr val="003399"/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66"/>
                </a:solidFill>
              </a:rPr>
              <a:t>RF coupler design is completed, 3 couplers will be ready in a month.</a:t>
            </a:r>
          </a:p>
          <a:p>
            <a:pPr marL="914400" lvl="1" indent="-457200" algn="l">
              <a:buClr>
                <a:srgbClr val="003399"/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66"/>
                </a:solidFill>
              </a:rPr>
              <a:t>Design of the focusing solenoid is completed, the 1</a:t>
            </a:r>
            <a:r>
              <a:rPr lang="en-US" sz="2000" baseline="30000" dirty="0" smtClean="0">
                <a:solidFill>
                  <a:srgbClr val="000066"/>
                </a:solidFill>
              </a:rPr>
              <a:t>st</a:t>
            </a:r>
            <a:r>
              <a:rPr lang="en-US" sz="2000" dirty="0" smtClean="0">
                <a:solidFill>
                  <a:srgbClr val="000066"/>
                </a:solidFill>
              </a:rPr>
              <a:t> solenoid is manufactured and is tested.</a:t>
            </a:r>
          </a:p>
          <a:p>
            <a:pPr marL="914400" lvl="1" indent="-457200" algn="l">
              <a:buClr>
                <a:srgbClr val="003399"/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66"/>
                </a:solidFill>
              </a:rPr>
              <a:t>Concept design of the CM is ready, main parts (vacuum vessel, strong back and supports) are ordered.</a:t>
            </a:r>
          </a:p>
          <a:p>
            <a:pPr lvl="1" algn="l">
              <a:buClr>
                <a:srgbClr val="003399"/>
              </a:buClr>
            </a:pPr>
            <a:r>
              <a:rPr lang="en-US" sz="1800" b="1" dirty="0" smtClean="0">
                <a:solidFill>
                  <a:srgbClr val="000066"/>
                </a:solidFill>
              </a:rPr>
              <a:t>SSR2</a:t>
            </a:r>
          </a:p>
          <a:p>
            <a:pPr marL="800100" lvl="1" indent="-342900" algn="l">
              <a:buClr>
                <a:srgbClr val="003399"/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66"/>
                </a:solidFill>
              </a:rPr>
              <a:t>EM design is finished, </a:t>
            </a:r>
          </a:p>
          <a:p>
            <a:pPr marL="800100" lvl="1" indent="-342900" algn="l">
              <a:buClr>
                <a:srgbClr val="003399"/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66"/>
                </a:solidFill>
              </a:rPr>
              <a:t>mechanical design is in progress.</a:t>
            </a:r>
            <a:endParaRPr lang="en-US" sz="2000" dirty="0">
              <a:solidFill>
                <a:srgbClr val="000066"/>
              </a:solidFill>
            </a:endParaRPr>
          </a:p>
          <a:p>
            <a:pPr lvl="1" algn="l"/>
            <a:endParaRPr lang="en-US" sz="28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3779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524000" y="6381750"/>
            <a:ext cx="5638800" cy="247650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 dirty="0" smtClean="0"/>
              <a:t>PIP-II Collaboration Meeting – Spring 2014; Slava </a:t>
            </a:r>
            <a:r>
              <a:rPr lang="en-US" sz="1200" dirty="0" err="1" smtClean="0"/>
              <a:t>Yakovlev</a:t>
            </a:r>
            <a:endParaRPr lang="en-US" sz="1200" dirty="0" smtClean="0"/>
          </a:p>
        </p:txBody>
      </p:sp>
      <p:sp>
        <p:nvSpPr>
          <p:cNvPr id="1434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81000" y="6248400"/>
            <a:ext cx="1905000" cy="323850"/>
          </a:xfr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C49C9E50-ABA4-4D49-BD7C-6D8373C9AA84}" type="slidenum">
              <a:rPr lang="en-US" sz="1200" b="1" smtClean="0"/>
              <a:pPr/>
              <a:t>18</a:t>
            </a:fld>
            <a:endParaRPr lang="en-US" dirty="0" smtClean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00200" y="304800"/>
            <a:ext cx="6400800" cy="1143000"/>
          </a:xfrm>
        </p:spPr>
        <p:txBody>
          <a:bodyPr/>
          <a:lstStyle/>
          <a:p>
            <a:pPr algn="ctr"/>
            <a:r>
              <a:rPr lang="en-US" dirty="0"/>
              <a:t>R&amp;D </a:t>
            </a:r>
            <a:r>
              <a:rPr lang="en-US" dirty="0" smtClean="0"/>
              <a:t>Deliverables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382000" cy="4114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003399"/>
                </a:solidFill>
              </a:rPr>
              <a:t>PXIE: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rgbClr val="003399"/>
                </a:solidFill>
              </a:rPr>
              <a:t>- </a:t>
            </a:r>
            <a:r>
              <a:rPr lang="en-US" dirty="0" smtClean="0"/>
              <a:t>    </a:t>
            </a:r>
            <a:r>
              <a:rPr lang="en-US" sz="2100" dirty="0" smtClean="0"/>
              <a:t>SSR1 CM  (December 2016)</a:t>
            </a:r>
          </a:p>
          <a:p>
            <a:r>
              <a:rPr lang="en-US" dirty="0" smtClean="0">
                <a:solidFill>
                  <a:srgbClr val="003399"/>
                </a:solidFill>
              </a:rPr>
              <a:t>Research Programs:</a:t>
            </a:r>
          </a:p>
          <a:p>
            <a:pPr marL="568325" indent="-106363">
              <a:buFontTx/>
              <a:buChar char="-"/>
            </a:pPr>
            <a:r>
              <a:rPr lang="en-US" sz="1800" dirty="0" smtClean="0">
                <a:solidFill>
                  <a:schemeClr val="tx1"/>
                </a:solidFill>
              </a:rPr>
              <a:t>     </a:t>
            </a:r>
            <a:r>
              <a:rPr lang="en-US" sz="2100" dirty="0" smtClean="0">
                <a:solidFill>
                  <a:schemeClr val="tx1"/>
                </a:solidFill>
              </a:rPr>
              <a:t>High Q0</a:t>
            </a:r>
          </a:p>
          <a:p>
            <a:pPr marL="568325" indent="-106363">
              <a:buFontTx/>
              <a:buChar char="-"/>
            </a:pPr>
            <a:r>
              <a:rPr lang="en-US" sz="2100" dirty="0" smtClean="0">
                <a:solidFill>
                  <a:schemeClr val="tx1"/>
                </a:solidFill>
              </a:rPr>
              <a:t>     </a:t>
            </a:r>
            <a:r>
              <a:rPr lang="en-US" sz="2100" dirty="0" err="1" smtClean="0">
                <a:solidFill>
                  <a:schemeClr val="tx1"/>
                </a:solidFill>
              </a:rPr>
              <a:t>Microphonics</a:t>
            </a:r>
            <a:r>
              <a:rPr lang="en-US" sz="2100" dirty="0" smtClean="0">
                <a:solidFill>
                  <a:schemeClr val="tx1"/>
                </a:solidFill>
              </a:rPr>
              <a:t> and LFD mitigation</a:t>
            </a:r>
          </a:p>
          <a:p>
            <a:pPr marL="568325" indent="-106363">
              <a:buFontTx/>
              <a:buChar char="-"/>
            </a:pPr>
            <a:r>
              <a:rPr lang="en-US" sz="2100" dirty="0">
                <a:solidFill>
                  <a:schemeClr val="tx1"/>
                </a:solidFill>
              </a:rPr>
              <a:t> </a:t>
            </a:r>
            <a:r>
              <a:rPr lang="en-US" sz="2100" dirty="0" smtClean="0">
                <a:solidFill>
                  <a:schemeClr val="tx1"/>
                </a:solidFill>
              </a:rPr>
              <a:t>    HOMs </a:t>
            </a:r>
          </a:p>
          <a:p>
            <a:r>
              <a:rPr lang="en-US" dirty="0" smtClean="0">
                <a:solidFill>
                  <a:srgbClr val="003399"/>
                </a:solidFill>
              </a:rPr>
              <a:t>Infrastructure: </a:t>
            </a:r>
          </a:p>
          <a:p>
            <a:pPr marL="746125" lvl="1" indent="-284163">
              <a:buClr>
                <a:srgbClr val="002D86"/>
              </a:buClr>
              <a:buSzPct val="125000"/>
              <a:buNone/>
            </a:pPr>
            <a:r>
              <a:rPr lang="en-US" dirty="0"/>
              <a:t> </a:t>
            </a:r>
            <a:r>
              <a:rPr lang="en-US" dirty="0" smtClean="0"/>
              <a:t>- 		VTS2, VTS3  (May 2014)</a:t>
            </a:r>
          </a:p>
          <a:p>
            <a:pPr marL="746125" lvl="1" indent="-284163">
              <a:buClr>
                <a:srgbClr val="002D86"/>
              </a:buClr>
              <a:buSzPct val="125000"/>
              <a:buNone/>
            </a:pPr>
            <a:r>
              <a:rPr lang="en-US" dirty="0" smtClean="0"/>
              <a:t> -     HTS2 (Collaboration with India, March 2015) </a:t>
            </a:r>
          </a:p>
          <a:p>
            <a:pPr marL="284163" lvl="1" indent="-284163">
              <a:buClr>
                <a:srgbClr val="002D86"/>
              </a:buClr>
              <a:buSzPct val="125000"/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3399"/>
                </a:solidFill>
              </a:rPr>
              <a:t>PIP II 800-MeV </a:t>
            </a:r>
            <a:r>
              <a:rPr lang="en-US" sz="2000" dirty="0" err="1" smtClean="0">
                <a:solidFill>
                  <a:srgbClr val="003399"/>
                </a:solidFill>
              </a:rPr>
              <a:t>linac</a:t>
            </a:r>
            <a:r>
              <a:rPr lang="en-US" sz="2000" dirty="0" smtClean="0">
                <a:solidFill>
                  <a:srgbClr val="003399"/>
                </a:solidFill>
              </a:rPr>
              <a:t>:</a:t>
            </a:r>
          </a:p>
          <a:p>
            <a:pPr marL="514350" lvl="1" indent="400050">
              <a:buClr>
                <a:srgbClr val="002D86"/>
              </a:buClr>
              <a:buSzPct val="125000"/>
              <a:buFontTx/>
              <a:buChar char="-"/>
            </a:pPr>
            <a:r>
              <a:rPr lang="en-US" dirty="0" smtClean="0"/>
              <a:t>SSR2, LB 650, HB 650 CMs </a:t>
            </a:r>
          </a:p>
          <a:p>
            <a:pPr marL="514350" lvl="1" indent="400050">
              <a:buClr>
                <a:srgbClr val="002D86"/>
              </a:buClr>
              <a:buSzPct val="125000"/>
              <a:buFontTx/>
              <a:buChar char="-"/>
            </a:pPr>
            <a:r>
              <a:rPr lang="en-US" dirty="0" smtClean="0"/>
              <a:t>plans are in process of reconsidering</a:t>
            </a:r>
            <a:endParaRPr lang="en-US" dirty="0"/>
          </a:p>
          <a:p>
            <a:pPr marL="514350" lvl="1" indent="400050">
              <a:buClr>
                <a:srgbClr val="002D86"/>
              </a:buClr>
              <a:buSzPct val="125000"/>
              <a:buFontTx/>
              <a:buChar char="-"/>
            </a:pPr>
            <a:r>
              <a:rPr lang="en-US" dirty="0" smtClean="0"/>
              <a:t>Collaboration with India </a:t>
            </a:r>
          </a:p>
        </p:txBody>
      </p:sp>
    </p:spTree>
    <p:extLst>
      <p:ext uri="{BB962C8B-B14F-4D97-AF65-F5344CB8AC3E}">
        <p14:creationId xmlns:p14="http://schemas.microsoft.com/office/powerpoint/2010/main" val="5026434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524000" y="6381750"/>
            <a:ext cx="5638800" cy="247650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 dirty="0" smtClean="0"/>
              <a:t>PIP-II Collaboration Meeting – Spring 2014; Slava </a:t>
            </a:r>
            <a:r>
              <a:rPr lang="en-US" sz="1200" dirty="0" err="1" smtClean="0"/>
              <a:t>Yakovlev</a:t>
            </a:r>
            <a:endParaRPr lang="en-US" sz="1200" dirty="0" smtClean="0"/>
          </a:p>
        </p:txBody>
      </p:sp>
      <p:sp>
        <p:nvSpPr>
          <p:cNvPr id="1434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81000" y="6248400"/>
            <a:ext cx="1905000" cy="323850"/>
          </a:xfr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C49C9E50-ABA4-4D49-BD7C-6D8373C9AA84}" type="slidenum">
              <a:rPr lang="en-US" sz="1200" b="1" smtClean="0"/>
              <a:pPr/>
              <a:t>19</a:t>
            </a:fld>
            <a:endParaRPr lang="en-US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79" y="1281513"/>
            <a:ext cx="4517320" cy="3288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4600" y="322542"/>
            <a:ext cx="4706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3399"/>
                </a:solidFill>
              </a:rPr>
              <a:t>325 </a:t>
            </a:r>
            <a:r>
              <a:rPr lang="en-US" sz="2400" dirty="0">
                <a:solidFill>
                  <a:srgbClr val="003399"/>
                </a:solidFill>
              </a:rPr>
              <a:t>M</a:t>
            </a:r>
            <a:r>
              <a:rPr lang="en-US" sz="2400" dirty="0" smtClean="0">
                <a:solidFill>
                  <a:srgbClr val="003399"/>
                </a:solidFill>
              </a:rPr>
              <a:t>Hz beta=0.22 SSR1 cavity</a:t>
            </a:r>
            <a:r>
              <a:rPr lang="en-US" dirty="0" smtClean="0">
                <a:solidFill>
                  <a:srgbClr val="003399"/>
                </a:solidFill>
              </a:rPr>
              <a:t> </a:t>
            </a:r>
            <a:endParaRPr lang="en-US" dirty="0">
              <a:solidFill>
                <a:srgbClr val="003399"/>
              </a:solidFill>
            </a:endParaRPr>
          </a:p>
        </p:txBody>
      </p:sp>
      <p:pic>
        <p:nvPicPr>
          <p:cNvPr id="6" name="Picture 2" descr="HINS_SSR1-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312301"/>
            <a:ext cx="3428999" cy="2515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5422037" y="1281513"/>
            <a:ext cx="3244269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33363" marR="0" lvl="0" indent="-227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FontTx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smtClean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Arial"/>
              <a:ea typeface="ＭＳ Ｐゴシック" pitchFamily="28" charset="-128"/>
              <a:cs typeface="ＭＳ Ｐゴシック" pitchFamily="-105" charset="-128"/>
            </a:endParaRPr>
          </a:p>
          <a:p>
            <a:pPr marL="233363" marR="0" lvl="0" indent="-227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E0001"/>
              </a:buClr>
              <a:buSzPct val="80000"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2218A8"/>
                </a:solidFill>
                <a:effectLst/>
                <a:uLnTx/>
                <a:uFillTx/>
                <a:latin typeface="Arial"/>
                <a:cs typeface="ＭＳ Ｐゴシック" pitchFamily="-105" charset="-128"/>
              </a:rPr>
              <a:t>120-150 micron BCP and HPR at ANL/FNAL processing facility then 120 C bake</a:t>
            </a:r>
          </a:p>
          <a:p>
            <a:pPr marL="233363" marR="0" lvl="0" indent="-227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E0001"/>
              </a:buClr>
              <a:buSzPct val="80000"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2218A8"/>
                </a:solidFill>
                <a:effectLst/>
                <a:uLnTx/>
                <a:uFillTx/>
                <a:latin typeface="Arial"/>
                <a:cs typeface="ＭＳ Ｐゴシック" pitchFamily="-105" charset="-128"/>
              </a:rPr>
              <a:t>Low FE depends</a:t>
            </a: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2218A8"/>
                </a:solidFill>
                <a:effectLst/>
                <a:uLnTx/>
                <a:uFillTx/>
                <a:latin typeface="Arial"/>
                <a:ea typeface="ＭＳ Ｐゴシック" pitchFamily="28" charset="-128"/>
                <a:cs typeface="ＭＳ Ｐゴシック" pitchFamily="-105" charset="-128"/>
              </a:rPr>
              <a:t> on optimized nozzle design for effective HPR of surface 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2218A8"/>
              </a:solidFill>
              <a:effectLst/>
              <a:uLnTx/>
              <a:uFillTx/>
              <a:latin typeface="Arial"/>
              <a:ea typeface="ＭＳ Ｐゴシック" pitchFamily="28" charset="-128"/>
              <a:cs typeface="ＭＳ Ｐゴシック" pitchFamily="-105" charset="-128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0" y="4570042"/>
            <a:ext cx="550256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33363" marR="0" lvl="0" indent="-227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80000"/>
              <a:buFontTx/>
              <a:buChar char="•"/>
              <a:tabLst/>
              <a:defRPr/>
            </a:pPr>
            <a:r>
              <a:rPr lang="en-US" sz="1400" kern="0" dirty="0" smtClean="0">
                <a:solidFill>
                  <a:srgbClr val="2218A8"/>
                </a:solidFill>
                <a:cs typeface="ＭＳ Ｐゴシック" pitchFamily="-105" charset="-128"/>
              </a:rPr>
              <a:t>Two previous SSR1 spoke resonators  performed very well in bare cavity tests;</a:t>
            </a:r>
          </a:p>
          <a:p>
            <a:pPr marL="233363" indent="-227013" algn="l" eaLnBrk="0" hangingPunct="0">
              <a:buClr>
                <a:srgbClr val="FF0000"/>
              </a:buClr>
              <a:buFontTx/>
              <a:buChar char="•"/>
              <a:defRPr/>
            </a:pPr>
            <a:r>
              <a:rPr lang="en-US" sz="1400" kern="0" dirty="0" smtClean="0">
                <a:solidFill>
                  <a:srgbClr val="2218A8"/>
                </a:solidFill>
                <a:cs typeface="ＭＳ Ｐゴシック" pitchFamily="-105" charset="-128"/>
              </a:rPr>
              <a:t>Above are the tests </a:t>
            </a:r>
            <a:r>
              <a:rPr lang="en-US" sz="1400" kern="0" dirty="0">
                <a:solidFill>
                  <a:srgbClr val="2218A8"/>
                </a:solidFill>
                <a:cs typeface="ＭＳ Ｐゴシック" pitchFamily="-105" charset="-128"/>
              </a:rPr>
              <a:t>of </a:t>
            </a:r>
            <a:r>
              <a:rPr lang="en-US" sz="1400" kern="0" dirty="0" smtClean="0">
                <a:solidFill>
                  <a:srgbClr val="2218A8"/>
                </a:solidFill>
                <a:cs typeface="ＭＳ Ｐゴシック" pitchFamily="-105" charset="-128"/>
              </a:rPr>
              <a:t>9 </a:t>
            </a:r>
            <a:r>
              <a:rPr lang="en-US" sz="1400" kern="0" dirty="0">
                <a:solidFill>
                  <a:srgbClr val="2218A8"/>
                </a:solidFill>
                <a:cs typeface="ＭＳ Ｐゴシック" pitchFamily="-105" charset="-128"/>
              </a:rPr>
              <a:t>cavities from </a:t>
            </a:r>
            <a:r>
              <a:rPr lang="en-US" sz="1400" kern="0" dirty="0" smtClean="0">
                <a:solidFill>
                  <a:srgbClr val="2218A8"/>
                </a:solidFill>
                <a:cs typeface="ＭＳ Ｐゴシック" pitchFamily="-105" charset="-128"/>
              </a:rPr>
              <a:t>U.S. Vendor (Roark) </a:t>
            </a:r>
            <a:r>
              <a:rPr lang="en-US" sz="1400" kern="0" dirty="0">
                <a:solidFill>
                  <a:srgbClr val="2218A8"/>
                </a:solidFill>
                <a:cs typeface="ＭＳ Ｐゴシック" pitchFamily="-105" charset="-128"/>
              </a:rPr>
              <a:t>production of 10 </a:t>
            </a:r>
            <a:r>
              <a:rPr lang="en-US" sz="1400" kern="0" dirty="0" smtClean="0">
                <a:solidFill>
                  <a:srgbClr val="2218A8"/>
                </a:solidFill>
                <a:cs typeface="ＭＳ Ｐゴシック" pitchFamily="-105" charset="-128"/>
              </a:rPr>
              <a:t>cavities;</a:t>
            </a:r>
          </a:p>
          <a:p>
            <a:pPr marL="233363" marR="0" lvl="0" indent="-227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80000"/>
              <a:buFontTx/>
              <a:buChar char="•"/>
              <a:tabLst/>
              <a:defRPr/>
            </a:pPr>
            <a:r>
              <a:rPr lang="en-US" sz="1400" kern="0" dirty="0" smtClean="0">
                <a:solidFill>
                  <a:srgbClr val="2218A8"/>
                </a:solidFill>
                <a:cs typeface="ＭＳ Ｐゴシック" pitchFamily="-105" charset="-128"/>
              </a:rPr>
              <a:t>Performance at 2 K is above requirements for Project X in both Q</a:t>
            </a:r>
            <a:r>
              <a:rPr lang="en-US" sz="1400" kern="0" baseline="-25000" dirty="0" smtClean="0">
                <a:solidFill>
                  <a:srgbClr val="2218A8"/>
                </a:solidFill>
                <a:cs typeface="ＭＳ Ｐゴシック" pitchFamily="-105" charset="-128"/>
              </a:rPr>
              <a:t>0</a:t>
            </a:r>
            <a:r>
              <a:rPr lang="en-US" sz="1400" kern="0" dirty="0" smtClean="0">
                <a:solidFill>
                  <a:srgbClr val="2218A8"/>
                </a:solidFill>
                <a:cs typeface="ＭＳ Ｐゴシック" pitchFamily="-105" charset="-128"/>
              </a:rPr>
              <a:t> and gradient.</a:t>
            </a:r>
          </a:p>
        </p:txBody>
      </p:sp>
      <p:sp>
        <p:nvSpPr>
          <p:cNvPr id="9" name="Rectangle 8"/>
          <p:cNvSpPr/>
          <p:nvPr/>
        </p:nvSpPr>
        <p:spPr>
          <a:xfrm>
            <a:off x="1608283" y="5826803"/>
            <a:ext cx="76038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E0001"/>
                </a:solidFill>
                <a:ea typeface="ＭＳ Ｐゴシック" pitchFamily="28" charset="-128"/>
              </a:rPr>
              <a:t>SSR1 Prototypes Exceed PX Performance Specs. </a:t>
            </a:r>
          </a:p>
        </p:txBody>
      </p:sp>
    </p:spTree>
    <p:extLst>
      <p:ext uri="{BB962C8B-B14F-4D97-AF65-F5344CB8AC3E}">
        <p14:creationId xmlns:p14="http://schemas.microsoft.com/office/powerpoint/2010/main" val="2876477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371600" y="6381750"/>
            <a:ext cx="5952432" cy="247650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 dirty="0" smtClean="0"/>
              <a:t>PIP-II Collaboration Meeting – Spring 2014; Slava </a:t>
            </a:r>
            <a:r>
              <a:rPr lang="en-US" sz="1200" dirty="0" err="1" smtClean="0"/>
              <a:t>Yakovlev</a:t>
            </a:r>
            <a:endParaRPr lang="en-US" sz="1200" dirty="0" smtClean="0"/>
          </a:p>
        </p:txBody>
      </p:sp>
      <p:sp>
        <p:nvSpPr>
          <p:cNvPr id="1434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81000" y="6248400"/>
            <a:ext cx="1905000" cy="323850"/>
          </a:xfr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C49C9E50-ABA4-4D49-BD7C-6D8373C9AA84}" type="slidenum">
              <a:rPr lang="en-US" sz="1200" b="1" smtClean="0"/>
              <a:pPr/>
              <a:t>2</a:t>
            </a:fld>
            <a:endParaRPr lang="en-US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4" y="1143000"/>
            <a:ext cx="4911149" cy="3843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1371600" y="3962400"/>
            <a:ext cx="7301906" cy="2361604"/>
            <a:chOff x="1432" y="-2939"/>
            <a:chExt cx="9507" cy="2976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2" y="-2939"/>
              <a:ext cx="9385" cy="2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Group 4"/>
            <p:cNvGrpSpPr>
              <a:grpSpLocks/>
            </p:cNvGrpSpPr>
            <p:nvPr/>
          </p:nvGrpSpPr>
          <p:grpSpPr bwMode="auto">
            <a:xfrm>
              <a:off x="9182" y="-2910"/>
              <a:ext cx="1748" cy="652"/>
              <a:chOff x="9182" y="-2910"/>
              <a:chExt cx="1748" cy="652"/>
            </a:xfrm>
          </p:grpSpPr>
          <p:sp>
            <p:nvSpPr>
              <p:cNvPr id="8" name="Freeform 5"/>
              <p:cNvSpPr>
                <a:spLocks/>
              </p:cNvSpPr>
              <p:nvPr/>
            </p:nvSpPr>
            <p:spPr bwMode="auto">
              <a:xfrm>
                <a:off x="9182" y="-2910"/>
                <a:ext cx="1748" cy="652"/>
              </a:xfrm>
              <a:custGeom>
                <a:avLst/>
                <a:gdLst>
                  <a:gd name="T0" fmla="+- 0 9182 9182"/>
                  <a:gd name="T1" fmla="*/ T0 w 1748"/>
                  <a:gd name="T2" fmla="+- 0 -2258 -2910"/>
                  <a:gd name="T3" fmla="*/ -2258 h 652"/>
                  <a:gd name="T4" fmla="+- 0 10931 9182"/>
                  <a:gd name="T5" fmla="*/ T4 w 1748"/>
                  <a:gd name="T6" fmla="+- 0 -2258 -2910"/>
                  <a:gd name="T7" fmla="*/ -2258 h 652"/>
                  <a:gd name="T8" fmla="+- 0 10931 9182"/>
                  <a:gd name="T9" fmla="*/ T8 w 1748"/>
                  <a:gd name="T10" fmla="+- 0 -2910 -2910"/>
                  <a:gd name="T11" fmla="*/ -2910 h 652"/>
                  <a:gd name="T12" fmla="+- 0 9182 9182"/>
                  <a:gd name="T13" fmla="*/ T12 w 1748"/>
                  <a:gd name="T14" fmla="+- 0 -2910 -2910"/>
                  <a:gd name="T15" fmla="*/ -2910 h 652"/>
                  <a:gd name="T16" fmla="+- 0 9182 9182"/>
                  <a:gd name="T17" fmla="*/ T16 w 1748"/>
                  <a:gd name="T18" fmla="+- 0 -2258 -2910"/>
                  <a:gd name="T19" fmla="*/ -2258 h 65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748" h="652">
                    <a:moveTo>
                      <a:pt x="0" y="652"/>
                    </a:moveTo>
                    <a:lnTo>
                      <a:pt x="1749" y="652"/>
                    </a:lnTo>
                    <a:lnTo>
                      <a:pt x="1749" y="0"/>
                    </a:lnTo>
                    <a:lnTo>
                      <a:pt x="0" y="0"/>
                    </a:lnTo>
                    <a:lnTo>
                      <a:pt x="0" y="65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1" name="Title 1"/>
          <p:cNvSpPr txBox="1">
            <a:spLocks/>
          </p:cNvSpPr>
          <p:nvPr/>
        </p:nvSpPr>
        <p:spPr bwMode="auto">
          <a:xfrm>
            <a:off x="1710747" y="76200"/>
            <a:ext cx="6400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PIP-II Requirements: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2906846"/>
              </p:ext>
            </p:extLst>
          </p:nvPr>
        </p:nvGraphicFramePr>
        <p:xfrm>
          <a:off x="4630445" y="1345565"/>
          <a:ext cx="4495800" cy="151553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743200"/>
                <a:gridCol w="1143000"/>
                <a:gridCol w="609600"/>
              </a:tblGrid>
              <a:tr h="296333">
                <a:tc>
                  <a:txBody>
                    <a:bodyPr/>
                    <a:lstStyle/>
                    <a:p>
                      <a:pPr marL="64770" marR="0">
                        <a:lnSpc>
                          <a:spcPts val="14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baseline="0" dirty="0" err="1">
                          <a:solidFill>
                            <a:schemeClr val="tx1"/>
                          </a:solidFill>
                          <a:effectLst/>
                        </a:rPr>
                        <a:t>Linac</a:t>
                      </a:r>
                      <a:r>
                        <a:rPr lang="en-US" sz="1700" b="0" spc="-35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700" b="0" baseline="0" dirty="0">
                          <a:solidFill>
                            <a:schemeClr val="tx1"/>
                          </a:solidFill>
                          <a:effectLst/>
                        </a:rPr>
                        <a:t>Be</a:t>
                      </a:r>
                      <a:r>
                        <a:rPr lang="en-US" sz="1700" b="0" spc="-5" baseline="0" dirty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r>
                        <a:rPr lang="en-US" sz="1700" b="0" baseline="0" dirty="0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r>
                        <a:rPr lang="en-US" sz="1700" b="0" spc="-35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700" b="0" baseline="0" dirty="0">
                          <a:solidFill>
                            <a:schemeClr val="tx1"/>
                          </a:solidFill>
                          <a:effectLst/>
                        </a:rPr>
                        <a:t>Energy</a:t>
                      </a:r>
                      <a:endParaRPr lang="en-US" sz="1700" b="0" baseline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14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spc="-5" baseline="0" dirty="0">
                          <a:solidFill>
                            <a:schemeClr val="tx1"/>
                          </a:solidFill>
                          <a:effectLst/>
                        </a:rPr>
                        <a:t>800</a:t>
                      </a:r>
                      <a:endParaRPr lang="en-US" sz="1700" b="0" baseline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64770" marR="0">
                        <a:lnSpc>
                          <a:spcPts val="14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baseline="0">
                          <a:solidFill>
                            <a:schemeClr val="tx1"/>
                          </a:solidFill>
                          <a:effectLst/>
                        </a:rPr>
                        <a:t>MeV</a:t>
                      </a:r>
                      <a:endParaRPr lang="en-US" sz="1700" b="0" baseline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rgbClr val="7030A0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64770" marR="0">
                        <a:lnSpc>
                          <a:spcPts val="14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baseline="0">
                          <a:solidFill>
                            <a:schemeClr val="tx1"/>
                          </a:solidFill>
                          <a:effectLst/>
                        </a:rPr>
                        <a:t>Linac</a:t>
                      </a:r>
                      <a:r>
                        <a:rPr lang="en-US" sz="1700" b="0" spc="-35" baseline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700" b="0" baseline="0">
                          <a:solidFill>
                            <a:schemeClr val="tx1"/>
                          </a:solidFill>
                          <a:effectLst/>
                        </a:rPr>
                        <a:t>Be</a:t>
                      </a:r>
                      <a:r>
                        <a:rPr lang="en-US" sz="1700" b="0" spc="-5" baseline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r>
                        <a:rPr lang="en-US" sz="1700" b="0" baseline="0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r>
                        <a:rPr lang="en-US" sz="1700" b="0" spc="-40" baseline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700" b="0" baseline="0">
                          <a:solidFill>
                            <a:schemeClr val="tx1"/>
                          </a:solidFill>
                          <a:effectLst/>
                        </a:rPr>
                        <a:t>Current</a:t>
                      </a:r>
                      <a:endParaRPr lang="en-US" sz="1700" b="0" baseline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39065" algn="ctr">
                        <a:lnSpc>
                          <a:spcPts val="14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baseline="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1700" b="0" baseline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64770" marR="0">
                        <a:lnSpc>
                          <a:spcPts val="14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baseline="0">
                          <a:solidFill>
                            <a:schemeClr val="tx1"/>
                          </a:solidFill>
                          <a:effectLst/>
                        </a:rPr>
                        <a:t>mA</a:t>
                      </a:r>
                      <a:endParaRPr lang="en-US" sz="1700" b="0" baseline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rgbClr val="7030A0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64770" marR="0">
                        <a:lnSpc>
                          <a:spcPts val="14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baseline="0">
                          <a:solidFill>
                            <a:schemeClr val="tx1"/>
                          </a:solidFill>
                          <a:effectLst/>
                        </a:rPr>
                        <a:t>Linac</a:t>
                      </a:r>
                      <a:r>
                        <a:rPr lang="en-US" sz="1700" b="0" spc="-10" baseline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700" b="0" baseline="0">
                          <a:solidFill>
                            <a:schemeClr val="tx1"/>
                          </a:solidFill>
                          <a:effectLst/>
                        </a:rPr>
                        <a:t>Be</a:t>
                      </a:r>
                      <a:r>
                        <a:rPr lang="en-US" sz="1700" b="0" spc="-5" baseline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r>
                        <a:rPr lang="en-US" sz="1700" b="0" baseline="0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r>
                        <a:rPr lang="en-US" sz="1700" b="0" spc="-15" baseline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700" b="0" spc="-5" baseline="0">
                          <a:solidFill>
                            <a:schemeClr val="tx1"/>
                          </a:solidFill>
                          <a:effectLst/>
                        </a:rPr>
                        <a:t>Puls</a:t>
                      </a:r>
                      <a:r>
                        <a:rPr lang="en-US" sz="1700" b="0" baseline="0">
                          <a:solidFill>
                            <a:schemeClr val="tx1"/>
                          </a:solidFill>
                          <a:effectLst/>
                        </a:rPr>
                        <a:t>e</a:t>
                      </a:r>
                      <a:r>
                        <a:rPr lang="en-US" sz="1700" b="0" spc="-10" baseline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700" b="0" baseline="0">
                          <a:solidFill>
                            <a:schemeClr val="tx1"/>
                          </a:solidFill>
                          <a:effectLst/>
                        </a:rPr>
                        <a:t>Length</a:t>
                      </a:r>
                      <a:endParaRPr lang="en-US" sz="1700" b="0" baseline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40335" algn="ctr">
                        <a:lnSpc>
                          <a:spcPts val="14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spc="-5" baseline="0" dirty="0">
                          <a:solidFill>
                            <a:schemeClr val="tx1"/>
                          </a:solidFill>
                          <a:effectLst/>
                        </a:rPr>
                        <a:t>0.6</a:t>
                      </a:r>
                      <a:endParaRPr lang="en-US" sz="1700" b="0" baseline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64770" marR="0">
                        <a:lnSpc>
                          <a:spcPts val="14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baseline="0">
                          <a:solidFill>
                            <a:schemeClr val="tx1"/>
                          </a:solidFill>
                          <a:effectLst/>
                        </a:rPr>
                        <a:t>msec</a:t>
                      </a:r>
                      <a:endParaRPr lang="en-US" sz="1700" b="0" baseline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rgbClr val="7030A0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64770" marR="0">
                        <a:lnSpc>
                          <a:spcPts val="14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baseline="0">
                          <a:solidFill>
                            <a:schemeClr val="tx1"/>
                          </a:solidFill>
                          <a:effectLst/>
                        </a:rPr>
                        <a:t>Linac</a:t>
                      </a:r>
                      <a:r>
                        <a:rPr lang="en-US" sz="1700" b="0" spc="-20" baseline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700" b="0" spc="-5" baseline="0">
                          <a:solidFill>
                            <a:schemeClr val="tx1"/>
                          </a:solidFill>
                          <a:effectLst/>
                        </a:rPr>
                        <a:t>Puls</a:t>
                      </a:r>
                      <a:r>
                        <a:rPr lang="en-US" sz="1700" b="0" baseline="0">
                          <a:solidFill>
                            <a:schemeClr val="tx1"/>
                          </a:solidFill>
                          <a:effectLst/>
                        </a:rPr>
                        <a:t>e</a:t>
                      </a:r>
                      <a:r>
                        <a:rPr lang="en-US" sz="1700" b="0" spc="-20" baseline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700" b="0" baseline="0">
                          <a:solidFill>
                            <a:schemeClr val="tx1"/>
                          </a:solidFill>
                          <a:effectLst/>
                        </a:rPr>
                        <a:t>Repeti</a:t>
                      </a:r>
                      <a:r>
                        <a:rPr lang="en-US" sz="1700" b="0" spc="-10" baseline="0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r>
                        <a:rPr lang="en-US" sz="1700" b="0" baseline="0">
                          <a:solidFill>
                            <a:schemeClr val="tx1"/>
                          </a:solidFill>
                          <a:effectLst/>
                        </a:rPr>
                        <a:t>ion</a:t>
                      </a:r>
                      <a:r>
                        <a:rPr lang="en-US" sz="1700" b="0" spc="-20" baseline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700" b="0" baseline="0">
                          <a:solidFill>
                            <a:schemeClr val="tx1"/>
                          </a:solidFill>
                          <a:effectLst/>
                        </a:rPr>
                        <a:t>Rate</a:t>
                      </a:r>
                      <a:endParaRPr lang="en-US" sz="1700" b="0" baseline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39065" algn="ctr">
                        <a:lnSpc>
                          <a:spcPts val="14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spc="-5" baseline="0" dirty="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en-US" sz="1700" b="0" baseline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64770" marR="0">
                        <a:lnSpc>
                          <a:spcPts val="14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baseline="0" dirty="0">
                          <a:solidFill>
                            <a:schemeClr val="tx1"/>
                          </a:solidFill>
                          <a:effectLst/>
                        </a:rPr>
                        <a:t>Hz</a:t>
                      </a:r>
                      <a:endParaRPr lang="en-US" sz="1700" b="0" baseline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rgbClr val="7030A0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64770" marR="0">
                        <a:lnSpc>
                          <a:spcPts val="14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baseline="0" dirty="0">
                          <a:solidFill>
                            <a:schemeClr val="tx1"/>
                          </a:solidFill>
                          <a:effectLst/>
                        </a:rPr>
                        <a:t>Linac</a:t>
                      </a:r>
                      <a:r>
                        <a:rPr lang="en-US" sz="1700" b="0" spc="-25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700" b="0" spc="-5" baseline="0" dirty="0">
                          <a:solidFill>
                            <a:schemeClr val="tx1"/>
                          </a:solidFill>
                          <a:effectLst/>
                        </a:rPr>
                        <a:t>Upgrad</a:t>
                      </a:r>
                      <a:r>
                        <a:rPr lang="en-US" sz="1700" b="0" baseline="0" dirty="0">
                          <a:solidFill>
                            <a:schemeClr val="tx1"/>
                          </a:solidFill>
                          <a:effectLst/>
                        </a:rPr>
                        <a:t>e</a:t>
                      </a:r>
                      <a:r>
                        <a:rPr lang="en-US" sz="1700" b="0" spc="-20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700" b="0" spc="-5" baseline="0" dirty="0">
                          <a:solidFill>
                            <a:schemeClr val="tx1"/>
                          </a:solidFill>
                          <a:effectLst/>
                        </a:rPr>
                        <a:t>Potential</a:t>
                      </a:r>
                      <a:endParaRPr lang="en-US" sz="1700" b="0" baseline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14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baseline="0" dirty="0">
                          <a:solidFill>
                            <a:schemeClr val="tx1"/>
                          </a:solidFill>
                          <a:effectLst/>
                        </a:rPr>
                        <a:t>CW</a:t>
                      </a:r>
                      <a:endParaRPr lang="en-US" sz="1700" b="0" baseline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baseline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700" b="0" baseline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rgbClr val="7030A0"/>
                    </a:solidFill>
                  </a:tcPr>
                </a:tc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1371600" y="3962400"/>
            <a:ext cx="7294993" cy="2361604"/>
          </a:xfrm>
          <a:prstGeom prst="rect">
            <a:avLst/>
          </a:prstGeom>
          <a:solidFill>
            <a:srgbClr val="7030A0">
              <a:alpha val="26000"/>
            </a:srgbClr>
          </a:solidFill>
          <a:ln w="444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931313" y="2971800"/>
            <a:ext cx="4441285" cy="92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9063" indent="-119063" algn="l">
              <a:buClr>
                <a:srgbClr val="003399"/>
              </a:buClr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66"/>
                </a:solidFill>
              </a:rPr>
              <a:t>Low beam loading;</a:t>
            </a:r>
          </a:p>
          <a:p>
            <a:pPr marL="119063" indent="-119063" algn="l">
              <a:buClr>
                <a:srgbClr val="003399"/>
              </a:buClr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66"/>
                </a:solidFill>
              </a:rPr>
              <a:t>Long filling time compared to pulse length;</a:t>
            </a:r>
          </a:p>
          <a:p>
            <a:pPr marL="119063" indent="-119063" algn="l">
              <a:buClr>
                <a:srgbClr val="003399"/>
              </a:buClr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66"/>
                </a:solidFill>
              </a:rPr>
              <a:t>Low efficiency at pulse mode.  </a:t>
            </a:r>
            <a:endParaRPr lang="en-US" sz="16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3779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752600" y="6381750"/>
            <a:ext cx="5410200" cy="247650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 dirty="0" smtClean="0"/>
              <a:t>PIP-II Collaboration Meeting – Spring 2014; Slava </a:t>
            </a:r>
            <a:r>
              <a:rPr lang="en-US" sz="1200" dirty="0" err="1" smtClean="0"/>
              <a:t>Yakovlev</a:t>
            </a:r>
            <a:endParaRPr lang="en-US" sz="1200" dirty="0" smtClean="0"/>
          </a:p>
        </p:txBody>
      </p:sp>
      <p:sp>
        <p:nvSpPr>
          <p:cNvPr id="1434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81000" y="6248400"/>
            <a:ext cx="1905000" cy="323850"/>
          </a:xfr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C49C9E50-ABA4-4D49-BD7C-6D8373C9AA84}" type="slidenum">
              <a:rPr lang="en-US" sz="1200" b="1" smtClean="0"/>
              <a:pPr/>
              <a:t>20</a:t>
            </a:fld>
            <a:endParaRPr lang="en-US" dirty="0" smtClean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548440"/>
            <a:ext cx="3124200" cy="260845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2667000" y="471996"/>
            <a:ext cx="38651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400" kern="0" dirty="0">
                <a:solidFill>
                  <a:srgbClr val="000099"/>
                </a:solidFill>
                <a:ea typeface="Times New Roman"/>
              </a:rPr>
              <a:t>SSR1 He Vessel and tuner</a:t>
            </a:r>
            <a:endParaRPr lang="en-US" sz="2400" kern="0" dirty="0">
              <a:solidFill>
                <a:srgbClr val="000099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02093" y="1415274"/>
            <a:ext cx="6781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7338" indent="-2873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D86"/>
              </a:buClr>
              <a:buSzPct val="125000"/>
              <a:buFont typeface="Arial" pitchFamily="-72" charset="0"/>
              <a:buChar char="•"/>
              <a:defRPr sz="2000" kern="1200">
                <a:solidFill>
                  <a:srgbClr val="003399"/>
                </a:solidFill>
                <a:latin typeface="+mn-lt"/>
                <a:ea typeface="ＭＳ Ｐゴシック" pitchFamily="-72" charset="-128"/>
                <a:cs typeface="ＭＳ Ｐゴシック" pitchFamily="-72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-7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pitchFamily="-72" charset="-128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-72" charset="0"/>
              <a:buChar char="•"/>
              <a:defRPr sz="1800" kern="1200">
                <a:solidFill>
                  <a:srgbClr val="006600"/>
                </a:solidFill>
                <a:latin typeface="+mn-lt"/>
                <a:ea typeface="ＭＳ Ｐゴシック" pitchFamily="-72" charset="-128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-7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pitchFamily="-72" charset="-128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-72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ＭＳ Ｐゴシック" pitchFamily="-72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Arial"/>
              </a:rPr>
              <a:t>Pressure of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Arial"/>
              </a:rPr>
              <a:t>L</a:t>
            </a:r>
            <a:r>
              <a:rPr kumimoji="0" lang="en-US" sz="16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Arial"/>
              </a:rPr>
              <a:t>He</a:t>
            </a:r>
            <a:r>
              <a:rPr kumimoji="0" lang="en-US" sz="16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Arial"/>
              </a:rPr>
              <a:t>can vary by ± 0.1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Arial"/>
              </a:rPr>
              <a:t>Torr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Arial"/>
              </a:rPr>
              <a:t> in the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Arial"/>
              </a:rPr>
              <a:t>cryomodule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Arial"/>
              </a:rPr>
              <a:t> </a:t>
            </a:r>
          </a:p>
          <a:p>
            <a:pPr defTabSz="914400"/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Arial"/>
              </a:rPr>
              <a:t>SSR1 must operate within a small bandwidth ± 20 Hz</a:t>
            </a:r>
          </a:p>
          <a:p>
            <a:pPr defTabSz="914400"/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Arial"/>
              </a:rPr>
              <a:t>A </a:t>
            </a:r>
            <a:r>
              <a:rPr kumimoji="0" lang="en-US" sz="1600" b="0" i="0" strike="noStrike" kern="1200" cap="none" spc="0" normalizeH="0" baseline="0" noProof="0" dirty="0" smtClean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Arial"/>
              </a:rPr>
              <a:t>self-compensating design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Arial"/>
              </a:rPr>
              <a:t>was developed allowing low sensitivity</a:t>
            </a:r>
          </a:p>
          <a:p>
            <a:pPr defTabSz="914400"/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Arial"/>
              </a:rPr>
              <a:t>Despite non-negligible deformations (see picture), net shift is very low </a:t>
            </a:r>
          </a:p>
          <a:p>
            <a:pPr defTabSz="914400"/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Arial"/>
              </a:rPr>
              <a:t>Bare cavity ~ 600 Hz/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Arial"/>
              </a:rPr>
              <a:t>Torr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Arial"/>
              </a:rPr>
              <a:t>, with He vessel ~ </a:t>
            </a:r>
            <a:r>
              <a:rPr kumimoji="0" lang="en-US" sz="16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Arial"/>
              </a:rPr>
              <a:t>10 Hz/</a:t>
            </a:r>
            <a:r>
              <a:rPr lang="en-US" sz="1600" u="sng" dirty="0" err="1">
                <a:solidFill>
                  <a:srgbClr val="00349E"/>
                </a:solidFill>
                <a:latin typeface="Arial"/>
              </a:rPr>
              <a:t>T</a:t>
            </a:r>
            <a:r>
              <a:rPr kumimoji="0" lang="en-US" sz="1600" b="0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Arial"/>
              </a:rPr>
              <a:t>orr</a:t>
            </a:r>
            <a:r>
              <a:rPr kumimoji="0" lang="en-US" sz="16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Arial"/>
              </a:rPr>
              <a:t> (measured)</a:t>
            </a:r>
          </a:p>
          <a:p>
            <a:pPr defTabSz="914400"/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Arial"/>
              </a:rPr>
              <a:t>Ease of tuning 39 N/kHz (bare), 40 N/kHz (with He vessel)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376" y="3505200"/>
            <a:ext cx="2652008" cy="2121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3400" y="3429000"/>
            <a:ext cx="2743200" cy="159909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9" name="Picture 8" descr="FRIOB02f4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825" y="5127452"/>
            <a:ext cx="2643775" cy="99871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527315" y="5028090"/>
            <a:ext cx="2514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218A8"/>
                </a:solidFill>
                <a:effectLst/>
                <a:uLnTx/>
                <a:uFillTx/>
                <a:latin typeface="Arial"/>
                <a:ea typeface="Times New Roman"/>
              </a:rPr>
              <a:t>Actuating elements of the tuning system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2218A8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24833" y="5571905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9"/>
                </a:solidFill>
              </a:rPr>
              <a:t>Dressed SSR1</a:t>
            </a:r>
            <a:endParaRPr lang="en-US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4777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828800" y="6381750"/>
            <a:ext cx="5334000" cy="247650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 dirty="0" smtClean="0"/>
              <a:t>PIP-II Collaboration Meeting – Spring 2014; Slava </a:t>
            </a:r>
            <a:r>
              <a:rPr lang="en-US" sz="1200" dirty="0" err="1" smtClean="0"/>
              <a:t>Yakovlev</a:t>
            </a:r>
            <a:endParaRPr lang="en-US" sz="1200" dirty="0" smtClean="0"/>
          </a:p>
        </p:txBody>
      </p:sp>
      <p:sp>
        <p:nvSpPr>
          <p:cNvPr id="1434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81000" y="6248400"/>
            <a:ext cx="1905000" cy="323850"/>
          </a:xfr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C49C9E50-ABA4-4D49-BD7C-6D8373C9AA84}" type="slidenum">
              <a:rPr lang="en-US" sz="1200" b="1" smtClean="0"/>
              <a:pPr/>
              <a:t>21</a:t>
            </a:fld>
            <a:endParaRPr lang="en-US" dirty="0" smtClean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79" y="1201799"/>
            <a:ext cx="3810000" cy="2667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4495800" y="4600113"/>
            <a:ext cx="457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8275" marR="0" lvl="0" indent="-168275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2218A8"/>
                </a:solidFill>
                <a:effectLst/>
                <a:uLnTx/>
                <a:uFillTx/>
              </a:rPr>
              <a:t>The coupler is designed for 30 kW traveling wave (TW) at full reflection 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2218A8"/>
              </a:solidFill>
              <a:effectLst/>
              <a:uLnTx/>
              <a:uFillTx/>
            </a:endParaRPr>
          </a:p>
          <a:p>
            <a:pPr marL="168275" marR="0" lvl="0" indent="-168275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2218A8"/>
                </a:solidFill>
                <a:effectLst/>
                <a:uLnTx/>
                <a:uFillTx/>
              </a:rPr>
              <a:t>Three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2218A8"/>
                </a:solidFill>
                <a:effectLst/>
                <a:uLnTx/>
                <a:uFillTx/>
              </a:rPr>
              <a:t>couplers are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2218A8"/>
                </a:solidFill>
                <a:effectLst/>
                <a:uLnTx/>
                <a:uFillTx/>
              </a:rPr>
              <a:t>manufactured, measured  (reflection -22 dB at 325 MHz) and will be tested in few weeks. </a:t>
            </a:r>
          </a:p>
          <a:p>
            <a:pPr marL="168275" marR="0" lvl="0" indent="-168275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2218A8"/>
                </a:solidFill>
                <a:effectLst/>
                <a:uLnTx/>
                <a:uFillTx/>
              </a:rPr>
              <a:t>The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2218A8"/>
                </a:solidFill>
                <a:effectLst/>
                <a:uLnTx/>
                <a:uFillTx/>
              </a:rPr>
              <a:t>test stand is ready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51950" y="199085"/>
            <a:ext cx="27622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</a:rPr>
              <a:t>SSR1 Couplers: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68799"/>
            <a:ext cx="3237495" cy="2491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781800" y="3868799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9"/>
                </a:solidFill>
              </a:rPr>
              <a:t>Coupler test stand</a:t>
            </a:r>
            <a:endParaRPr lang="en-US" dirty="0">
              <a:solidFill>
                <a:srgbClr val="000099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20799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4777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057400" y="6381750"/>
            <a:ext cx="5105400" cy="247650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 dirty="0" smtClean="0"/>
              <a:t>PIP-II Collaboration Meeting – Spring 2014; Slava </a:t>
            </a:r>
            <a:r>
              <a:rPr lang="en-US" sz="1200" dirty="0" err="1" smtClean="0"/>
              <a:t>Yakovlev</a:t>
            </a:r>
            <a:endParaRPr lang="en-US" sz="1200" dirty="0" smtClean="0"/>
          </a:p>
        </p:txBody>
      </p:sp>
      <p:sp>
        <p:nvSpPr>
          <p:cNvPr id="1434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81000" y="6248400"/>
            <a:ext cx="1905000" cy="323850"/>
          </a:xfr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C49C9E50-ABA4-4D49-BD7C-6D8373C9AA84}" type="slidenum">
              <a:rPr lang="en-US" sz="1200" b="1" smtClean="0"/>
              <a:pPr/>
              <a:t>22</a:t>
            </a:fld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051950" y="460695"/>
            <a:ext cx="2901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</a:rPr>
              <a:t>SSR1 </a:t>
            </a:r>
            <a:r>
              <a:rPr lang="en-US" sz="2800" kern="0" dirty="0" smtClean="0">
                <a:solidFill>
                  <a:srgbClr val="000099"/>
                </a:solidFill>
              </a:rPr>
              <a:t>Solenoids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</a:rPr>
              <a:t>: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4355629"/>
              </p:ext>
            </p:extLst>
          </p:nvPr>
        </p:nvGraphicFramePr>
        <p:xfrm>
          <a:off x="381000" y="1295400"/>
          <a:ext cx="3657600" cy="21975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47634"/>
                <a:gridCol w="609966"/>
              </a:tblGrid>
              <a:tr h="2293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Number, total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7030A0"/>
                    </a:solidFill>
                  </a:tcPr>
                </a:tc>
              </a:tr>
              <a:tr h="2293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Operating temperature, K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7030A0"/>
                    </a:solidFill>
                  </a:tcPr>
                </a:tc>
              </a:tr>
              <a:tr h="2293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</a:rPr>
                        <a:t>Maximum current,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effectLst/>
                        </a:rPr>
                        <a:t>&lt;100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7030A0"/>
                    </a:solidFill>
                  </a:tcPr>
                </a:tc>
              </a:tr>
              <a:tr h="2293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∫B</a:t>
                      </a:r>
                      <a:r>
                        <a:rPr lang="en-US" sz="1200" baseline="30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dL, T</a:t>
                      </a:r>
                      <a:r>
                        <a:rPr lang="en-US" sz="1200" baseline="30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effectLst/>
                        </a:rPr>
                        <a:t>4.0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7030A0"/>
                    </a:solidFill>
                  </a:tcPr>
                </a:tc>
              </a:tr>
              <a:tr h="3444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</a:rPr>
                        <a:t>Alignment precision, RMS: center position  [mm]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±0.5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7030A0"/>
                    </a:solidFill>
                  </a:tcPr>
                </a:tc>
              </a:tr>
              <a:tr h="2293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</a:rPr>
                        <a:t>Alignment precision, RMS:  angle   [</a:t>
                      </a:r>
                      <a:r>
                        <a:rPr lang="en-US" sz="1200" dirty="0" err="1" smtClean="0">
                          <a:solidFill>
                            <a:schemeClr val="tx1"/>
                          </a:solidFill>
                          <a:effectLst/>
                        </a:rPr>
                        <a:t>mrad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</a:rPr>
                        <a:t>]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±1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7030A0"/>
                    </a:solidFill>
                  </a:tcPr>
                </a:tc>
              </a:tr>
              <a:tr h="5166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</a:rPr>
                        <a:t>Magnetic field on the walls of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the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</a:rPr>
                        <a:t>cold cavity should not decrease its quality factor by the factor of more than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7030A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4185196"/>
              </p:ext>
            </p:extLst>
          </p:nvPr>
        </p:nvGraphicFramePr>
        <p:xfrm>
          <a:off x="4343399" y="983915"/>
          <a:ext cx="4379467" cy="32832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6" name="Presentation" r:id="rId4" imgW="4569081" imgH="3425967" progId="PowerPoint.Show.12">
                  <p:embed/>
                </p:oleObj>
              </mc:Choice>
              <mc:Fallback>
                <p:oleObj name="Presentation" r:id="rId4" imgW="4569081" imgH="3425967" progId="PowerPoint.Show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399" y="983915"/>
                        <a:ext cx="4379467" cy="32832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P:\terechki\X-Project\PXIE\Lenses\LensTests_FNAL\DSCN110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7600"/>
            <a:ext cx="2590800" cy="229516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505200" y="4114800"/>
            <a:ext cx="5410200" cy="2179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Clr>
                <a:srgbClr val="003399"/>
              </a:buClr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0000FF"/>
                </a:solidFill>
              </a:rPr>
              <a:t>Prototype lens </a:t>
            </a:r>
            <a:r>
              <a:rPr lang="en-US" sz="1800" dirty="0">
                <a:solidFill>
                  <a:srgbClr val="0000FF"/>
                </a:solidFill>
              </a:rPr>
              <a:t>PXIE_SSR1_L01P has been </a:t>
            </a:r>
            <a:r>
              <a:rPr lang="en-US" sz="1800" dirty="0" smtClean="0">
                <a:solidFill>
                  <a:srgbClr val="0000FF"/>
                </a:solidFill>
              </a:rPr>
              <a:t>tested for performance </a:t>
            </a:r>
            <a:r>
              <a:rPr lang="en-US" sz="1800" dirty="0">
                <a:solidFill>
                  <a:srgbClr val="0000FF"/>
                </a:solidFill>
              </a:rPr>
              <a:t>on February 5, 2014</a:t>
            </a:r>
            <a:r>
              <a:rPr lang="en-US" sz="1800" dirty="0" smtClean="0">
                <a:solidFill>
                  <a:srgbClr val="0000FF"/>
                </a:solidFill>
              </a:rPr>
              <a:t>.</a:t>
            </a:r>
          </a:p>
          <a:p>
            <a:pPr marL="285750" indent="-285750" algn="l">
              <a:buClr>
                <a:srgbClr val="003399"/>
              </a:buClr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0000FF"/>
                </a:solidFill>
              </a:rPr>
              <a:t>The </a:t>
            </a:r>
            <a:r>
              <a:rPr lang="en-US" sz="1800" dirty="0">
                <a:solidFill>
                  <a:srgbClr val="0000FF"/>
                </a:solidFill>
              </a:rPr>
              <a:t>lens reached quench current without training both at </a:t>
            </a:r>
            <a:r>
              <a:rPr lang="en-US" sz="1800" dirty="0" smtClean="0">
                <a:solidFill>
                  <a:srgbClr val="0000FF"/>
                </a:solidFill>
              </a:rPr>
              <a:t>4.58 </a:t>
            </a:r>
            <a:r>
              <a:rPr lang="en-US" sz="1800" dirty="0">
                <a:solidFill>
                  <a:srgbClr val="0000FF"/>
                </a:solidFill>
              </a:rPr>
              <a:t>K and 2.15 K. At </a:t>
            </a:r>
            <a:r>
              <a:rPr lang="en-US" sz="1800" dirty="0" smtClean="0">
                <a:solidFill>
                  <a:srgbClr val="0000FF"/>
                </a:solidFill>
              </a:rPr>
              <a:t>4.58 </a:t>
            </a:r>
            <a:r>
              <a:rPr lang="en-US" sz="1800" dirty="0">
                <a:solidFill>
                  <a:srgbClr val="0000FF"/>
                </a:solidFill>
              </a:rPr>
              <a:t>K, the quench current was 68 A. At 2.15 K, the quench current of ~92 A was </a:t>
            </a:r>
            <a:r>
              <a:rPr lang="en-US" sz="1800" dirty="0" smtClean="0">
                <a:solidFill>
                  <a:srgbClr val="0000FF"/>
                </a:solidFill>
              </a:rPr>
              <a:t>measured. This coincides to the model prediction</a:t>
            </a:r>
            <a:r>
              <a:rPr lang="en-US" dirty="0" smtClean="0">
                <a:solidFill>
                  <a:srgbClr val="0000FF"/>
                </a:solidFill>
              </a:rPr>
              <a:t>.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4777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362200" y="6381750"/>
            <a:ext cx="4800600" cy="247650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 dirty="0" smtClean="0"/>
              <a:t>PIP-II Collaboration Meeting – Spring 2014; Slava </a:t>
            </a:r>
            <a:r>
              <a:rPr lang="en-US" sz="1200" dirty="0" err="1" smtClean="0"/>
              <a:t>Yakovlev</a:t>
            </a:r>
            <a:endParaRPr lang="en-US" sz="1200" dirty="0" smtClean="0"/>
          </a:p>
        </p:txBody>
      </p:sp>
      <p:sp>
        <p:nvSpPr>
          <p:cNvPr id="1434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81000" y="6248400"/>
            <a:ext cx="1905000" cy="323850"/>
          </a:xfr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C49C9E50-ABA4-4D49-BD7C-6D8373C9AA84}" type="slidenum">
              <a:rPr lang="en-US" sz="1200" b="1" smtClean="0"/>
              <a:pPr/>
              <a:t>23</a:t>
            </a:fld>
            <a:endParaRPr lang="en-US" dirty="0" smtClean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8686800" cy="46482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2458152" y="609600"/>
            <a:ext cx="39020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000099"/>
                </a:solidFill>
                <a:ea typeface="Times New Roman"/>
                <a:cs typeface="Times New Roman"/>
              </a:rPr>
              <a:t>The SSR1 </a:t>
            </a:r>
            <a:r>
              <a:rPr lang="en-US" sz="2800" dirty="0" err="1">
                <a:solidFill>
                  <a:srgbClr val="000099"/>
                </a:solidFill>
                <a:ea typeface="Times New Roman"/>
                <a:cs typeface="Times New Roman"/>
              </a:rPr>
              <a:t>cryomodule</a:t>
            </a:r>
            <a:r>
              <a:rPr lang="en-US" sz="2800" dirty="0">
                <a:solidFill>
                  <a:srgbClr val="000099"/>
                </a:solidFill>
                <a:ea typeface="Times New Roman"/>
                <a:cs typeface="Times New Roman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30477" y="5428565"/>
            <a:ext cx="40783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Clr>
                <a:srgbClr val="003399"/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3399"/>
                </a:solidFill>
              </a:rPr>
              <a:t>The concept design is complete</a:t>
            </a:r>
          </a:p>
          <a:p>
            <a:pPr marL="285750" indent="-285750" algn="l">
              <a:buClr>
                <a:srgbClr val="003399"/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3399"/>
                </a:solidFill>
              </a:rPr>
              <a:t>Procurement is started</a:t>
            </a:r>
            <a:endParaRPr lang="en-US" sz="2000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4777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981200" y="6381750"/>
            <a:ext cx="5181600" cy="247650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 dirty="0" smtClean="0"/>
              <a:t>PIP-II Collaboration Meeting – Spring 2014; Slava </a:t>
            </a:r>
            <a:r>
              <a:rPr lang="en-US" sz="1200" dirty="0" err="1" smtClean="0"/>
              <a:t>Yakovlev</a:t>
            </a:r>
            <a:endParaRPr lang="en-US" sz="1200" dirty="0" smtClean="0"/>
          </a:p>
        </p:txBody>
      </p:sp>
      <p:sp>
        <p:nvSpPr>
          <p:cNvPr id="1434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81000" y="6248400"/>
            <a:ext cx="1905000" cy="323850"/>
          </a:xfr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C49C9E50-ABA4-4D49-BD7C-6D8373C9AA84}" type="slidenum">
              <a:rPr lang="en-US" sz="1200" b="1" smtClean="0"/>
              <a:pPr/>
              <a:t>24</a:t>
            </a:fld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051950" y="439953"/>
            <a:ext cx="2896792" cy="543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</a:rPr>
              <a:t>SSR1 </a:t>
            </a:r>
            <a:r>
              <a:rPr lang="en-US" sz="2800" kern="0" dirty="0" smtClean="0">
                <a:solidFill>
                  <a:srgbClr val="000099"/>
                </a:solidFill>
              </a:rPr>
              <a:t>Schedule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</a:rPr>
              <a:t>: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</a:endParaRPr>
          </a:p>
        </p:txBody>
      </p:sp>
      <p:graphicFrame>
        <p:nvGraphicFramePr>
          <p:cNvPr id="5" name="Char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6891121"/>
              </p:ext>
            </p:extLst>
          </p:nvPr>
        </p:nvGraphicFramePr>
        <p:xfrm>
          <a:off x="54581" y="1752600"/>
          <a:ext cx="9127320" cy="3996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764777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486150" y="6381750"/>
            <a:ext cx="3676650" cy="247650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 smtClean="0"/>
              <a:t>PIP-II Collaboration Meeting – Spring 2014; Slava Yakovlev</a:t>
            </a:r>
            <a:endParaRPr lang="en-US" sz="1200" dirty="0" smtClean="0"/>
          </a:p>
        </p:txBody>
      </p:sp>
      <p:sp>
        <p:nvSpPr>
          <p:cNvPr id="1434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81000" y="6248400"/>
            <a:ext cx="1905000" cy="323850"/>
          </a:xfr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C49C9E50-ABA4-4D49-BD7C-6D8373C9AA84}" type="slidenum">
              <a:rPr lang="en-US" sz="1200" b="1" smtClean="0"/>
              <a:pPr/>
              <a:t>25</a:t>
            </a:fld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228600" y="457200"/>
            <a:ext cx="9060712" cy="5915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l"/>
            <a:r>
              <a:rPr lang="en-US" sz="2400" b="1" dirty="0" smtClean="0">
                <a:solidFill>
                  <a:srgbClr val="000099"/>
                </a:solidFill>
              </a:rPr>
              <a:t>                                  LB/ HB 650</a:t>
            </a:r>
          </a:p>
          <a:p>
            <a:pPr lvl="1" algn="l"/>
            <a:r>
              <a:rPr lang="en-US" dirty="0" smtClean="0"/>
              <a:t> </a:t>
            </a:r>
          </a:p>
          <a:p>
            <a:pPr marL="914400" lvl="1" indent="-457200" algn="l">
              <a:buClr>
                <a:srgbClr val="003399"/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99"/>
                </a:solidFill>
              </a:rPr>
              <a:t>EM design of both LB and HB 650 is ready.</a:t>
            </a:r>
          </a:p>
          <a:p>
            <a:pPr marL="914400" lvl="1" indent="-457200" algn="l">
              <a:buClr>
                <a:srgbClr val="003399"/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99"/>
                </a:solidFill>
              </a:rPr>
              <a:t>Two singe-cell LB 650 cavities are manufactured, processed  and tested (JLAB);</a:t>
            </a:r>
          </a:p>
          <a:p>
            <a:pPr marL="914400" lvl="1" indent="-457200" algn="l">
              <a:buClr>
                <a:srgbClr val="003399"/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99"/>
                </a:solidFill>
              </a:rPr>
              <a:t>Six single-cell cavities HB 650 are manufactured by AES, processed and tested at Fermilab. </a:t>
            </a:r>
          </a:p>
          <a:p>
            <a:pPr marL="914400" lvl="1" indent="-457200" algn="l">
              <a:buClr>
                <a:srgbClr val="003399"/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99"/>
                </a:solidFill>
              </a:rPr>
              <a:t>Two HB 650 cavities are processed and tested.</a:t>
            </a:r>
          </a:p>
          <a:p>
            <a:pPr marL="914400" lvl="1" indent="-457200" algn="l">
              <a:buClr>
                <a:srgbClr val="003399"/>
              </a:buClr>
              <a:buFont typeface="Arial" pitchFamily="34" charset="0"/>
              <a:buChar char="•"/>
            </a:pPr>
            <a:r>
              <a:rPr lang="en-US" sz="2000" dirty="0">
                <a:solidFill>
                  <a:srgbClr val="000099"/>
                </a:solidFill>
              </a:rPr>
              <a:t>F</a:t>
            </a:r>
            <a:r>
              <a:rPr lang="en-US" sz="2000" dirty="0" smtClean="0">
                <a:solidFill>
                  <a:srgbClr val="000099"/>
                </a:solidFill>
              </a:rPr>
              <a:t>our 5-cell HB 650 cavities are manufactured by AES and ready for processing and tests. </a:t>
            </a:r>
          </a:p>
          <a:p>
            <a:pPr marL="914400" lvl="1" indent="-457200" algn="l">
              <a:buClr>
                <a:srgbClr val="003399"/>
              </a:buClr>
              <a:buFont typeface="Arial" pitchFamily="34" charset="0"/>
              <a:buChar char="•"/>
            </a:pPr>
            <a:r>
              <a:rPr lang="en-US" sz="2000" kern="0" dirty="0">
                <a:solidFill>
                  <a:srgbClr val="000099"/>
                </a:solidFill>
                <a:latin typeface="Arial"/>
                <a:cs typeface="ＭＳ Ｐゴシック" pitchFamily="-105" charset="-128"/>
              </a:rPr>
              <a:t>F</a:t>
            </a:r>
            <a:r>
              <a:rPr lang="en-US" sz="2000" kern="0" dirty="0" smtClean="0">
                <a:solidFill>
                  <a:srgbClr val="000099"/>
                </a:solidFill>
                <a:latin typeface="Arial"/>
                <a:cs typeface="ＭＳ Ｐゴシック" pitchFamily="-105" charset="-128"/>
              </a:rPr>
              <a:t>ive </a:t>
            </a:r>
            <a:r>
              <a:rPr lang="en-US" sz="2000" kern="0" dirty="0">
                <a:solidFill>
                  <a:srgbClr val="000099"/>
                </a:solidFill>
                <a:latin typeface="Arial"/>
                <a:cs typeface="ＭＳ Ｐゴシック" pitchFamily="-105" charset="-128"/>
              </a:rPr>
              <a:t>additional single cell and </a:t>
            </a:r>
            <a:r>
              <a:rPr lang="en-US" sz="2000" kern="0" dirty="0" smtClean="0">
                <a:solidFill>
                  <a:srgbClr val="000099"/>
                </a:solidFill>
                <a:latin typeface="Arial"/>
                <a:cs typeface="ＭＳ Ｐゴシック" pitchFamily="-105" charset="-128"/>
              </a:rPr>
              <a:t>five </a:t>
            </a:r>
            <a:r>
              <a:rPr lang="en-US" sz="2000" kern="0" dirty="0">
                <a:solidFill>
                  <a:srgbClr val="000099"/>
                </a:solidFill>
                <a:latin typeface="Arial"/>
                <a:cs typeface="ＭＳ Ｐゴシック" pitchFamily="-105" charset="-128"/>
              </a:rPr>
              <a:t>five-cells</a:t>
            </a:r>
            <a:r>
              <a:rPr lang="en-US" sz="2000" kern="0" dirty="0">
                <a:solidFill>
                  <a:srgbClr val="000099"/>
                </a:solidFill>
                <a:latin typeface="Symbol" pitchFamily="28" charset="2"/>
                <a:cs typeface="ＭＳ Ｐゴシック" pitchFamily="-105" charset="-128"/>
              </a:rPr>
              <a:t> </a:t>
            </a:r>
            <a:r>
              <a:rPr lang="en-US" sz="2000" kern="0" dirty="0" smtClean="0">
                <a:solidFill>
                  <a:srgbClr val="000099"/>
                </a:solidFill>
                <a:latin typeface="Arial"/>
                <a:cs typeface="ＭＳ Ｐゴシック" pitchFamily="-105" charset="-128"/>
              </a:rPr>
              <a:t> HB cavities </a:t>
            </a:r>
            <a:r>
              <a:rPr lang="en-US" sz="2000" kern="0" dirty="0">
                <a:solidFill>
                  <a:srgbClr val="000099"/>
                </a:solidFill>
                <a:latin typeface="Arial"/>
                <a:cs typeface="ＭＳ Ｐゴシック" pitchFamily="-105" charset="-128"/>
              </a:rPr>
              <a:t>ordered from industry (PAVAC) on ARRA funds </a:t>
            </a:r>
          </a:p>
          <a:p>
            <a:pPr marL="914400" lvl="1" indent="-457200" algn="l">
              <a:buClr>
                <a:srgbClr val="003399"/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99"/>
                </a:solidFill>
              </a:rPr>
              <a:t>Design of He vessel for HB 650 with low </a:t>
            </a:r>
            <a:r>
              <a:rPr lang="en-US" sz="2000" dirty="0" err="1" smtClean="0">
                <a:solidFill>
                  <a:srgbClr val="000099"/>
                </a:solidFill>
              </a:rPr>
              <a:t>df</a:t>
            </a:r>
            <a:r>
              <a:rPr lang="en-US" sz="2000" dirty="0" smtClean="0">
                <a:solidFill>
                  <a:srgbClr val="000099"/>
                </a:solidFill>
              </a:rPr>
              <a:t>/</a:t>
            </a:r>
            <a:r>
              <a:rPr lang="en-US" sz="2000" dirty="0" err="1" smtClean="0">
                <a:solidFill>
                  <a:srgbClr val="000099"/>
                </a:solidFill>
              </a:rPr>
              <a:t>dP</a:t>
            </a:r>
            <a:r>
              <a:rPr lang="en-US" sz="2000" dirty="0" smtClean="0">
                <a:solidFill>
                  <a:srgbClr val="000099"/>
                </a:solidFill>
              </a:rPr>
              <a:t> and the tuners (slow and fast)  are completed.</a:t>
            </a:r>
          </a:p>
          <a:p>
            <a:pPr marL="914400" lvl="1" indent="-457200" algn="l">
              <a:buClr>
                <a:srgbClr val="003399"/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99"/>
                </a:solidFill>
              </a:rPr>
              <a:t>Concept design of the CM for HB 650  is ready.</a:t>
            </a:r>
            <a:endParaRPr lang="en-US" sz="2000" dirty="0">
              <a:solidFill>
                <a:srgbClr val="000099"/>
              </a:solidFill>
            </a:endParaRPr>
          </a:p>
          <a:p>
            <a:pPr lvl="1" algn="l"/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4777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486150" y="6381750"/>
            <a:ext cx="3676650" cy="247650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 smtClean="0"/>
              <a:t>PIP-II Collaboration Meeting – Spring 2014; Slava Yakovlev</a:t>
            </a:r>
            <a:endParaRPr lang="en-US" sz="1200" dirty="0" smtClean="0"/>
          </a:p>
        </p:txBody>
      </p:sp>
      <p:sp>
        <p:nvSpPr>
          <p:cNvPr id="1434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81000" y="6248400"/>
            <a:ext cx="1905000" cy="323850"/>
          </a:xfr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C49C9E50-ABA4-4D49-BD7C-6D8373C9AA84}" type="slidenum">
              <a:rPr lang="en-US" sz="1200" b="1" smtClean="0"/>
              <a:pPr/>
              <a:t>26</a:t>
            </a:fld>
            <a:endParaRPr lang="en-US" dirty="0" smtClean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96092" y="-76200"/>
            <a:ext cx="8229600" cy="1143000"/>
          </a:xfrm>
        </p:spPr>
        <p:txBody>
          <a:bodyPr/>
          <a:lstStyle/>
          <a:p>
            <a:r>
              <a:rPr lang="en-US" dirty="0" smtClean="0"/>
              <a:t>650 MHz cavities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125" y="685801"/>
            <a:ext cx="4582567" cy="3060846"/>
          </a:xfrm>
          <a:prstGeom prst="rect">
            <a:avLst/>
          </a:prstGeom>
        </p:spPr>
      </p:pic>
      <p:pic>
        <p:nvPicPr>
          <p:cNvPr id="6" name="Picture 5" descr="650MHzSingleCell-IMG_2659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2669" y="1371600"/>
            <a:ext cx="2920506" cy="21903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2669" y="3561980"/>
            <a:ext cx="3053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Currently Available Cavities: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8148" y="3931312"/>
            <a:ext cx="2121093" cy="23637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u="sng" dirty="0" smtClean="0"/>
              <a:t>1-Cell 650 MHz</a:t>
            </a:r>
          </a:p>
          <a:p>
            <a:pPr algn="l"/>
            <a:r>
              <a:rPr lang="en-US" sz="1800" dirty="0" smtClean="0"/>
              <a:t>1. B9AS-AES-001*</a:t>
            </a:r>
          </a:p>
          <a:p>
            <a:pPr algn="l"/>
            <a:r>
              <a:rPr lang="en-US" sz="1800" dirty="0" smtClean="0"/>
              <a:t>2. B9AS-AES-002*</a:t>
            </a:r>
          </a:p>
          <a:p>
            <a:pPr algn="l"/>
            <a:r>
              <a:rPr lang="en-US" sz="1800" dirty="0" smtClean="0"/>
              <a:t>3. B9AS-AES-003</a:t>
            </a:r>
            <a:endParaRPr lang="en-US" sz="1800" dirty="0"/>
          </a:p>
          <a:p>
            <a:pPr algn="l"/>
            <a:r>
              <a:rPr lang="en-US" sz="1800" dirty="0" smtClean="0"/>
              <a:t>4. B9AS-AES-004</a:t>
            </a:r>
          </a:p>
          <a:p>
            <a:pPr algn="l"/>
            <a:r>
              <a:rPr lang="en-US" sz="1800" dirty="0" smtClean="0"/>
              <a:t>5. B9AS-AES-005</a:t>
            </a:r>
          </a:p>
          <a:p>
            <a:pPr algn="l"/>
            <a:r>
              <a:rPr lang="en-US" sz="1800" dirty="0" smtClean="0"/>
              <a:t>6. B9AS-AES-006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2300030" y="3931312"/>
            <a:ext cx="1877437" cy="169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u="sng" dirty="0"/>
              <a:t>5</a:t>
            </a:r>
            <a:r>
              <a:rPr lang="en-US" sz="1800" u="sng" dirty="0" smtClean="0"/>
              <a:t>-Cell 650 MHz</a:t>
            </a:r>
          </a:p>
          <a:p>
            <a:pPr algn="l"/>
            <a:r>
              <a:rPr lang="en-US" sz="1800" dirty="0" smtClean="0"/>
              <a:t>1. B9A-AES-007</a:t>
            </a:r>
          </a:p>
          <a:p>
            <a:pPr algn="l"/>
            <a:r>
              <a:rPr lang="en-US" sz="1800" dirty="0" smtClean="0"/>
              <a:t>2. B9A-AES-008</a:t>
            </a:r>
          </a:p>
          <a:p>
            <a:pPr algn="l"/>
            <a:r>
              <a:rPr lang="en-US" sz="1800" dirty="0" smtClean="0"/>
              <a:t>3. B9A-AES-009</a:t>
            </a:r>
            <a:endParaRPr lang="en-US" sz="1800" dirty="0"/>
          </a:p>
          <a:p>
            <a:pPr algn="l"/>
            <a:r>
              <a:rPr lang="en-US" sz="1800" dirty="0" smtClean="0"/>
              <a:t>4. B9A-AES-010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2507265" y="5617492"/>
            <a:ext cx="1462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*VTS Tested</a:t>
            </a:r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5462030" y="3746646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Expected Cavities: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16911" y="4155420"/>
            <a:ext cx="2167966" cy="169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u="sng" dirty="0" smtClean="0"/>
              <a:t>1-Cell 650 MHz</a:t>
            </a:r>
          </a:p>
          <a:p>
            <a:endParaRPr lang="en-US" sz="1800" dirty="0" smtClean="0"/>
          </a:p>
          <a:p>
            <a:pPr algn="l"/>
            <a:r>
              <a:rPr lang="en-US" sz="1800" dirty="0" err="1" smtClean="0"/>
              <a:t>Pavac</a:t>
            </a:r>
            <a:r>
              <a:rPr lang="en-US" sz="1800" dirty="0" smtClean="0"/>
              <a:t>, Inc.</a:t>
            </a:r>
            <a:endParaRPr lang="en-US" sz="1800" dirty="0"/>
          </a:p>
          <a:p>
            <a:pPr algn="l"/>
            <a:r>
              <a:rPr lang="en-US" sz="1800" dirty="0" smtClean="0"/>
              <a:t>Six  to be delivered</a:t>
            </a:r>
          </a:p>
          <a:p>
            <a:pPr algn="l"/>
            <a:r>
              <a:rPr lang="en-US" sz="1800" dirty="0" smtClean="0"/>
              <a:t>late spring 2014.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84877" y="4155420"/>
            <a:ext cx="2262222" cy="169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u="sng" dirty="0"/>
              <a:t>5</a:t>
            </a:r>
            <a:r>
              <a:rPr lang="en-US" sz="1800" u="sng" dirty="0" smtClean="0"/>
              <a:t>-Cell 650 MHz</a:t>
            </a:r>
          </a:p>
          <a:p>
            <a:endParaRPr lang="en-US" sz="1800" dirty="0"/>
          </a:p>
          <a:p>
            <a:pPr algn="l"/>
            <a:r>
              <a:rPr lang="en-US" sz="1800" dirty="0" err="1" smtClean="0"/>
              <a:t>Pavac</a:t>
            </a:r>
            <a:r>
              <a:rPr lang="en-US" sz="1800" dirty="0" smtClean="0"/>
              <a:t>, Inc.</a:t>
            </a:r>
          </a:p>
          <a:p>
            <a:pPr algn="l"/>
            <a:r>
              <a:rPr lang="en-US" sz="1800" dirty="0" smtClean="0"/>
              <a:t>Five to be delivered </a:t>
            </a:r>
          </a:p>
          <a:p>
            <a:pPr algn="l"/>
            <a:r>
              <a:rPr lang="en-US" sz="1800" dirty="0" smtClean="0"/>
              <a:t>early summer 2014.</a:t>
            </a:r>
          </a:p>
        </p:txBody>
      </p:sp>
    </p:spTree>
    <p:extLst>
      <p:ext uri="{BB962C8B-B14F-4D97-AF65-F5344CB8AC3E}">
        <p14:creationId xmlns:p14="http://schemas.microsoft.com/office/powerpoint/2010/main" val="28764777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752600" y="6381750"/>
            <a:ext cx="5410200" cy="247650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 dirty="0" smtClean="0"/>
              <a:t>PIP-II Collaboration Meeting – Spring 2014; Slava </a:t>
            </a:r>
            <a:r>
              <a:rPr lang="en-US" sz="1200" dirty="0" err="1" smtClean="0"/>
              <a:t>Yakovlev</a:t>
            </a:r>
            <a:endParaRPr lang="en-US" sz="1200" dirty="0" smtClean="0"/>
          </a:p>
        </p:txBody>
      </p:sp>
      <p:sp>
        <p:nvSpPr>
          <p:cNvPr id="1434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81000" y="6248400"/>
            <a:ext cx="1905000" cy="323850"/>
          </a:xfr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C49C9E50-ABA4-4D49-BD7C-6D8373C9AA84}" type="slidenum">
              <a:rPr lang="en-US" sz="1200" b="1" smtClean="0"/>
              <a:pPr/>
              <a:t>27</a:t>
            </a:fld>
            <a:endParaRPr lang="en-US" dirty="0" smtClean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11227" y="152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650 MHz testing/processing infrastructure</a:t>
            </a:r>
            <a:endParaRPr lang="en-US" sz="32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2400" y="4495800"/>
            <a:ext cx="6378264" cy="1737930"/>
          </a:xfrm>
        </p:spPr>
        <p:txBody>
          <a:bodyPr>
            <a:normAutofit fontScale="77500" lnSpcReduction="20000"/>
          </a:bodyPr>
          <a:lstStyle/>
          <a:p>
            <a:r>
              <a:rPr lang="en-US" sz="1800" dirty="0" smtClean="0"/>
              <a:t>120-300C ovens--ready</a:t>
            </a:r>
          </a:p>
          <a:p>
            <a:r>
              <a:rPr lang="en-US" sz="1800" dirty="0" smtClean="0"/>
              <a:t>High temperature furnace -- ready</a:t>
            </a:r>
          </a:p>
          <a:p>
            <a:r>
              <a:rPr lang="en-US" sz="1800" dirty="0" smtClean="0"/>
              <a:t>EP, HPR tools, ready for 1-cell, not for 5-cell 650 MHz</a:t>
            </a:r>
          </a:p>
          <a:p>
            <a:r>
              <a:rPr lang="en-US" sz="1800" dirty="0" smtClean="0"/>
              <a:t>VTS1—ready for 1-cell 650 MHz</a:t>
            </a:r>
          </a:p>
          <a:p>
            <a:r>
              <a:rPr lang="en-US" sz="1800" dirty="0" smtClean="0"/>
              <a:t>VTS2,3—will be commissioned </a:t>
            </a:r>
            <a:r>
              <a:rPr lang="en-US" sz="1800" smtClean="0"/>
              <a:t>in few weeks</a:t>
            </a:r>
            <a:r>
              <a:rPr lang="en-US" sz="1800" dirty="0" smtClean="0"/>
              <a:t>, needed for 5-cell 650 MHz</a:t>
            </a:r>
          </a:p>
          <a:p>
            <a:r>
              <a:rPr lang="en-US" sz="1800" dirty="0"/>
              <a:t>HTS2 is in progress (collaboration with India)</a:t>
            </a:r>
          </a:p>
          <a:p>
            <a:endParaRPr lang="en-US" sz="18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968040"/>
            <a:ext cx="2517313" cy="1887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417" y="1238015"/>
            <a:ext cx="2877783" cy="1615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347662"/>
            <a:ext cx="2164890" cy="2898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37" y="1930833"/>
            <a:ext cx="2996441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64777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981200" y="6381750"/>
            <a:ext cx="5181600" cy="247650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 smtClean="0"/>
              <a:t>PIP-II Collaboration Meeting – Spring 2014; Slava Yakovlev</a:t>
            </a:r>
            <a:endParaRPr lang="en-US" sz="1200" dirty="0" smtClean="0"/>
          </a:p>
        </p:txBody>
      </p:sp>
      <p:sp>
        <p:nvSpPr>
          <p:cNvPr id="1434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81000" y="6248400"/>
            <a:ext cx="1905000" cy="323850"/>
          </a:xfr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C49C9E50-ABA4-4D49-BD7C-6D8373C9AA84}" type="slidenum">
              <a:rPr lang="en-US" sz="1200" b="1" smtClean="0"/>
              <a:pPr/>
              <a:t>28</a:t>
            </a:fld>
            <a:endParaRPr lang="en-US" dirty="0" smtClean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600200" y="533400"/>
            <a:ext cx="6695079" cy="312737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Surface processing studies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371600"/>
            <a:ext cx="6266840" cy="40924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4561" y="5382574"/>
            <a:ext cx="8766181" cy="11449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Clr>
                <a:srgbClr val="003399"/>
              </a:buClr>
              <a:buFont typeface="Arial"/>
              <a:buChar char="•"/>
            </a:pPr>
            <a:r>
              <a:rPr lang="en-US" sz="1800" dirty="0" smtClean="0"/>
              <a:t>Explored several different surface processing techniques on 650 MHz single cells</a:t>
            </a:r>
          </a:p>
          <a:p>
            <a:pPr marL="285750" indent="-285750" algn="l">
              <a:buClr>
                <a:srgbClr val="003399"/>
              </a:buClr>
              <a:buFont typeface="Arial"/>
              <a:buChar char="•"/>
            </a:pPr>
            <a:r>
              <a:rPr lang="en-US" sz="1800" dirty="0" smtClean="0"/>
              <a:t>All cases largely exceed the PIP-II specs of Q ~ 2e10 at 17 MV/m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4777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752600" y="6381750"/>
            <a:ext cx="5410200" cy="247650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 dirty="0" smtClean="0"/>
              <a:t>PIP-II Collaboration Meeting – Spring 2014; Slava </a:t>
            </a:r>
            <a:r>
              <a:rPr lang="en-US" sz="1200" dirty="0" err="1" smtClean="0"/>
              <a:t>Yakovlev</a:t>
            </a:r>
            <a:endParaRPr lang="en-US" sz="1200" dirty="0" smtClean="0"/>
          </a:p>
        </p:txBody>
      </p:sp>
      <p:sp>
        <p:nvSpPr>
          <p:cNvPr id="1434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81000" y="6248400"/>
            <a:ext cx="1905000" cy="323850"/>
          </a:xfr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C49C9E50-ABA4-4D49-BD7C-6D8373C9AA84}" type="slidenum">
              <a:rPr lang="en-US" sz="1200" b="1" smtClean="0"/>
              <a:pPr/>
              <a:t>29</a:t>
            </a:fld>
            <a:endParaRPr lang="en-US" dirty="0" smtClean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        650 MHz 5-cell Infrastructure Prep</a:t>
            </a:r>
            <a:endParaRPr lang="en-US" sz="28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EP tool at ANL—new cathode required plus tool testing and evaluation.  External cooling implemented.</a:t>
            </a:r>
          </a:p>
          <a:p>
            <a:r>
              <a:rPr lang="en-US" dirty="0" smtClean="0"/>
              <a:t>HPR—requires adapters to accommodate multi-cell cavities.</a:t>
            </a:r>
          </a:p>
          <a:p>
            <a:r>
              <a:rPr lang="en-US" dirty="0" smtClean="0"/>
              <a:t>Transport tooling—requires adapters to accommodate multi-cell cavities.</a:t>
            </a:r>
          </a:p>
          <a:p>
            <a:r>
              <a:rPr lang="en-US" dirty="0" smtClean="0"/>
              <a:t>4-bar frames—designed, need to be procured.</a:t>
            </a:r>
          </a:p>
          <a:p>
            <a:r>
              <a:rPr lang="en-US" dirty="0" smtClean="0"/>
              <a:t>VTS hardware—several sets in-hand.  More to be ordered including new RF </a:t>
            </a:r>
            <a:r>
              <a:rPr lang="en-US" dirty="0" err="1" smtClean="0"/>
              <a:t>feethroughs</a:t>
            </a:r>
            <a:r>
              <a:rPr lang="en-US" dirty="0" smtClean="0"/>
              <a:t>.</a:t>
            </a:r>
          </a:p>
          <a:p>
            <a:r>
              <a:rPr lang="en-US" dirty="0" smtClean="0"/>
              <a:t>~$100k in hardware/tooling required for multi-cell testing.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477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066800" y="6381750"/>
            <a:ext cx="6096000" cy="247650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 dirty="0" smtClean="0"/>
              <a:t>PIP-II Collaboration Meeting – Spring 2014; Slava </a:t>
            </a:r>
            <a:r>
              <a:rPr lang="en-US" sz="1200" dirty="0" err="1" smtClean="0"/>
              <a:t>Yakovlev</a:t>
            </a:r>
            <a:endParaRPr lang="en-US" sz="1200" dirty="0" smtClean="0"/>
          </a:p>
        </p:txBody>
      </p:sp>
      <p:sp>
        <p:nvSpPr>
          <p:cNvPr id="1434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81000" y="6248400"/>
            <a:ext cx="1905000" cy="323850"/>
          </a:xfr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C49C9E50-ABA4-4D49-BD7C-6D8373C9AA84}" type="slidenum">
              <a:rPr lang="en-US" sz="1200" b="1" smtClean="0"/>
              <a:pPr/>
              <a:t>3</a:t>
            </a:fld>
            <a:endParaRPr lang="en-US" dirty="0" smtClean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133600" y="274638"/>
            <a:ext cx="5562600" cy="1143000"/>
          </a:xfrm>
        </p:spPr>
        <p:txBody>
          <a:bodyPr/>
          <a:lstStyle/>
          <a:p>
            <a:r>
              <a:rPr lang="en-US" dirty="0">
                <a:solidFill>
                  <a:srgbClr val="003399"/>
                </a:solidFill>
              </a:rPr>
              <a:t>SRF system Requirements</a:t>
            </a:r>
            <a:endParaRPr lang="en-US" dirty="0" smtClean="0">
              <a:solidFill>
                <a:srgbClr val="003399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93703" y="1524000"/>
            <a:ext cx="8839200" cy="495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    Maximal energy 800 MeV;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    Beam current 2 mA;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    Same </a:t>
            </a:r>
            <a:r>
              <a:rPr lang="en-US" sz="2800" dirty="0" err="1" smtClean="0">
                <a:solidFill>
                  <a:schemeClr val="tx1"/>
                </a:solidFill>
              </a:rPr>
              <a:t>linac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scheme as for Project X: </a:t>
            </a:r>
            <a:endParaRPr lang="en-US" sz="28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99"/>
                </a:solidFill>
              </a:rPr>
              <a:t> </a:t>
            </a:r>
            <a:r>
              <a:rPr lang="en-US" sz="2800" dirty="0" smtClean="0">
                <a:solidFill>
                  <a:srgbClr val="000099"/>
                </a:solidFill>
              </a:rPr>
              <a:t>      - </a:t>
            </a:r>
            <a:r>
              <a:rPr lang="en-US" sz="2400" dirty="0" smtClean="0">
                <a:solidFill>
                  <a:srgbClr val="000099"/>
                </a:solidFill>
              </a:rPr>
              <a:t>same frequencies, 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smtClean="0">
                <a:solidFill>
                  <a:srgbClr val="000099"/>
                </a:solidFill>
              </a:rPr>
              <a:t>       - same types of the cavities, 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smtClean="0">
                <a:solidFill>
                  <a:srgbClr val="000099"/>
                </a:solidFill>
              </a:rPr>
              <a:t>       - same break points.</a:t>
            </a:r>
          </a:p>
          <a:p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   Pulsed operation at the initial stage, 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    CW operation in future. 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583779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133600" y="6381750"/>
            <a:ext cx="5029200" cy="247650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 dirty="0" smtClean="0"/>
              <a:t>PIP-II Collaboration Meeting – Spring 2014; Slava </a:t>
            </a:r>
            <a:r>
              <a:rPr lang="en-US" sz="1200" dirty="0" err="1" smtClean="0"/>
              <a:t>Yakovlev</a:t>
            </a:r>
            <a:endParaRPr lang="en-US" sz="1200" dirty="0" smtClean="0"/>
          </a:p>
        </p:txBody>
      </p:sp>
      <p:sp>
        <p:nvSpPr>
          <p:cNvPr id="1434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81000" y="6248400"/>
            <a:ext cx="1905000" cy="323850"/>
          </a:xfr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C49C9E50-ABA4-4D49-BD7C-6D8373C9AA84}" type="slidenum">
              <a:rPr lang="en-US" sz="1200" b="1" smtClean="0"/>
              <a:pPr/>
              <a:t>30</a:t>
            </a:fld>
            <a:endParaRPr lang="en-US" dirty="0" smtClean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650 MHz Testing Plan 2014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2-3 AES 1-cell cavity tests.  High Q0 studies in VTS.</a:t>
            </a:r>
          </a:p>
          <a:p>
            <a:r>
              <a:rPr lang="en-US" sz="2800" dirty="0" smtClean="0"/>
              <a:t>2-3 AES 5-cell cavities for baseline processing after VTS2-3 are ready and HPR/cleanroom infrastructure procured.  Vendor qualification.</a:t>
            </a:r>
          </a:p>
          <a:p>
            <a:r>
              <a:rPr lang="en-US" sz="2800" dirty="0" smtClean="0"/>
              <a:t>2-3 </a:t>
            </a:r>
            <a:r>
              <a:rPr lang="en-US" sz="2800" dirty="0" err="1" smtClean="0"/>
              <a:t>Pavac</a:t>
            </a:r>
            <a:r>
              <a:rPr lang="en-US" sz="2800" dirty="0" smtClean="0"/>
              <a:t> single-cell cavities for vendor qualification purposes.</a:t>
            </a:r>
          </a:p>
          <a:p>
            <a:r>
              <a:rPr lang="en-US" sz="2800" dirty="0" smtClean="0"/>
              <a:t>2 </a:t>
            </a:r>
            <a:r>
              <a:rPr lang="en-US" sz="2800" dirty="0" err="1" smtClean="0"/>
              <a:t>Pavac</a:t>
            </a:r>
            <a:r>
              <a:rPr lang="en-US" sz="2800" dirty="0" smtClean="0"/>
              <a:t> multi-cell cavities for vendor qualification.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764777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3399"/>
                </a:solidFill>
              </a:rPr>
              <a:t>650 MHz </a:t>
            </a:r>
            <a:r>
              <a:rPr lang="en-US" dirty="0" err="1" smtClean="0">
                <a:solidFill>
                  <a:srgbClr val="003399"/>
                </a:solidFill>
              </a:rPr>
              <a:t>Cryomodule</a:t>
            </a:r>
            <a:r>
              <a:rPr lang="en-US" dirty="0" smtClean="0">
                <a:solidFill>
                  <a:srgbClr val="003399"/>
                </a:solidFill>
              </a:rPr>
              <a:t>, </a:t>
            </a:r>
            <a:r>
              <a:rPr lang="el-GR" dirty="0">
                <a:solidFill>
                  <a:srgbClr val="003399"/>
                </a:solidFill>
              </a:rPr>
              <a:t>β</a:t>
            </a:r>
            <a:r>
              <a:rPr lang="en-US" dirty="0" smtClean="0">
                <a:solidFill>
                  <a:srgbClr val="003399"/>
                </a:solidFill>
              </a:rPr>
              <a:t>=0.9.</a:t>
            </a:r>
            <a:br>
              <a:rPr lang="en-US" dirty="0" smtClean="0">
                <a:solidFill>
                  <a:srgbClr val="003399"/>
                </a:solidFill>
              </a:rPr>
            </a:br>
            <a:r>
              <a:rPr lang="en-US" dirty="0" smtClean="0">
                <a:solidFill>
                  <a:srgbClr val="003399"/>
                </a:solidFill>
              </a:rPr>
              <a:t>(DESY Style-Stand alone)</a:t>
            </a:r>
            <a:endParaRPr lang="en-US" dirty="0">
              <a:solidFill>
                <a:srgbClr val="003399"/>
              </a:solidFill>
            </a:endParaRP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402" y="1600200"/>
            <a:ext cx="6459195" cy="4525963"/>
          </a:xfrm>
        </p:spPr>
      </p:pic>
      <p:sp>
        <p:nvSpPr>
          <p:cNvPr id="5" name="TextBox 4"/>
          <p:cNvSpPr txBox="1"/>
          <p:nvPr/>
        </p:nvSpPr>
        <p:spPr>
          <a:xfrm>
            <a:off x="1143000" y="1905000"/>
            <a:ext cx="20217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Cold Mass supports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Vacuum vessel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164707" y="2133600"/>
            <a:ext cx="1940693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164707" y="2133600"/>
            <a:ext cx="188093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667000" y="2362200"/>
            <a:ext cx="22860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85800" y="4648200"/>
            <a:ext cx="24926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Beam Pipe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Tuner Motor Access Port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1905000" y="4038600"/>
            <a:ext cx="381000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3164707" y="3810000"/>
            <a:ext cx="188093" cy="1295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239000" y="4038600"/>
            <a:ext cx="1568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Power Coupler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5715000" y="3276600"/>
            <a:ext cx="1524000" cy="9466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676400" y="6356350"/>
            <a:ext cx="43434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PIP-II Collaboration Meeting – Spring 2014; Slava </a:t>
            </a:r>
            <a:r>
              <a:rPr lang="en-US" dirty="0" err="1" smtClean="0">
                <a:solidFill>
                  <a:schemeClr val="tx1"/>
                </a:solidFill>
              </a:rPr>
              <a:t>Yakovlev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400800"/>
            <a:ext cx="2133600" cy="365125"/>
          </a:xfrm>
        </p:spPr>
        <p:txBody>
          <a:bodyPr/>
          <a:lstStyle/>
          <a:p>
            <a:pPr algn="l"/>
            <a:fld id="{A799C088-919D-42F5-9196-4158D491567B}" type="slidenum">
              <a:rPr lang="en-US" smtClean="0">
                <a:solidFill>
                  <a:schemeClr val="tx1"/>
                </a:solidFill>
              </a:rPr>
              <a:pPr algn="l"/>
              <a:t>31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1343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650 MHz Cryomodule.</a:t>
            </a:r>
            <a:endParaRPr lang="en-US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71600"/>
            <a:ext cx="8229600" cy="2189964"/>
          </a:xfr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726582"/>
            <a:ext cx="3352801" cy="30228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15000" y="1200833"/>
            <a:ext cx="16435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Heat exchanger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Check valve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9" name="Straight Arrow Connector 8"/>
          <p:cNvCxnSpPr>
            <a:stCxn id="7" idx="1"/>
          </p:cNvCxnSpPr>
          <p:nvPr/>
        </p:nvCxnSpPr>
        <p:spPr>
          <a:xfrm flipH="1">
            <a:off x="4876800" y="1523999"/>
            <a:ext cx="838200" cy="2286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105400" y="1752600"/>
            <a:ext cx="609600" cy="18913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66800" y="1200834"/>
            <a:ext cx="2971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Sliding cold mass support (x2)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Fix cold mass support (x1)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038767" y="1714500"/>
            <a:ext cx="304633" cy="342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066800" y="1371600"/>
            <a:ext cx="3810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358527" y="3581400"/>
            <a:ext cx="1369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300mm pipe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Cavity string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6324600" y="2438400"/>
            <a:ext cx="1033927" cy="12881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5943600" y="2819400"/>
            <a:ext cx="1414927" cy="1219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143000" y="3904565"/>
            <a:ext cx="1446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5K Intercept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7</a:t>
            </a: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0K Intercept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9" name="Straight Arrow Connector 28"/>
          <p:cNvCxnSpPr>
            <a:stCxn id="27" idx="3"/>
          </p:cNvCxnSpPr>
          <p:nvPr/>
        </p:nvCxnSpPr>
        <p:spPr>
          <a:xfrm>
            <a:off x="2589806" y="4227731"/>
            <a:ext cx="915394" cy="4204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2552783" y="4437965"/>
            <a:ext cx="571417" cy="80002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867400" y="4343400"/>
            <a:ext cx="2364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7</a:t>
            </a: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0K shielding with pipe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5K Pipe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4" name="Straight Arrow Connector 33"/>
          <p:cNvCxnSpPr>
            <a:stCxn id="32" idx="1"/>
          </p:cNvCxnSpPr>
          <p:nvPr/>
        </p:nvCxnSpPr>
        <p:spPr>
          <a:xfrm flipH="1" flipV="1">
            <a:off x="4572000" y="4343400"/>
            <a:ext cx="1295400" cy="3231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 flipV="1">
            <a:off x="3352800" y="3810000"/>
            <a:ext cx="2514600" cy="6949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228600" y="2438400"/>
            <a:ext cx="1028700" cy="914400"/>
          </a:xfrm>
          <a:prstGeom prst="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133600" y="3726582"/>
            <a:ext cx="3352801" cy="3022824"/>
          </a:xfrm>
          <a:prstGeom prst="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0" name="Right Arrow 39"/>
          <p:cNvSpPr/>
          <p:nvPr/>
        </p:nvSpPr>
        <p:spPr>
          <a:xfrm rot="1795753">
            <a:off x="1276207" y="3355582"/>
            <a:ext cx="799603" cy="4755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486401" y="6376117"/>
            <a:ext cx="28956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PIP-II Collaboration Meeting – Spring 2014; Slava </a:t>
            </a:r>
            <a:r>
              <a:rPr lang="en-US" dirty="0" err="1" smtClean="0">
                <a:solidFill>
                  <a:schemeClr val="tx1"/>
                </a:solidFill>
              </a:rPr>
              <a:t>Yakovlev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0436" y="6384281"/>
            <a:ext cx="2133600" cy="365125"/>
          </a:xfrm>
        </p:spPr>
        <p:txBody>
          <a:bodyPr/>
          <a:lstStyle/>
          <a:p>
            <a:pPr algn="l"/>
            <a:fld id="{A799C088-919D-42F5-9196-4158D491567B}" type="slidenum">
              <a:rPr lang="en-US" smtClean="0">
                <a:solidFill>
                  <a:schemeClr val="tx1"/>
                </a:solidFill>
              </a:rPr>
              <a:pPr algn="l"/>
              <a:t>32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3145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650MHz Cryomodule. Power coupler thermal intercepts</a:t>
            </a:r>
            <a:endParaRPr lang="en-US" dirty="0"/>
          </a:p>
        </p:txBody>
      </p:sp>
      <p:pic>
        <p:nvPicPr>
          <p:cNvPr id="6" name="Content Placeholder 5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33" y="1600200"/>
            <a:ext cx="7097533" cy="4525963"/>
          </a:xfrm>
        </p:spPr>
      </p:pic>
      <p:sp>
        <p:nvSpPr>
          <p:cNvPr id="7" name="TextBox 6"/>
          <p:cNvSpPr txBox="1"/>
          <p:nvPr/>
        </p:nvSpPr>
        <p:spPr>
          <a:xfrm>
            <a:off x="914400" y="1905000"/>
            <a:ext cx="1446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5K Intercept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7</a:t>
            </a: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0K Intercept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438400" y="2133600"/>
            <a:ext cx="1828800" cy="1143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361206" y="2362200"/>
            <a:ext cx="1143994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14400" y="5486400"/>
            <a:ext cx="16161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7</a:t>
            </a: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0K shield with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7</a:t>
            </a: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0K circuit</a:t>
            </a:r>
          </a:p>
        </p:txBody>
      </p:sp>
      <p:cxnSp>
        <p:nvCxnSpPr>
          <p:cNvPr id="15" name="Straight Arrow Connector 14"/>
          <p:cNvCxnSpPr>
            <a:stCxn id="13" idx="3"/>
          </p:cNvCxnSpPr>
          <p:nvPr/>
        </p:nvCxnSpPr>
        <p:spPr>
          <a:xfrm flipV="1">
            <a:off x="2530548" y="4724400"/>
            <a:ext cx="1203252" cy="10851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696200" y="1295400"/>
            <a:ext cx="97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5K </a:t>
            </a:r>
            <a:r>
              <a:rPr lang="en-US" sz="1800" dirty="0" err="1" smtClean="0">
                <a:solidFill>
                  <a:prstClr val="black"/>
                </a:solidFill>
                <a:latin typeface="Calibri"/>
              </a:rPr>
              <a:t>cicuit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6858000" y="1480066"/>
            <a:ext cx="838200" cy="5011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4267200" y="1480066"/>
            <a:ext cx="3429000" cy="12250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828800" y="6356350"/>
            <a:ext cx="41910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PIP-II Collaboration Meeting – Spring 2014; Slava </a:t>
            </a:r>
            <a:r>
              <a:rPr lang="en-US" dirty="0" err="1" smtClean="0">
                <a:solidFill>
                  <a:schemeClr val="tx1"/>
                </a:solidFill>
              </a:rPr>
              <a:t>Yakovlev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2400" y="6324600"/>
            <a:ext cx="2133600" cy="365125"/>
          </a:xfrm>
        </p:spPr>
        <p:txBody>
          <a:bodyPr/>
          <a:lstStyle/>
          <a:p>
            <a:pPr algn="l"/>
            <a:fld id="{A799C088-919D-42F5-9196-4158D491567B}" type="slidenum">
              <a:rPr lang="en-US" smtClean="0">
                <a:solidFill>
                  <a:schemeClr val="tx1"/>
                </a:solidFill>
              </a:rPr>
              <a:pPr algn="l"/>
              <a:t>33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3984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650 MHz CM. </a:t>
            </a:r>
            <a:r>
              <a:rPr lang="en-US" dirty="0"/>
              <a:t>7</a:t>
            </a:r>
            <a:r>
              <a:rPr lang="en-US" dirty="0" smtClean="0"/>
              <a:t>0K &amp; 5K beam pipe intercepts.</a:t>
            </a:r>
            <a:endParaRPr lang="en-US" dirty="0"/>
          </a:p>
        </p:txBody>
      </p:sp>
      <p:pic>
        <p:nvPicPr>
          <p:cNvPr id="6" name="Content Placeholder 5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88" y="1770965"/>
            <a:ext cx="4096151" cy="29718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3607" y="6324600"/>
            <a:ext cx="2133600" cy="365125"/>
          </a:xfrm>
        </p:spPr>
        <p:txBody>
          <a:bodyPr/>
          <a:lstStyle/>
          <a:p>
            <a:pPr algn="l"/>
            <a:fld id="{07E848FC-DE28-4852-9738-4C2AF2024A99}" type="slidenum">
              <a:rPr lang="en-US" smtClean="0">
                <a:solidFill>
                  <a:schemeClr val="tx1"/>
                </a:solidFill>
              </a:rPr>
              <a:pPr algn="l"/>
              <a:t>34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962400"/>
            <a:ext cx="3415317" cy="26638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29200" y="1447800"/>
            <a:ext cx="1446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5K Pipe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7</a:t>
            </a: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0K Shielding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429000" y="1600200"/>
            <a:ext cx="1524000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3733800" y="1905000"/>
            <a:ext cx="1295400" cy="1600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71600" y="54864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54631" y="4664333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Beam pipe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6" name="Straight Arrow Connector 15"/>
          <p:cNvCxnSpPr>
            <a:stCxn id="14" idx="3"/>
          </p:cNvCxnSpPr>
          <p:nvPr/>
        </p:nvCxnSpPr>
        <p:spPr>
          <a:xfrm flipV="1">
            <a:off x="3039571" y="3962400"/>
            <a:ext cx="541829" cy="8865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562600" y="2705100"/>
            <a:ext cx="2805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5K Intercept (copper braids)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70K Intercept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9" name="Straight Arrow Connector 18"/>
          <p:cNvCxnSpPr>
            <a:stCxn id="17" idx="1"/>
          </p:cNvCxnSpPr>
          <p:nvPr/>
        </p:nvCxnSpPr>
        <p:spPr>
          <a:xfrm flipH="1">
            <a:off x="5486400" y="3028266"/>
            <a:ext cx="76200" cy="13913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5943600" y="3351431"/>
            <a:ext cx="152400" cy="11443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2895600" y="3505200"/>
            <a:ext cx="1485900" cy="1159133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724400" y="3962400"/>
            <a:ext cx="3415317" cy="2663872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8" name="Down Arrow 27"/>
          <p:cNvSpPr/>
          <p:nvPr/>
        </p:nvSpPr>
        <p:spPr>
          <a:xfrm rot="18530024">
            <a:off x="4139984" y="4693871"/>
            <a:ext cx="381000" cy="6374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94" y="5100272"/>
            <a:ext cx="2148411" cy="1526000"/>
          </a:xfrm>
          <a:prstGeom prst="rect">
            <a:avLst/>
          </a:prstGeom>
        </p:spPr>
      </p:pic>
      <p:cxnSp>
        <p:nvCxnSpPr>
          <p:cNvPr id="25" name="Straight Arrow Connector 24"/>
          <p:cNvCxnSpPr>
            <a:stCxn id="14" idx="3"/>
          </p:cNvCxnSpPr>
          <p:nvPr/>
        </p:nvCxnSpPr>
        <p:spPr>
          <a:xfrm flipH="1">
            <a:off x="2019299" y="4848999"/>
            <a:ext cx="1020272" cy="10142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42287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524000" y="6381750"/>
            <a:ext cx="5638800" cy="247650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 dirty="0" smtClean="0"/>
              <a:t>PIP-II Collaboration Meeting – Spring 2014; Slava </a:t>
            </a:r>
            <a:r>
              <a:rPr lang="en-US" sz="1200" dirty="0" err="1" smtClean="0"/>
              <a:t>Yakovlev</a:t>
            </a:r>
            <a:endParaRPr lang="en-US" sz="1200" dirty="0" smtClean="0"/>
          </a:p>
        </p:txBody>
      </p:sp>
      <p:sp>
        <p:nvSpPr>
          <p:cNvPr id="1434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81000" y="6248400"/>
            <a:ext cx="1905000" cy="323850"/>
          </a:xfr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C49C9E50-ABA4-4D49-BD7C-6D8373C9AA84}" type="slidenum">
              <a:rPr lang="en-US" sz="1200" b="1" smtClean="0"/>
              <a:pPr/>
              <a:t>35</a:t>
            </a:fld>
            <a:endParaRPr lang="en-US" dirty="0" smtClean="0"/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 bwMode="auto">
          <a:xfrm>
            <a:off x="5867400" y="6324600"/>
            <a:ext cx="2895600" cy="3651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200" b="0" kern="1200">
                <a:solidFill>
                  <a:srgbClr val="111111"/>
                </a:solidFill>
                <a:latin typeface="Arial" charset="0"/>
                <a:ea typeface="+mn-ea"/>
                <a:cs typeface="+mn-cs"/>
              </a:defRPr>
            </a:lvl1pPr>
            <a:lvl2pPr marL="457200" algn="r" rtl="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r" rtl="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r" rtl="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r" rtl="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4CD6BB06-BDF1-49A1-9EDD-10419955E148}" type="slidenum">
              <a:rPr lang="en-US" smtClean="0"/>
              <a:pPr algn="r">
                <a:defRPr/>
              </a:pPr>
              <a:t>35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650 MHz Cavity, </a:t>
            </a:r>
            <a:r>
              <a:rPr lang="el-GR" sz="2400" dirty="0" smtClean="0"/>
              <a:t>β</a:t>
            </a:r>
            <a:r>
              <a:rPr lang="en-US" sz="2400" dirty="0" smtClean="0"/>
              <a:t>=0.9. </a:t>
            </a:r>
            <a:br>
              <a:rPr lang="en-US" sz="2400" dirty="0" smtClean="0"/>
            </a:br>
            <a:r>
              <a:rPr lang="en-US" sz="2400" dirty="0" smtClean="0"/>
              <a:t>String version with strong back</a:t>
            </a:r>
            <a:endParaRPr lang="en-US" sz="2400" dirty="0"/>
          </a:p>
        </p:txBody>
      </p:sp>
      <p:pic>
        <p:nvPicPr>
          <p:cNvPr id="7" name="Content Placeholder 5" descr="Cavity_String_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016125"/>
            <a:ext cx="7620000" cy="3968750"/>
          </a:xfrm>
        </p:spPr>
      </p:pic>
      <p:sp>
        <p:nvSpPr>
          <p:cNvPr id="8" name="TextBox 7"/>
          <p:cNvSpPr txBox="1"/>
          <p:nvPr/>
        </p:nvSpPr>
        <p:spPr>
          <a:xfrm>
            <a:off x="685800" y="2057400"/>
            <a:ext cx="314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/>
              <a:t>650 Cavity with 2-phase pipe</a:t>
            </a:r>
            <a:endParaRPr lang="en-US" sz="1800" dirty="0"/>
          </a:p>
        </p:txBody>
      </p:sp>
      <p:cxnSp>
        <p:nvCxnSpPr>
          <p:cNvPr id="9" name="Straight Arrow Connector 8"/>
          <p:cNvCxnSpPr/>
          <p:nvPr/>
        </p:nvCxnSpPr>
        <p:spPr>
          <a:xfrm rot="16200000" flipH="1">
            <a:off x="2209800" y="2819400"/>
            <a:ext cx="1295400" cy="533400"/>
          </a:xfrm>
          <a:prstGeom prst="straightConnector1">
            <a:avLst/>
          </a:prstGeom>
          <a:ln w="158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615853" y="3824242"/>
            <a:ext cx="1986506" cy="29177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/>
              <a:t>Warm up cool</a:t>
            </a:r>
          </a:p>
          <a:p>
            <a:pPr algn="l"/>
            <a:r>
              <a:rPr lang="en-US" sz="1800" dirty="0" smtClean="0"/>
              <a:t>down pipe</a:t>
            </a:r>
          </a:p>
          <a:p>
            <a:endParaRPr lang="en-US" dirty="0" smtClean="0"/>
          </a:p>
          <a:p>
            <a:pPr algn="l"/>
            <a:r>
              <a:rPr lang="en-US" sz="1800" dirty="0" smtClean="0"/>
              <a:t>Strong back</a:t>
            </a:r>
          </a:p>
          <a:p>
            <a:pPr algn="l"/>
            <a:r>
              <a:rPr lang="en-US" sz="1800" dirty="0" smtClean="0"/>
              <a:t>(Tray) with 2 </a:t>
            </a:r>
          </a:p>
          <a:p>
            <a:pPr algn="l"/>
            <a:r>
              <a:rPr lang="en-US" sz="1800" dirty="0" smtClean="0"/>
              <a:t>supports for each</a:t>
            </a:r>
          </a:p>
          <a:p>
            <a:pPr algn="l"/>
            <a:r>
              <a:rPr lang="en-US" sz="1800" dirty="0" smtClean="0"/>
              <a:t>cavity </a:t>
            </a:r>
          </a:p>
          <a:p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6781800" y="2895600"/>
            <a:ext cx="609600" cy="990600"/>
          </a:xfrm>
          <a:prstGeom prst="straightConnector1">
            <a:avLst/>
          </a:prstGeom>
          <a:ln w="158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6248400" y="3810000"/>
            <a:ext cx="446219" cy="1143000"/>
          </a:xfrm>
          <a:prstGeom prst="straightConnector1">
            <a:avLst/>
          </a:prstGeom>
          <a:ln w="158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267200" y="1752600"/>
            <a:ext cx="1890261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/>
              <a:t>He  reservoir</a:t>
            </a:r>
          </a:p>
          <a:p>
            <a:r>
              <a:rPr lang="en-US" sz="1800" dirty="0" smtClean="0"/>
              <a:t>with level sensor</a:t>
            </a:r>
            <a:endParaRPr lang="en-US" sz="1800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4305299" y="2362200"/>
            <a:ext cx="571501" cy="1028700"/>
          </a:xfrm>
          <a:prstGeom prst="straightConnector1">
            <a:avLst/>
          </a:prstGeom>
          <a:ln w="158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547877" y="5105400"/>
            <a:ext cx="2146742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5</a:t>
            </a:r>
            <a:r>
              <a:rPr lang="en-US" sz="1800" dirty="0" smtClean="0"/>
              <a:t>K circuit (to MC)</a:t>
            </a:r>
          </a:p>
          <a:p>
            <a:r>
              <a:rPr lang="en-US" sz="1800" dirty="0" smtClean="0"/>
              <a:t>70K circuit (shield) </a:t>
            </a:r>
            <a:endParaRPr lang="en-US" sz="1800" dirty="0"/>
          </a:p>
        </p:txBody>
      </p:sp>
      <p:cxnSp>
        <p:nvCxnSpPr>
          <p:cNvPr id="16" name="Straight Arrow Connector 15"/>
          <p:cNvCxnSpPr/>
          <p:nvPr/>
        </p:nvCxnSpPr>
        <p:spPr>
          <a:xfrm rot="16200000" flipV="1">
            <a:off x="4076700" y="4533900"/>
            <a:ext cx="914400" cy="533400"/>
          </a:xfrm>
          <a:prstGeom prst="straightConnector1">
            <a:avLst/>
          </a:prstGeom>
          <a:ln w="158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0800000">
            <a:off x="3810000" y="4876800"/>
            <a:ext cx="990600" cy="685800"/>
          </a:xfrm>
          <a:prstGeom prst="straightConnector1">
            <a:avLst/>
          </a:prstGeom>
          <a:ln w="158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69669" y="5732456"/>
            <a:ext cx="3890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u="sng" dirty="0" smtClean="0">
                <a:solidFill>
                  <a:srgbClr val="0070C0"/>
                </a:solidFill>
              </a:rPr>
              <a:t>Used scheme of SSR1, by T. </a:t>
            </a:r>
            <a:r>
              <a:rPr lang="en-US" sz="1800" b="1" u="sng" dirty="0" err="1" smtClean="0">
                <a:solidFill>
                  <a:srgbClr val="0070C0"/>
                </a:solidFill>
              </a:rPr>
              <a:t>Nicol</a:t>
            </a:r>
            <a:endParaRPr lang="en-US" sz="1800" b="1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4777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752600" y="6381750"/>
            <a:ext cx="5410200" cy="247650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 dirty="0" smtClean="0"/>
              <a:t>PIP-II Collaboration Meeting – Spring 2014; Slava </a:t>
            </a:r>
            <a:r>
              <a:rPr lang="en-US" sz="1200" dirty="0" err="1" smtClean="0"/>
              <a:t>Yakovlev</a:t>
            </a:r>
            <a:endParaRPr lang="en-US" sz="1200" dirty="0" smtClean="0"/>
          </a:p>
        </p:txBody>
      </p:sp>
      <p:sp>
        <p:nvSpPr>
          <p:cNvPr id="1434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81000" y="6248400"/>
            <a:ext cx="1905000" cy="323850"/>
          </a:xfr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C49C9E50-ABA4-4D49-BD7C-6D8373C9AA84}" type="slidenum">
              <a:rPr lang="en-US" sz="1200" b="1" smtClean="0"/>
              <a:pPr/>
              <a:t>36</a:t>
            </a:fld>
            <a:endParaRPr lang="en-US" dirty="0" smtClean="0"/>
          </a:p>
        </p:txBody>
      </p:sp>
      <p:pic>
        <p:nvPicPr>
          <p:cNvPr id="4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" r="706"/>
          <a:stretch/>
        </p:blipFill>
        <p:spPr>
          <a:xfrm>
            <a:off x="139982" y="1447800"/>
            <a:ext cx="4230404" cy="2246949"/>
          </a:xfr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"/>
          <a:stretch/>
        </p:blipFill>
        <p:spPr>
          <a:xfrm>
            <a:off x="4370386" y="1143000"/>
            <a:ext cx="4616674" cy="27987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901" y="3840426"/>
            <a:ext cx="6508833" cy="2406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Clr>
                <a:srgbClr val="003399"/>
              </a:buClr>
              <a:buFont typeface="Arial" pitchFamily="34" charset="0"/>
              <a:buChar char="•"/>
            </a:pPr>
            <a:r>
              <a:rPr lang="en-US" sz="1600" dirty="0">
                <a:latin typeface="Calibri" pitchFamily="34" charset="0"/>
              </a:rPr>
              <a:t>Overall length (CS-Flange to </a:t>
            </a:r>
            <a:r>
              <a:rPr lang="en-US" sz="1600" dirty="0" smtClean="0">
                <a:latin typeface="Calibri" pitchFamily="34" charset="0"/>
              </a:rPr>
              <a:t>Flange)~4200</a:t>
            </a:r>
            <a:r>
              <a:rPr lang="en-US" sz="1600" b="1" dirty="0" smtClean="0">
                <a:latin typeface="Calibri" pitchFamily="34" charset="0"/>
              </a:rPr>
              <a:t>mm</a:t>
            </a:r>
            <a:endParaRPr lang="en-US" sz="1600" b="1" dirty="0">
              <a:latin typeface="Calibri" pitchFamily="34" charset="0"/>
            </a:endParaRPr>
          </a:p>
          <a:p>
            <a:pPr marL="285750" indent="-285750" algn="l">
              <a:buClr>
                <a:srgbClr val="003399"/>
              </a:buClr>
              <a:buFont typeface="Arial" pitchFamily="34" charset="0"/>
              <a:buChar char="•"/>
            </a:pPr>
            <a:r>
              <a:rPr lang="en-US" sz="1600" dirty="0">
                <a:latin typeface="Calibri" pitchFamily="34" charset="0"/>
              </a:rPr>
              <a:t>Number of </a:t>
            </a:r>
            <a:r>
              <a:rPr lang="en-US" sz="1600" dirty="0" smtClean="0">
                <a:latin typeface="Calibri" pitchFamily="34" charset="0"/>
              </a:rPr>
              <a:t>Cavitis-</a:t>
            </a:r>
            <a:r>
              <a:rPr lang="en-US" sz="1600" b="1" dirty="0" smtClean="0">
                <a:latin typeface="Calibri" pitchFamily="34" charset="0"/>
              </a:rPr>
              <a:t>3 </a:t>
            </a:r>
            <a:r>
              <a:rPr lang="en-US" sz="1600" dirty="0" smtClean="0">
                <a:latin typeface="Calibri" pitchFamily="34" charset="0"/>
              </a:rPr>
              <a:t>(shorter approx. 300mm)</a:t>
            </a:r>
            <a:endParaRPr lang="en-US" sz="1600" dirty="0">
              <a:latin typeface="Calibri" pitchFamily="34" charset="0"/>
            </a:endParaRPr>
          </a:p>
          <a:p>
            <a:pPr marL="285750" indent="-285750" algn="l">
              <a:buClr>
                <a:srgbClr val="003399"/>
              </a:buClr>
              <a:buFont typeface="Arial" pitchFamily="34" charset="0"/>
              <a:buChar char="•"/>
            </a:pPr>
            <a:r>
              <a:rPr lang="en-US" sz="1600" dirty="0">
                <a:latin typeface="Calibri" pitchFamily="34" charset="0"/>
              </a:rPr>
              <a:t>Distance between couplers-</a:t>
            </a:r>
            <a:r>
              <a:rPr lang="en-US" sz="1600" b="1" dirty="0">
                <a:latin typeface="Calibri" pitchFamily="34" charset="0"/>
              </a:rPr>
              <a:t>1468.9mm</a:t>
            </a:r>
          </a:p>
          <a:p>
            <a:pPr marL="285750" indent="-285750" algn="l">
              <a:buClr>
                <a:srgbClr val="003399"/>
              </a:buClr>
              <a:buFont typeface="Arial" pitchFamily="34" charset="0"/>
              <a:buChar char="•"/>
            </a:pPr>
            <a:r>
              <a:rPr lang="en-US" sz="1600" dirty="0">
                <a:latin typeface="Calibri" pitchFamily="34" charset="0"/>
              </a:rPr>
              <a:t>Interconnection bellows </a:t>
            </a:r>
            <a:r>
              <a:rPr lang="en-US" sz="1600" dirty="0" smtClean="0">
                <a:latin typeface="Calibri" pitchFamily="34" charset="0"/>
              </a:rPr>
              <a:t>length-</a:t>
            </a:r>
            <a:r>
              <a:rPr lang="en-US" sz="1600" b="1" dirty="0" smtClean="0">
                <a:latin typeface="Calibri" pitchFamily="34" charset="0"/>
              </a:rPr>
              <a:t>135.3mm</a:t>
            </a:r>
            <a:endParaRPr lang="en-US" sz="1600" b="1" dirty="0">
              <a:latin typeface="Calibri" pitchFamily="34" charset="0"/>
            </a:endParaRPr>
          </a:p>
          <a:p>
            <a:pPr marL="285750" indent="-285750" algn="l">
              <a:buClr>
                <a:srgbClr val="003399"/>
              </a:buClr>
              <a:buFont typeface="Arial" pitchFamily="34" charset="0"/>
              <a:buChar char="•"/>
            </a:pPr>
            <a:r>
              <a:rPr lang="en-US" sz="1600" dirty="0">
                <a:latin typeface="Calibri" pitchFamily="34" charset="0"/>
              </a:rPr>
              <a:t>G</a:t>
            </a:r>
            <a:r>
              <a:rPr lang="en-US" sz="1600" dirty="0" smtClean="0">
                <a:latin typeface="Calibri" pitchFamily="34" charset="0"/>
              </a:rPr>
              <a:t>ate valve (cold) </a:t>
            </a:r>
            <a:r>
              <a:rPr lang="en-US" sz="1600" dirty="0">
                <a:latin typeface="Calibri" pitchFamily="34" charset="0"/>
              </a:rPr>
              <a:t>for each end of Beam </a:t>
            </a:r>
            <a:r>
              <a:rPr lang="en-US" sz="1600" dirty="0" smtClean="0">
                <a:latin typeface="Calibri" pitchFamily="34" charset="0"/>
              </a:rPr>
              <a:t>Pipe (</a:t>
            </a:r>
            <a:r>
              <a:rPr lang="en-US" sz="1600" b="1" dirty="0" smtClean="0">
                <a:latin typeface="Calibri" pitchFamily="34" charset="0"/>
              </a:rPr>
              <a:t>2</a:t>
            </a:r>
            <a:r>
              <a:rPr lang="en-US" sz="1600" dirty="0" smtClean="0">
                <a:latin typeface="Calibri" pitchFamily="34" charset="0"/>
              </a:rPr>
              <a:t>)</a:t>
            </a:r>
            <a:endParaRPr lang="en-US" sz="1600" dirty="0">
              <a:latin typeface="Calibri" pitchFamily="34" charset="0"/>
            </a:endParaRPr>
          </a:p>
          <a:p>
            <a:pPr marL="285750" indent="-285750" algn="l">
              <a:buClr>
                <a:srgbClr val="003399"/>
              </a:buClr>
              <a:buFont typeface="Arial" pitchFamily="34" charset="0"/>
              <a:buChar char="•"/>
            </a:pPr>
            <a:r>
              <a:rPr lang="en-US" sz="1600" dirty="0">
                <a:latin typeface="Calibri" pitchFamily="34" charset="0"/>
              </a:rPr>
              <a:t>Number of Support </a:t>
            </a:r>
            <a:r>
              <a:rPr lang="en-US" sz="1600" dirty="0" smtClean="0">
                <a:latin typeface="Calibri" pitchFamily="34" charset="0"/>
              </a:rPr>
              <a:t>posts-</a:t>
            </a:r>
            <a:r>
              <a:rPr lang="en-US" sz="1600" b="1" dirty="0">
                <a:latin typeface="Calibri" pitchFamily="34" charset="0"/>
              </a:rPr>
              <a:t>2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en-US" sz="1600" dirty="0">
                <a:latin typeface="Calibri" pitchFamily="34" charset="0"/>
              </a:rPr>
              <a:t>(1-Fix, 2-Sliding</a:t>
            </a:r>
            <a:r>
              <a:rPr lang="en-US" sz="1600" dirty="0" smtClean="0">
                <a:latin typeface="Calibri" pitchFamily="34" charset="0"/>
              </a:rPr>
              <a:t>) or </a:t>
            </a:r>
            <a:r>
              <a:rPr lang="en-US" sz="1600" b="1" dirty="0" smtClean="0">
                <a:latin typeface="Calibri" pitchFamily="34" charset="0"/>
              </a:rPr>
              <a:t>6</a:t>
            </a:r>
            <a:r>
              <a:rPr lang="en-US" sz="1600" dirty="0" smtClean="0">
                <a:latin typeface="Calibri" pitchFamily="34" charset="0"/>
              </a:rPr>
              <a:t> (SSR1)</a:t>
            </a:r>
            <a:endParaRPr lang="en-US" sz="1600" dirty="0">
              <a:latin typeface="Calibri" pitchFamily="34" charset="0"/>
            </a:endParaRPr>
          </a:p>
          <a:p>
            <a:pPr marL="285750" indent="-285750" algn="l">
              <a:buClr>
                <a:srgbClr val="003399"/>
              </a:buClr>
              <a:buFont typeface="Arial" pitchFamily="34" charset="0"/>
              <a:buChar char="•"/>
            </a:pPr>
            <a:r>
              <a:rPr lang="en-US" sz="1600" b="1" dirty="0" smtClean="0">
                <a:latin typeface="Calibri" pitchFamily="34" charset="0"/>
              </a:rPr>
              <a:t>Cavity string support: </a:t>
            </a:r>
            <a:r>
              <a:rPr lang="en-US" sz="1600" dirty="0" smtClean="0">
                <a:latin typeface="Calibri" pitchFamily="34" charset="0"/>
              </a:rPr>
              <a:t>300mm pipe serves </a:t>
            </a:r>
            <a:r>
              <a:rPr lang="en-US" sz="1600" dirty="0">
                <a:latin typeface="Calibri" pitchFamily="34" charset="0"/>
              </a:rPr>
              <a:t>as strong back, as the </a:t>
            </a:r>
            <a:r>
              <a:rPr lang="en-US" sz="1600" dirty="0" smtClean="0">
                <a:latin typeface="Calibri" pitchFamily="34" charset="0"/>
              </a:rPr>
              <a:t>2-phase</a:t>
            </a:r>
          </a:p>
          <a:p>
            <a:pPr algn="l">
              <a:buClr>
                <a:srgbClr val="003399"/>
              </a:buClr>
            </a:pPr>
            <a:r>
              <a:rPr lang="en-US" sz="1600" dirty="0">
                <a:latin typeface="Calibri" pitchFamily="34" charset="0"/>
              </a:rPr>
              <a:t> </a:t>
            </a:r>
            <a:r>
              <a:rPr lang="en-US" sz="1600" dirty="0" smtClean="0">
                <a:latin typeface="Calibri" pitchFamily="34" charset="0"/>
              </a:rPr>
              <a:t>     helium pipe (DESY St.), or strong back (SSR1 St.)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66800" y="228600"/>
            <a:ext cx="7620000" cy="1143000"/>
          </a:xfrm>
        </p:spPr>
        <p:txBody>
          <a:bodyPr>
            <a:noAutofit/>
          </a:bodyPr>
          <a:lstStyle/>
          <a:p>
            <a:pPr algn="ctr"/>
            <a:r>
              <a:rPr lang="en-US" sz="2400" dirty="0"/>
              <a:t>650 MHz </a:t>
            </a:r>
            <a:r>
              <a:rPr lang="en-US" sz="2400" dirty="0" smtClean="0"/>
              <a:t>3-cavity </a:t>
            </a:r>
            <a:r>
              <a:rPr lang="en-US" sz="2400" dirty="0" err="1" smtClean="0"/>
              <a:t>Cryomodule</a:t>
            </a:r>
            <a:r>
              <a:rPr lang="en-US" sz="2400" dirty="0" smtClean="0"/>
              <a:t>, </a:t>
            </a:r>
            <a:r>
              <a:rPr lang="el-GR" sz="2400" dirty="0"/>
              <a:t>β</a:t>
            </a:r>
            <a:r>
              <a:rPr lang="en-US" sz="2400" dirty="0" smtClean="0"/>
              <a:t>=0.61.</a:t>
            </a:r>
            <a:br>
              <a:rPr lang="en-US" sz="2400" dirty="0" smtClean="0"/>
            </a:br>
            <a:r>
              <a:rPr lang="en-US" sz="2400" dirty="0" smtClean="0"/>
              <a:t> SSR1 &amp; DESY Style (stand </a:t>
            </a:r>
            <a:r>
              <a:rPr lang="en-US" sz="2400" dirty="0"/>
              <a:t>alone</a:t>
            </a:r>
            <a:r>
              <a:rPr lang="en-US" sz="2400" dirty="0" smtClean="0"/>
              <a:t>)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764777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133600" y="6381750"/>
            <a:ext cx="5029200" cy="247650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 dirty="0" smtClean="0"/>
              <a:t>PIP-II Collaboration Meeting – Spring 2014; Slava </a:t>
            </a:r>
            <a:r>
              <a:rPr lang="en-US" sz="1200" dirty="0" err="1" smtClean="0"/>
              <a:t>Yakovlev</a:t>
            </a:r>
            <a:endParaRPr lang="en-US" sz="1200" dirty="0" smtClean="0"/>
          </a:p>
        </p:txBody>
      </p:sp>
      <p:sp>
        <p:nvSpPr>
          <p:cNvPr id="1434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81000" y="6248400"/>
            <a:ext cx="1905000" cy="323850"/>
          </a:xfr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C49C9E50-ABA4-4D49-BD7C-6D8373C9AA84}" type="slidenum">
              <a:rPr lang="en-US" sz="1200" b="1" smtClean="0"/>
              <a:pPr/>
              <a:t>37</a:t>
            </a:fld>
            <a:endParaRPr lang="en-US" dirty="0" smtClean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7620000" cy="1189038"/>
          </a:xfrm>
        </p:spPr>
        <p:txBody>
          <a:bodyPr>
            <a:noAutofit/>
          </a:bodyPr>
          <a:lstStyle/>
          <a:p>
            <a:pPr algn="ctr"/>
            <a:r>
              <a:rPr lang="en-US" sz="2400" dirty="0"/>
              <a:t>650 MHz </a:t>
            </a:r>
            <a:r>
              <a:rPr lang="en-US" sz="2400" dirty="0" smtClean="0"/>
              <a:t>Cryomodule, </a:t>
            </a:r>
            <a:r>
              <a:rPr lang="el-GR" sz="2400" dirty="0" smtClean="0"/>
              <a:t>β</a:t>
            </a:r>
            <a:r>
              <a:rPr lang="en-US" sz="2400" dirty="0" smtClean="0"/>
              <a:t>=0.61.</a:t>
            </a:r>
            <a:br>
              <a:rPr lang="en-US" sz="2400" dirty="0" smtClean="0"/>
            </a:br>
            <a:r>
              <a:rPr lang="en-US" sz="2400" dirty="0" smtClean="0"/>
              <a:t> (SSR1 Style, </a:t>
            </a:r>
            <a:r>
              <a:rPr lang="en-US" sz="2400" dirty="0"/>
              <a:t>stand alone</a:t>
            </a:r>
            <a:r>
              <a:rPr lang="en-US" sz="2400" dirty="0" smtClean="0"/>
              <a:t>)-3 cavity concept</a:t>
            </a:r>
            <a:endParaRPr lang="en-US" sz="2400" dirty="0"/>
          </a:p>
        </p:txBody>
      </p:sp>
      <p:pic>
        <p:nvPicPr>
          <p:cNvPr id="5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70" y="1302400"/>
            <a:ext cx="7846030" cy="4899964"/>
          </a:xfrm>
        </p:spPr>
      </p:pic>
      <p:sp>
        <p:nvSpPr>
          <p:cNvPr id="6" name="TextBox 5"/>
          <p:cNvSpPr txBox="1"/>
          <p:nvPr/>
        </p:nvSpPr>
        <p:spPr>
          <a:xfrm>
            <a:off x="152400" y="1447800"/>
            <a:ext cx="3277949" cy="169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itchFamily="34" charset="0"/>
              </a:rPr>
              <a:t>Heat Exchanger</a:t>
            </a:r>
          </a:p>
          <a:p>
            <a:pPr algn="l"/>
            <a:r>
              <a:rPr lang="en-US" sz="1800" dirty="0">
                <a:latin typeface="Calibri" pitchFamily="34" charset="0"/>
              </a:rPr>
              <a:t>Cryogenic stuff:</a:t>
            </a:r>
          </a:p>
          <a:p>
            <a:pPr algn="l"/>
            <a:r>
              <a:rPr lang="en-US" sz="1800" dirty="0">
                <a:latin typeface="Calibri" pitchFamily="34" charset="0"/>
              </a:rPr>
              <a:t>bayonets connections (He </a:t>
            </a:r>
            <a:r>
              <a:rPr lang="en-US" sz="1800" dirty="0" smtClean="0">
                <a:latin typeface="Calibri" pitchFamily="34" charset="0"/>
              </a:rPr>
              <a:t>supply</a:t>
            </a:r>
          </a:p>
          <a:p>
            <a:pPr algn="l"/>
            <a:r>
              <a:rPr lang="en-US" sz="1800" dirty="0" smtClean="0">
                <a:latin typeface="Calibri" pitchFamily="34" charset="0"/>
              </a:rPr>
              <a:t>and return</a:t>
            </a:r>
            <a:r>
              <a:rPr lang="en-US" sz="1800" dirty="0">
                <a:latin typeface="Calibri" pitchFamily="34" charset="0"/>
              </a:rPr>
              <a:t>), Cryogenic valve</a:t>
            </a:r>
          </a:p>
          <a:p>
            <a:pPr algn="l"/>
            <a:r>
              <a:rPr lang="en-US" sz="1800" dirty="0">
                <a:latin typeface="Calibri" pitchFamily="34" charset="0"/>
              </a:rPr>
              <a:t>control system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998133" y="1664123"/>
            <a:ext cx="2667000" cy="317077"/>
          </a:xfrm>
          <a:prstGeom prst="straightConnector1">
            <a:avLst/>
          </a:prstGeom>
          <a:ln w="158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998133" y="1895792"/>
            <a:ext cx="1432216" cy="237808"/>
          </a:xfrm>
          <a:prstGeom prst="straightConnector1">
            <a:avLst/>
          </a:prstGeom>
          <a:ln w="158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562600" y="5638800"/>
            <a:ext cx="2620461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itchFamily="34" charset="0"/>
              </a:rPr>
              <a:t>Vacuum Vessel</a:t>
            </a:r>
          </a:p>
          <a:p>
            <a:pPr algn="l"/>
            <a:r>
              <a:rPr lang="en-US" sz="1800" dirty="0">
                <a:latin typeface="Calibri" pitchFamily="34" charset="0"/>
              </a:rPr>
              <a:t>(pipe: </a:t>
            </a:r>
            <a:r>
              <a:rPr lang="en-US" sz="1800" b="1" dirty="0">
                <a:latin typeface="Calibri" pitchFamily="34" charset="0"/>
              </a:rPr>
              <a:t>48”</a:t>
            </a:r>
            <a:r>
              <a:rPr lang="en-US" sz="1800" dirty="0">
                <a:latin typeface="Calibri" pitchFamily="34" charset="0"/>
              </a:rPr>
              <a:t>-OD, </a:t>
            </a:r>
            <a:r>
              <a:rPr lang="en-US" sz="1800" b="1" dirty="0">
                <a:latin typeface="Calibri" pitchFamily="34" charset="0"/>
              </a:rPr>
              <a:t>.375”-</a:t>
            </a:r>
            <a:r>
              <a:rPr lang="en-US" sz="1800" dirty="0">
                <a:latin typeface="Calibri" pitchFamily="34" charset="0"/>
              </a:rPr>
              <a:t>wall)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191000" y="4285085"/>
            <a:ext cx="0" cy="583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318453" y="5067300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/>
              <a:t>Power couplers (3)</a:t>
            </a:r>
            <a:endParaRPr lang="en-US" sz="1800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806636" y="3802297"/>
            <a:ext cx="0" cy="4580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7162800" y="3604124"/>
            <a:ext cx="609600" cy="53476"/>
          </a:xfrm>
          <a:prstGeom prst="straightConnector1">
            <a:avLst/>
          </a:prstGeom>
          <a:ln w="158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825436" y="4436451"/>
            <a:ext cx="0" cy="212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4475" y="5638800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/>
              <a:t>Beam pipe</a:t>
            </a:r>
            <a:endParaRPr lang="en-US" sz="1800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320013" y="4354384"/>
            <a:ext cx="339060" cy="1425832"/>
          </a:xfrm>
          <a:prstGeom prst="straightConnector1">
            <a:avLst/>
          </a:prstGeom>
          <a:ln w="158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4207933" y="4343400"/>
            <a:ext cx="1371600" cy="1447800"/>
          </a:xfrm>
          <a:prstGeom prst="straightConnector1">
            <a:avLst/>
          </a:prstGeom>
          <a:ln w="158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6823569" y="3848100"/>
            <a:ext cx="356164" cy="1137166"/>
          </a:xfrm>
          <a:prstGeom prst="straightConnector1">
            <a:avLst/>
          </a:prstGeom>
          <a:ln w="158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7179733" y="3657600"/>
            <a:ext cx="609600" cy="1327666"/>
          </a:xfrm>
          <a:prstGeom prst="straightConnector1">
            <a:avLst/>
          </a:prstGeom>
          <a:ln w="158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4842369" y="4457700"/>
            <a:ext cx="2337364" cy="527566"/>
          </a:xfrm>
          <a:prstGeom prst="straightConnector1">
            <a:avLst/>
          </a:prstGeom>
          <a:ln w="158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64777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62000" y="6438874"/>
            <a:ext cx="4836439" cy="247650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 dirty="0" smtClean="0"/>
              <a:t>PIP-II Collaboration Meeting – Spring 2014; Slava </a:t>
            </a:r>
            <a:r>
              <a:rPr lang="en-US" sz="1200" dirty="0" err="1" smtClean="0"/>
              <a:t>Yakovlev</a:t>
            </a:r>
            <a:endParaRPr lang="en-US" sz="1200" dirty="0" smtClean="0"/>
          </a:p>
        </p:txBody>
      </p:sp>
      <p:sp>
        <p:nvSpPr>
          <p:cNvPr id="1434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81000" y="6248400"/>
            <a:ext cx="1905000" cy="323850"/>
          </a:xfr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C49C9E50-ABA4-4D49-BD7C-6D8373C9AA84}" type="slidenum">
              <a:rPr lang="en-US" sz="1200" b="1" smtClean="0"/>
              <a:pPr/>
              <a:t>38</a:t>
            </a:fld>
            <a:endParaRPr lang="en-US" dirty="0" smtClean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71600" y="152400"/>
            <a:ext cx="7620000" cy="1143000"/>
          </a:xfrm>
        </p:spPr>
        <p:txBody>
          <a:bodyPr>
            <a:noAutofit/>
          </a:bodyPr>
          <a:lstStyle/>
          <a:p>
            <a:pPr algn="ctr"/>
            <a:r>
              <a:rPr lang="en-US" sz="2400" dirty="0"/>
              <a:t>650 MHz </a:t>
            </a:r>
            <a:r>
              <a:rPr lang="en-US" sz="2400" dirty="0" smtClean="0"/>
              <a:t>Cryomodule, </a:t>
            </a:r>
            <a:r>
              <a:rPr lang="el-GR" sz="2400" dirty="0"/>
              <a:t>β</a:t>
            </a:r>
            <a:r>
              <a:rPr lang="en-US" sz="2400" dirty="0"/>
              <a:t>=0.61</a:t>
            </a:r>
            <a:r>
              <a:rPr lang="en-US" sz="2400" dirty="0" smtClean="0"/>
              <a:t>.</a:t>
            </a:r>
            <a:br>
              <a:rPr lang="en-US" sz="2400" dirty="0" smtClean="0"/>
            </a:br>
            <a:r>
              <a:rPr lang="en-US" sz="2400" dirty="0" smtClean="0"/>
              <a:t> Cold Mass (SSR1 Style)-3 cavity concept</a:t>
            </a:r>
            <a:endParaRPr lang="en-US" sz="2400" dirty="0"/>
          </a:p>
        </p:txBody>
      </p:sp>
      <p:pic>
        <p:nvPicPr>
          <p:cNvPr id="5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1445673"/>
            <a:ext cx="7924801" cy="4256004"/>
          </a:xfrm>
          <a:ln w="12700"/>
        </p:spPr>
      </p:pic>
      <p:sp>
        <p:nvSpPr>
          <p:cNvPr id="6" name="TextBox 5"/>
          <p:cNvSpPr txBox="1"/>
          <p:nvPr/>
        </p:nvSpPr>
        <p:spPr>
          <a:xfrm>
            <a:off x="237067" y="1373161"/>
            <a:ext cx="5646096" cy="169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/>
              <a:t>-650 MHz, </a:t>
            </a:r>
            <a:r>
              <a:rPr lang="el-GR" sz="1800" dirty="0" smtClean="0"/>
              <a:t>β</a:t>
            </a:r>
            <a:r>
              <a:rPr lang="en-US" sz="1800" dirty="0" smtClean="0"/>
              <a:t>=0.61, cavity with lever tuner (not shown)</a:t>
            </a:r>
          </a:p>
          <a:p>
            <a:pPr algn="l"/>
            <a:r>
              <a:rPr lang="en-US" sz="1800" dirty="0" smtClean="0"/>
              <a:t>-Cavity Bearing supports</a:t>
            </a:r>
          </a:p>
          <a:p>
            <a:pPr algn="l"/>
            <a:r>
              <a:rPr lang="en-US" sz="1800" dirty="0" smtClean="0"/>
              <a:t>-2-phase pipe (ID= 16.3cm)</a:t>
            </a:r>
          </a:p>
          <a:p>
            <a:pPr algn="l"/>
            <a:r>
              <a:rPr lang="en-US" sz="1800" dirty="0" smtClean="0"/>
              <a:t>-He level</a:t>
            </a:r>
          </a:p>
          <a:p>
            <a:pPr algn="l"/>
            <a:r>
              <a:rPr lang="en-US" sz="1800" dirty="0" smtClean="0"/>
              <a:t>-</a:t>
            </a:r>
            <a:r>
              <a:rPr lang="en-US" sz="1800" dirty="0"/>
              <a:t>Gate </a:t>
            </a:r>
            <a:r>
              <a:rPr lang="en-US" sz="1800" dirty="0" smtClean="0"/>
              <a:t>valve</a:t>
            </a:r>
            <a:endParaRPr lang="en-US" sz="18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787751" y="1981200"/>
            <a:ext cx="1687913" cy="1697593"/>
          </a:xfrm>
          <a:prstGeom prst="straightConnector1">
            <a:avLst/>
          </a:prstGeom>
          <a:ln w="158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787751" y="1981200"/>
            <a:ext cx="2393849" cy="1447800"/>
          </a:xfrm>
          <a:prstGeom prst="straightConnector1">
            <a:avLst/>
          </a:prstGeom>
          <a:ln w="158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209800" y="2286000"/>
            <a:ext cx="762000" cy="700474"/>
          </a:xfrm>
          <a:prstGeom prst="straightConnector1">
            <a:avLst/>
          </a:prstGeom>
          <a:ln w="158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257300" y="2590800"/>
            <a:ext cx="342900" cy="685800"/>
          </a:xfrm>
          <a:prstGeom prst="straightConnector1">
            <a:avLst/>
          </a:prstGeom>
          <a:ln w="158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676035" y="4006669"/>
            <a:ext cx="1980094" cy="11449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/>
              <a:t>-Strong Back</a:t>
            </a:r>
          </a:p>
          <a:p>
            <a:pPr algn="l"/>
            <a:r>
              <a:rPr lang="en-US" sz="1800" dirty="0" smtClean="0"/>
              <a:t>-Cryogenic piping</a:t>
            </a:r>
          </a:p>
          <a:p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6172200" y="3886200"/>
            <a:ext cx="579334" cy="343764"/>
          </a:xfrm>
          <a:prstGeom prst="straightConnector1">
            <a:avLst/>
          </a:prstGeom>
          <a:ln w="158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4769642" y="3947635"/>
            <a:ext cx="1981892" cy="571501"/>
          </a:xfrm>
          <a:prstGeom prst="straightConnector1">
            <a:avLst/>
          </a:prstGeom>
          <a:ln w="158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2895600" y="3947635"/>
            <a:ext cx="3855935" cy="571502"/>
          </a:xfrm>
          <a:prstGeom prst="straightConnector1">
            <a:avLst/>
          </a:prstGeom>
          <a:ln w="158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4724400" y="4114800"/>
            <a:ext cx="2027134" cy="404336"/>
          </a:xfrm>
          <a:prstGeom prst="straightConnector1">
            <a:avLst/>
          </a:prstGeom>
          <a:ln w="158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699867" y="1752600"/>
            <a:ext cx="650609" cy="838200"/>
          </a:xfrm>
          <a:prstGeom prst="straightConnector1">
            <a:avLst/>
          </a:prstGeom>
          <a:ln w="158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066800" y="2986474"/>
            <a:ext cx="381000" cy="961161"/>
          </a:xfrm>
          <a:prstGeom prst="straightConnector1">
            <a:avLst/>
          </a:prstGeom>
          <a:ln w="158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724399"/>
            <a:ext cx="2646348" cy="195455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384680" y="5021544"/>
            <a:ext cx="1985159" cy="13665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/>
              <a:t>-Cavity alignment</a:t>
            </a:r>
          </a:p>
          <a:p>
            <a:pPr algn="l"/>
            <a:r>
              <a:rPr lang="en-US" sz="1800" dirty="0" smtClean="0"/>
              <a:t> supports</a:t>
            </a:r>
          </a:p>
          <a:p>
            <a:pPr algn="l"/>
            <a:r>
              <a:rPr lang="en-US" sz="1800" dirty="0" smtClean="0"/>
              <a:t>-Support posts</a:t>
            </a:r>
          </a:p>
          <a:p>
            <a:pPr algn="l"/>
            <a:r>
              <a:rPr lang="en-US" sz="1800" dirty="0" smtClean="0"/>
              <a:t>(2 per cavity)</a:t>
            </a:r>
            <a:endParaRPr lang="en-US" sz="1800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5029200" y="5943600"/>
            <a:ext cx="1872271" cy="160867"/>
          </a:xfrm>
          <a:prstGeom prst="straightConnector1">
            <a:avLst/>
          </a:prstGeom>
          <a:ln w="158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029200" y="5943600"/>
            <a:ext cx="1011767" cy="495274"/>
          </a:xfrm>
          <a:prstGeom prst="straightConnector1">
            <a:avLst/>
          </a:prstGeom>
          <a:ln w="158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257800" y="5257800"/>
            <a:ext cx="1295400" cy="533400"/>
          </a:xfrm>
          <a:prstGeom prst="straightConnector1">
            <a:avLst/>
          </a:prstGeom>
          <a:ln w="158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257800" y="5257800"/>
            <a:ext cx="2057400" cy="259211"/>
          </a:xfrm>
          <a:prstGeom prst="straightConnector1">
            <a:avLst/>
          </a:prstGeom>
          <a:ln w="158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64777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828800" y="6381750"/>
            <a:ext cx="5334000" cy="247650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 dirty="0" smtClean="0"/>
              <a:t>PIP-II Collaboration Meeting – Spring 2014; Slava </a:t>
            </a:r>
            <a:r>
              <a:rPr lang="en-US" sz="1200" dirty="0" err="1" smtClean="0"/>
              <a:t>Yakovlev</a:t>
            </a:r>
            <a:endParaRPr lang="en-US" sz="1200" dirty="0" smtClean="0"/>
          </a:p>
        </p:txBody>
      </p:sp>
      <p:sp>
        <p:nvSpPr>
          <p:cNvPr id="1434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81000" y="6248400"/>
            <a:ext cx="1905000" cy="323850"/>
          </a:xfr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C49C9E50-ABA4-4D49-BD7C-6D8373C9AA84}" type="slidenum">
              <a:rPr lang="en-US" sz="1200" b="1" smtClean="0"/>
              <a:pPr/>
              <a:t>39</a:t>
            </a:fld>
            <a:endParaRPr lang="en-US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4" y="1905000"/>
            <a:ext cx="9048750" cy="401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1828800" y="533400"/>
            <a:ext cx="6858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+mj-lt"/>
                <a:ea typeface="ＭＳ Ｐゴシック" pitchFamily="-105" charset="-128"/>
                <a:cs typeface="ＭＳ Ｐゴシック" pitchFamily="-10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ＭＳ Ｐゴシック" pitchFamily="-105" charset="-128"/>
              </a:rPr>
              <a:t>PIP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ＭＳ Ｐゴシック" pitchFamily="-105" charset="-128"/>
              </a:rPr>
              <a:t> II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ＭＳ Ｐゴシック" pitchFamily="-105" charset="-128"/>
              </a:rPr>
              <a:t> Cavity and CM development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/>
              <a:ea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61986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828800" y="6381750"/>
            <a:ext cx="5334000" cy="247650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 dirty="0" smtClean="0"/>
              <a:t>PIP-II Collaboration Meeting – Spring 2014; Slava </a:t>
            </a:r>
            <a:r>
              <a:rPr lang="en-US" sz="1200" dirty="0" err="1" smtClean="0"/>
              <a:t>Yakovlev</a:t>
            </a:r>
            <a:endParaRPr lang="en-US" sz="1200" dirty="0" smtClean="0"/>
          </a:p>
        </p:txBody>
      </p:sp>
      <p:sp>
        <p:nvSpPr>
          <p:cNvPr id="1434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81000" y="6248400"/>
            <a:ext cx="1905000" cy="323850"/>
          </a:xfr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C49C9E50-ABA4-4D49-BD7C-6D8373C9AA84}" type="slidenum">
              <a:rPr lang="en-US" sz="1200" b="1" smtClean="0"/>
              <a:pPr/>
              <a:t>4</a:t>
            </a:fld>
            <a:endParaRPr lang="en-US" dirty="0" smtClean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7131216"/>
              </p:ext>
            </p:extLst>
          </p:nvPr>
        </p:nvGraphicFramePr>
        <p:xfrm>
          <a:off x="0" y="3014125"/>
          <a:ext cx="9143999" cy="2658478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9BBB59">
                        <a:tint val="50000"/>
                        <a:satMod val="300000"/>
                      </a:srgbClr>
                    </a:gs>
                    <a:gs pos="35000">
                      <a:srgbClr val="9BBB59">
                        <a:tint val="37000"/>
                        <a:satMod val="300000"/>
                      </a:srgbClr>
                    </a:gs>
                    <a:gs pos="100000">
                      <a:srgbClr val="9BBB59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2286000"/>
                <a:gridCol w="1066800"/>
                <a:gridCol w="1295400"/>
                <a:gridCol w="1524000"/>
                <a:gridCol w="2971799"/>
              </a:tblGrid>
              <a:tr h="5533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18" charset="0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18A8"/>
                          </a:solidFill>
                          <a:effectLst/>
                        </a:rPr>
                        <a:t>SRF Cavity Type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218A8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18" charset="0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18A8"/>
                          </a:solidFill>
                          <a:effectLst/>
                        </a:rPr>
                        <a:t>Freq,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18" charset="0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18A8"/>
                          </a:solidFill>
                          <a:effectLst/>
                        </a:rPr>
                        <a:t>MHz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218A8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18" charset="0"/>
                        <a:buNone/>
                        <a:tabLst/>
                        <a:defRPr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18A8"/>
                          </a:solidFill>
                          <a:effectLst/>
                        </a:rPr>
                        <a:t>Energy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18" charset="0"/>
                        <a:buNone/>
                        <a:tabLst/>
                        <a:defRPr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18A8"/>
                          </a:solidFill>
                          <a:effectLst/>
                        </a:rPr>
                        <a:t>(MeV)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218A8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18" charset="0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2218A8"/>
                          </a:solidFill>
                          <a:effectLst/>
                        </a:rPr>
                        <a:t>Cav</a:t>
                      </a: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18A8"/>
                          </a:solidFill>
                          <a:effectLst/>
                        </a:rPr>
                        <a:t>/</a:t>
                      </a:r>
                      <a:r>
                        <a:rPr kumimoji="0" lang="en-US" sz="16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2218A8"/>
                          </a:solidFill>
                          <a:effectLst/>
                        </a:rPr>
                        <a:t>mag</a:t>
                      </a: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18A8"/>
                          </a:solidFill>
                          <a:effectLst/>
                        </a:rPr>
                        <a:t>/CM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218A8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18" charset="0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18A8"/>
                          </a:solidFill>
                          <a:effectLst/>
                        </a:rPr>
                        <a:t>CM type, length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218A8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30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18" charset="0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18A8"/>
                          </a:solidFill>
                          <a:effectLst/>
                        </a:rPr>
                        <a:t>HWR  (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18A8"/>
                          </a:solidFill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800" u="none" strike="noStrike" cap="none" normalizeH="0" baseline="-30000" dirty="0" smtClean="0">
                          <a:ln>
                            <a:noFill/>
                          </a:ln>
                          <a:solidFill>
                            <a:srgbClr val="2218A8"/>
                          </a:solidFill>
                          <a:effectLst/>
                        </a:rPr>
                        <a:t>G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18A8"/>
                          </a:solidFill>
                          <a:effectLst/>
                          <a:sym typeface="Symbol" pitchFamily="18" charset="2"/>
                        </a:rPr>
                        <a:t>=0.11)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218A8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18" charset="0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18A8"/>
                          </a:solidFill>
                          <a:effectLst/>
                        </a:rPr>
                        <a:t>162.5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218A8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18" charset="0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18A8"/>
                          </a:solidFill>
                          <a:effectLst/>
                        </a:rPr>
                        <a:t>2.1-11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218A8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18" charset="0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18A8"/>
                          </a:solidFill>
                          <a:effectLst/>
                        </a:rPr>
                        <a:t>8 /8/1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218A8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18" charset="0"/>
                        <a:buNone/>
                        <a:tabLst/>
                      </a:pPr>
                      <a:r>
                        <a:rPr kumimoji="0" lang="en-US" sz="18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2218A8"/>
                          </a:solidFill>
                          <a:effectLst/>
                        </a:rPr>
                        <a:t>scscscscscscscsc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18A8"/>
                          </a:solidFill>
                          <a:effectLst/>
                        </a:rPr>
                        <a:t>, 5.3m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218A8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</a:tr>
              <a:tr h="3630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18" charset="0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18A8"/>
                          </a:solidFill>
                          <a:effectLst/>
                        </a:rPr>
                        <a:t>SSR1  (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18A8"/>
                          </a:solidFill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800" u="none" strike="noStrike" cap="none" normalizeH="0" baseline="-30000" dirty="0" smtClean="0">
                          <a:ln>
                            <a:noFill/>
                          </a:ln>
                          <a:solidFill>
                            <a:srgbClr val="2218A8"/>
                          </a:solidFill>
                          <a:effectLst/>
                        </a:rPr>
                        <a:t>G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18A8"/>
                          </a:solidFill>
                          <a:effectLst/>
                          <a:sym typeface="Symbol" pitchFamily="18" charset="2"/>
                        </a:rPr>
                        <a:t>=0.22) 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218A8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18" charset="0"/>
                        <a:buNone/>
                        <a:tabLst/>
                      </a:pP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solidFill>
                            <a:srgbClr val="2218A8"/>
                          </a:solidFill>
                          <a:effectLst/>
                        </a:rPr>
                        <a:t>325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2218A8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18" charset="0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18A8"/>
                          </a:solidFill>
                          <a:effectLst/>
                        </a:rPr>
                        <a:t>11-38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218A8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18" charset="0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18A8"/>
                          </a:solidFill>
                          <a:effectLst/>
                        </a:rPr>
                        <a:t>16 /8/ 2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218A8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18" charset="0"/>
                        <a:buNone/>
                        <a:tabLst/>
                      </a:pPr>
                      <a:r>
                        <a:rPr kumimoji="0" lang="en-US" sz="18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2218A8"/>
                          </a:solidFill>
                          <a:effectLst/>
                        </a:rPr>
                        <a:t>csccsccsccsc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18A8"/>
                          </a:solidFill>
                          <a:effectLst/>
                        </a:rPr>
                        <a:t>, 4.8m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218A8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3630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18" charset="0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18A8"/>
                          </a:solidFill>
                          <a:effectLst/>
                        </a:rPr>
                        <a:t>SSR2  (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18A8"/>
                          </a:solidFill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800" u="none" strike="noStrike" cap="none" normalizeH="0" baseline="-30000" dirty="0" smtClean="0">
                          <a:ln>
                            <a:noFill/>
                          </a:ln>
                          <a:solidFill>
                            <a:srgbClr val="2218A8"/>
                          </a:solidFill>
                          <a:effectLst/>
                        </a:rPr>
                        <a:t>G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18A8"/>
                          </a:solidFill>
                          <a:effectLst/>
                          <a:sym typeface="Symbol" pitchFamily="18" charset="2"/>
                        </a:rPr>
                        <a:t>=0.51) 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218A8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18" charset="0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18A8"/>
                          </a:solidFill>
                          <a:effectLst/>
                        </a:rPr>
                        <a:t>325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218A8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18" charset="0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18A8"/>
                          </a:solidFill>
                          <a:effectLst/>
                        </a:rPr>
                        <a:t>38-177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218A8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18" charset="0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18A8"/>
                          </a:solidFill>
                          <a:effectLst/>
                        </a:rPr>
                        <a:t>35 /21/ 7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218A8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18" charset="0"/>
                        <a:buNone/>
                        <a:tabLst/>
                      </a:pPr>
                      <a:r>
                        <a:rPr kumimoji="0" lang="en-US" sz="18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2218A8"/>
                          </a:solidFill>
                          <a:effectLst/>
                        </a:rPr>
                        <a:t>sccsccsc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18A8"/>
                          </a:solidFill>
                          <a:effectLst/>
                        </a:rPr>
                        <a:t>, 6.5m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218A8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5848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18" charset="0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18A8"/>
                          </a:solidFill>
                          <a:effectLst/>
                        </a:rPr>
                        <a:t>LB 650*   (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18A8"/>
                          </a:solidFill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800" u="none" strike="noStrike" cap="none" normalizeH="0" baseline="-30000" dirty="0" smtClean="0">
                          <a:ln>
                            <a:noFill/>
                          </a:ln>
                          <a:solidFill>
                            <a:srgbClr val="2218A8"/>
                          </a:solidFill>
                          <a:effectLst/>
                        </a:rPr>
                        <a:t>G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18A8"/>
                          </a:solidFill>
                          <a:effectLst/>
                          <a:sym typeface="Symbol" pitchFamily="18" charset="2"/>
                        </a:rPr>
                        <a:t>=0.61) 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218A8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18" charset="0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18A8"/>
                          </a:solidFill>
                          <a:effectLst/>
                        </a:rPr>
                        <a:t>650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218A8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18" charset="0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18A8"/>
                          </a:solidFill>
                          <a:effectLst/>
                        </a:rPr>
                        <a:t>177-480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218A8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18" charset="0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18A8"/>
                          </a:solidFill>
                          <a:effectLst/>
                        </a:rPr>
                        <a:t>30 /20/5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218A8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18" charset="0"/>
                        <a:buNone/>
                        <a:tabLst/>
                      </a:pPr>
                      <a:r>
                        <a:rPr kumimoji="0" lang="en-US" sz="18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2218A8"/>
                          </a:solidFill>
                          <a:effectLst/>
                        </a:rPr>
                        <a:t>cccfdccc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18A8"/>
                          </a:solidFill>
                          <a:effectLst/>
                        </a:rPr>
                        <a:t>, 7.1m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218A8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</a:tr>
              <a:tr h="3971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18" charset="0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18A8"/>
                          </a:solidFill>
                          <a:effectLst/>
                        </a:rPr>
                        <a:t>HB 650  (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18A8"/>
                          </a:solidFill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800" u="none" strike="noStrike" cap="none" normalizeH="0" baseline="-30000" dirty="0" smtClean="0">
                          <a:ln>
                            <a:noFill/>
                          </a:ln>
                          <a:solidFill>
                            <a:srgbClr val="2218A8"/>
                          </a:solidFill>
                          <a:effectLst/>
                        </a:rPr>
                        <a:t>G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18A8"/>
                          </a:solidFill>
                          <a:effectLst/>
                          <a:sym typeface="Symbol" pitchFamily="18" charset="2"/>
                        </a:rPr>
                        <a:t>=0.9) 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218A8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18" charset="0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18A8"/>
                          </a:solidFill>
                          <a:effectLst/>
                        </a:rPr>
                        <a:t>650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218A8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18" charset="0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18A8"/>
                          </a:solidFill>
                          <a:effectLst/>
                        </a:rPr>
                        <a:t>480-800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218A8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18" charset="0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18A8"/>
                          </a:solidFill>
                          <a:effectLst/>
                        </a:rPr>
                        <a:t>24 /6/ 4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218A8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18" charset="0"/>
                        <a:buNone/>
                        <a:tabLst/>
                      </a:pPr>
                      <a:r>
                        <a:rPr kumimoji="0" lang="en-US" sz="18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2218A8"/>
                          </a:solidFill>
                          <a:effectLst/>
                        </a:rPr>
                        <a:t>cccccc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18A8"/>
                          </a:solidFill>
                          <a:effectLst/>
                        </a:rPr>
                        <a:t>, 9.5m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218A8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38" y="1661575"/>
            <a:ext cx="6896100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22"/>
          <p:cNvSpPr txBox="1">
            <a:spLocks/>
          </p:cNvSpPr>
          <p:nvPr/>
        </p:nvSpPr>
        <p:spPr bwMode="auto">
          <a:xfrm>
            <a:off x="2743200" y="197639"/>
            <a:ext cx="480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+mj-lt"/>
                <a:ea typeface="ＭＳ Ｐゴシック" pitchFamily="-105" charset="-128"/>
                <a:cs typeface="ＭＳ Ｐゴシック" pitchFamily="-10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/>
                <a:ea typeface="ＭＳ Ｐゴシック" pitchFamily="-105" charset="-128"/>
              </a:rPr>
              <a:t>       PIP</a:t>
            </a:r>
            <a:r>
              <a:rPr kumimoji="0" lang="en-US" sz="4000" b="0" i="0" u="none" strike="noStrike" kern="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/>
                <a:ea typeface="ＭＳ Ｐゴシック" pitchFamily="-105" charset="-128"/>
              </a:rPr>
              <a:t> II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/>
                <a:ea typeface="ＭＳ Ｐゴシック" pitchFamily="-105" charset="-128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/>
                <a:ea typeface="ＭＳ Ｐゴシック" pitchFamily="-105" charset="-128"/>
              </a:rPr>
              <a:t>SRF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/>
                <a:ea typeface="ＭＳ Ｐゴシック" pitchFamily="-105" charset="-128"/>
              </a:rPr>
              <a:t>Linac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/>
                <a:ea typeface="ＭＳ Ｐゴシック" pitchFamily="-105" charset="-128"/>
              </a:rPr>
              <a:t> Technology Map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/>
              <a:ea typeface="ＭＳ Ｐゴシック" pitchFamily="-105" charset="-128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63" y="426622"/>
            <a:ext cx="142875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>
            <a:off x="1666313" y="998122"/>
            <a:ext cx="1612463" cy="745698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1" name="Oval 10"/>
          <p:cNvSpPr/>
          <p:nvPr/>
        </p:nvSpPr>
        <p:spPr>
          <a:xfrm>
            <a:off x="3124200" y="1656427"/>
            <a:ext cx="1862666" cy="681423"/>
          </a:xfrm>
          <a:prstGeom prst="ellipse">
            <a:avLst/>
          </a:prstGeom>
          <a:noFill/>
          <a:ln w="4445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5002" y="5696051"/>
            <a:ext cx="7250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*3-cavity option is under consideration; CM has no focusing elements.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583779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752600" y="6381750"/>
            <a:ext cx="5410200" cy="247650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 dirty="0" smtClean="0"/>
              <a:t>PIP-II Collaboration Meeting – Spring 2014; Slava </a:t>
            </a:r>
            <a:r>
              <a:rPr lang="en-US" sz="1200" dirty="0" err="1" smtClean="0"/>
              <a:t>Yakovlev</a:t>
            </a:r>
            <a:endParaRPr lang="en-US" sz="1200" dirty="0" smtClean="0"/>
          </a:p>
        </p:txBody>
      </p:sp>
      <p:sp>
        <p:nvSpPr>
          <p:cNvPr id="1434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81000" y="6248400"/>
            <a:ext cx="1905000" cy="323850"/>
          </a:xfr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C49C9E50-ABA4-4D49-BD7C-6D8373C9AA84}" type="slidenum">
              <a:rPr lang="en-US" sz="1200" b="1" smtClean="0"/>
              <a:pPr/>
              <a:t>40</a:t>
            </a:fld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27000" y="1371600"/>
            <a:ext cx="8915400" cy="4819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 algn="l">
              <a:buClr>
                <a:srgbClr val="003399"/>
              </a:buCl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3399"/>
                </a:solidFill>
              </a:rPr>
              <a:t>Design of the cavities, input couplers and </a:t>
            </a:r>
            <a:r>
              <a:rPr lang="en-US" sz="2400" dirty="0" err="1" smtClean="0">
                <a:solidFill>
                  <a:srgbClr val="003399"/>
                </a:solidFill>
              </a:rPr>
              <a:t>cryo</a:t>
            </a:r>
            <a:r>
              <a:rPr lang="en-US" sz="2400" dirty="0" smtClean="0">
                <a:solidFill>
                  <a:srgbClr val="003399"/>
                </a:solidFill>
              </a:rPr>
              <a:t>-modules for all the sections of CW </a:t>
            </a:r>
            <a:r>
              <a:rPr lang="en-US" sz="2400" dirty="0" err="1" smtClean="0">
                <a:solidFill>
                  <a:srgbClr val="003399"/>
                </a:solidFill>
              </a:rPr>
              <a:t>linac</a:t>
            </a:r>
            <a:r>
              <a:rPr lang="en-US" sz="2400" dirty="0" smtClean="0">
                <a:solidFill>
                  <a:srgbClr val="003399"/>
                </a:solidFill>
              </a:rPr>
              <a:t> </a:t>
            </a:r>
          </a:p>
          <a:p>
            <a:pPr marL="457200" algn="l">
              <a:buClr>
                <a:srgbClr val="003399"/>
              </a:buClr>
            </a:pPr>
            <a:r>
              <a:rPr lang="en-US" sz="2400" dirty="0" smtClean="0"/>
              <a:t>       -      SSR1;</a:t>
            </a:r>
          </a:p>
          <a:p>
            <a:pPr marL="457200" algn="l">
              <a:buClr>
                <a:srgbClr val="003399"/>
              </a:buClr>
            </a:pPr>
            <a:r>
              <a:rPr lang="en-US" sz="2400" dirty="0" smtClean="0"/>
              <a:t>       -      SSR2;</a:t>
            </a:r>
          </a:p>
          <a:p>
            <a:pPr marL="457200" algn="l">
              <a:buClr>
                <a:srgbClr val="003399"/>
              </a:buClr>
            </a:pPr>
            <a:r>
              <a:rPr lang="en-US" sz="2400" dirty="0" smtClean="0"/>
              <a:t>       -      LB650;</a:t>
            </a:r>
          </a:p>
          <a:p>
            <a:pPr marL="457200" algn="l">
              <a:buClr>
                <a:srgbClr val="003399"/>
              </a:buClr>
            </a:pPr>
            <a:r>
              <a:rPr lang="en-US" sz="2400" dirty="0" smtClean="0"/>
              <a:t>       -      HB650 </a:t>
            </a:r>
          </a:p>
          <a:p>
            <a:pPr marL="342900" indent="-342900" algn="l">
              <a:buClr>
                <a:srgbClr val="003399"/>
              </a:buCl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3399"/>
                </a:solidFill>
              </a:rPr>
              <a:t>	is in progress;</a:t>
            </a:r>
          </a:p>
          <a:p>
            <a:pPr marL="342900" indent="-342900" algn="l">
              <a:buClr>
                <a:srgbClr val="003399"/>
              </a:buCl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3399"/>
                </a:solidFill>
              </a:rPr>
              <a:t> 	Investigations of HOM influence on the accelerator</a:t>
            </a:r>
          </a:p>
          <a:p>
            <a:pPr marL="342900" indent="-342900" algn="l">
              <a:buClr>
                <a:srgbClr val="003399"/>
              </a:buClr>
              <a:buFont typeface="Arial" pitchFamily="34" charset="0"/>
              <a:buChar char="•"/>
            </a:pPr>
            <a:r>
              <a:rPr lang="en-US" sz="2400" dirty="0">
                <a:solidFill>
                  <a:srgbClr val="003399"/>
                </a:solidFill>
              </a:rPr>
              <a:t> </a:t>
            </a:r>
            <a:r>
              <a:rPr lang="en-US" sz="2400" dirty="0" smtClean="0">
                <a:solidFill>
                  <a:srgbClr val="003399"/>
                </a:solidFill>
              </a:rPr>
              <a:t>          operation are completed;</a:t>
            </a:r>
          </a:p>
          <a:p>
            <a:pPr marL="342900" indent="-342900" algn="l">
              <a:buClr>
                <a:srgbClr val="003399"/>
              </a:buClr>
              <a:buFont typeface="Arial" pitchFamily="34" charset="0"/>
              <a:buChar char="•"/>
            </a:pPr>
            <a:r>
              <a:rPr lang="en-US" sz="2400" dirty="0">
                <a:solidFill>
                  <a:srgbClr val="003399"/>
                </a:solidFill>
              </a:rPr>
              <a:t>	</a:t>
            </a:r>
            <a:r>
              <a:rPr lang="en-US" sz="2400" dirty="0" smtClean="0">
                <a:solidFill>
                  <a:srgbClr val="003399"/>
                </a:solidFill>
              </a:rPr>
              <a:t>“High Q</a:t>
            </a:r>
            <a:r>
              <a:rPr lang="en-US" sz="2400" baseline="-25000" dirty="0" smtClean="0">
                <a:solidFill>
                  <a:srgbClr val="003399"/>
                </a:solidFill>
              </a:rPr>
              <a:t>0</a:t>
            </a:r>
            <a:r>
              <a:rPr lang="en-US" sz="2400" dirty="0" smtClean="0">
                <a:solidFill>
                  <a:srgbClr val="003399"/>
                </a:solidFill>
              </a:rPr>
              <a:t> program” is developing;</a:t>
            </a:r>
          </a:p>
          <a:p>
            <a:pPr marL="342900" indent="-342900" algn="l">
              <a:buClr>
                <a:srgbClr val="003399"/>
              </a:buCl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3399"/>
                </a:solidFill>
              </a:rPr>
              <a:t>        </a:t>
            </a:r>
            <a:r>
              <a:rPr lang="en-US" sz="2400" dirty="0" err="1" smtClean="0">
                <a:solidFill>
                  <a:srgbClr val="003399"/>
                </a:solidFill>
              </a:rPr>
              <a:t>Microphonics</a:t>
            </a:r>
            <a:r>
              <a:rPr lang="en-US" sz="2400" dirty="0" smtClean="0">
                <a:solidFill>
                  <a:srgbClr val="003399"/>
                </a:solidFill>
              </a:rPr>
              <a:t> and LFD investigations are in progress.</a:t>
            </a:r>
          </a:p>
        </p:txBody>
      </p:sp>
      <p:sp>
        <p:nvSpPr>
          <p:cNvPr id="5" name="Rectangle 4"/>
          <p:cNvSpPr/>
          <p:nvPr/>
        </p:nvSpPr>
        <p:spPr>
          <a:xfrm>
            <a:off x="3746828" y="606970"/>
            <a:ext cx="20297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400" b="1" dirty="0" smtClean="0">
                <a:solidFill>
                  <a:srgbClr val="000099"/>
                </a:solidFill>
              </a:rPr>
              <a:t>Conclusions</a:t>
            </a:r>
            <a:endParaRPr lang="en-US" sz="2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986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133600" y="6381750"/>
            <a:ext cx="5410200" cy="247650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 dirty="0" smtClean="0"/>
              <a:t>PIP-II Collaboration Meeting – Spring 2014; Slava </a:t>
            </a:r>
            <a:r>
              <a:rPr lang="en-US" sz="1200" dirty="0" err="1" smtClean="0"/>
              <a:t>Yakovlev</a:t>
            </a:r>
            <a:endParaRPr lang="en-US" sz="1200" dirty="0" smtClean="0"/>
          </a:p>
        </p:txBody>
      </p:sp>
      <p:sp>
        <p:nvSpPr>
          <p:cNvPr id="1434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81000" y="6248400"/>
            <a:ext cx="1905000" cy="323850"/>
          </a:xfr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C49C9E50-ABA4-4D49-BD7C-6D8373C9AA84}" type="slidenum">
              <a:rPr lang="en-US" sz="1200" b="1" smtClean="0"/>
              <a:pPr/>
              <a:t>5</a:t>
            </a:fld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1066800" y="381000"/>
            <a:ext cx="7848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99"/>
                </a:solidFill>
              </a:rPr>
              <a:t>Accelerating cavity types and </a:t>
            </a:r>
            <a:endParaRPr lang="en-US" sz="2400" b="1" dirty="0" smtClean="0">
              <a:solidFill>
                <a:srgbClr val="000099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000099"/>
                </a:solidFill>
              </a:rPr>
              <a:t>characteristics </a:t>
            </a:r>
            <a:r>
              <a:rPr lang="en-US" sz="2400" b="1" dirty="0">
                <a:solidFill>
                  <a:srgbClr val="000099"/>
                </a:solidFill>
              </a:rPr>
              <a:t>for the SC </a:t>
            </a:r>
            <a:r>
              <a:rPr lang="en-US" sz="2400" b="1" dirty="0" err="1">
                <a:solidFill>
                  <a:srgbClr val="000099"/>
                </a:solidFill>
              </a:rPr>
              <a:t>linac</a:t>
            </a:r>
            <a:r>
              <a:rPr lang="en-US" sz="2400" b="1" dirty="0">
                <a:solidFill>
                  <a:srgbClr val="000099"/>
                </a:solidFill>
              </a:rPr>
              <a:t>. </a:t>
            </a:r>
            <a:endParaRPr lang="en-US" sz="2400" dirty="0">
              <a:solidFill>
                <a:srgbClr val="000099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8095661"/>
              </p:ext>
            </p:extLst>
          </p:nvPr>
        </p:nvGraphicFramePr>
        <p:xfrm>
          <a:off x="190872" y="1676400"/>
          <a:ext cx="8686798" cy="372145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948321"/>
                <a:gridCol w="740480"/>
                <a:gridCol w="657291"/>
                <a:gridCol w="823670"/>
                <a:gridCol w="2223271"/>
                <a:gridCol w="741394"/>
                <a:gridCol w="822755"/>
                <a:gridCol w="823670"/>
                <a:gridCol w="905946"/>
              </a:tblGrid>
              <a:tr h="914399">
                <a:tc>
                  <a:txBody>
                    <a:bodyPr/>
                    <a:lstStyle/>
                    <a:p>
                      <a:pPr marL="145415" marR="0">
                        <a:spcBef>
                          <a:spcPts val="355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Name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US" sz="1600" baseline="-25000" dirty="0" err="1">
                          <a:solidFill>
                            <a:schemeClr val="tx1"/>
                          </a:solidFill>
                          <a:effectLst/>
                        </a:rPr>
                        <a:t>G</a:t>
                      </a:r>
                      <a:endParaRPr lang="en-US" sz="1600" baseline="-25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87630" marR="0">
                        <a:spcBef>
                          <a:spcPts val="31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 smtClean="0"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US" sz="1600" baseline="-25000" dirty="0" err="1" smtClean="0">
                          <a:solidFill>
                            <a:schemeClr val="tx1"/>
                          </a:solidFill>
                          <a:effectLst/>
                        </a:rPr>
                        <a:t>o</a:t>
                      </a:r>
                      <a:r>
                        <a:rPr lang="en-US" sz="1600" spc="-5" baseline="-25000" dirty="0" err="1" smtClean="0">
                          <a:solidFill>
                            <a:schemeClr val="tx1"/>
                          </a:solidFill>
                          <a:effectLst/>
                        </a:rPr>
                        <a:t>p</a:t>
                      </a:r>
                      <a:r>
                        <a:rPr lang="en-US" sz="1600" baseline="-25000" dirty="0" err="1" smtClean="0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endParaRPr lang="en-US" sz="1600" baseline="-25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102870" marR="103505" indent="46355">
                        <a:lnSpc>
                          <a:spcPts val="1340"/>
                        </a:lnSpc>
                        <a:spcBef>
                          <a:spcPts val="330"/>
                        </a:spcBef>
                        <a:spcAft>
                          <a:spcPts val="0"/>
                        </a:spcAft>
                      </a:pPr>
                      <a:r>
                        <a:rPr lang="en-US" sz="1600" spc="-5" dirty="0" err="1">
                          <a:solidFill>
                            <a:schemeClr val="tx1"/>
                          </a:solidFill>
                          <a:effectLst/>
                        </a:rPr>
                        <a:t>Freq</a:t>
                      </a:r>
                      <a:r>
                        <a:rPr lang="en-US" sz="1600" spc="-5" dirty="0">
                          <a:solidFill>
                            <a:schemeClr val="tx1"/>
                          </a:solidFill>
                          <a:effectLst/>
                        </a:rPr>
                        <a:t> (MHz)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518795" marR="519430" indent="-635" algn="ctr">
                        <a:lnSpc>
                          <a:spcPts val="1340"/>
                        </a:lnSpc>
                        <a:spcBef>
                          <a:spcPts val="33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Type    </a:t>
                      </a:r>
                      <a:r>
                        <a:rPr lang="en-US" sz="1600" spc="-5" dirty="0">
                          <a:solidFill>
                            <a:schemeClr val="tx1"/>
                          </a:solidFill>
                          <a:effectLst/>
                        </a:rPr>
                        <a:t>o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f</a:t>
                      </a:r>
                      <a:r>
                        <a:rPr lang="en-US" sz="1600" spc="-4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cavity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114935" marR="116205" indent="5715">
                        <a:lnSpc>
                          <a:spcPts val="11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</a:rPr>
                        <a:t>B</a:t>
                      </a:r>
                      <a:r>
                        <a:rPr lang="en-US" sz="1600" baseline="-25000" dirty="0" err="1">
                          <a:solidFill>
                            <a:schemeClr val="tx1"/>
                          </a:solidFill>
                          <a:effectLst/>
                        </a:rPr>
                        <a:t>peak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n-US" sz="16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114935" marR="116205" indent="5715">
                        <a:lnSpc>
                          <a:spcPts val="11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114935" marR="116205" indent="5715">
                        <a:lnSpc>
                          <a:spcPts val="11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</a:rPr>
                        <a:t>mT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45720" marR="46990" indent="108585">
                        <a:lnSpc>
                          <a:spcPts val="11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spc="-5" dirty="0" err="1" smtClean="0">
                          <a:solidFill>
                            <a:schemeClr val="tx1"/>
                          </a:solidFill>
                          <a:effectLst/>
                        </a:rPr>
                        <a:t>E</a:t>
                      </a:r>
                      <a:r>
                        <a:rPr lang="en-US" sz="1600" baseline="-25000" dirty="0" err="1" smtClean="0">
                          <a:solidFill>
                            <a:schemeClr val="tx1"/>
                          </a:solidFill>
                          <a:effectLst/>
                        </a:rPr>
                        <a:t>peak</a:t>
                      </a:r>
                      <a:endParaRPr lang="en-US" sz="1600" baseline="-250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45720" marR="46990" indent="108585">
                        <a:lnSpc>
                          <a:spcPts val="11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(MV/m)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20955" algn="ctr">
                        <a:spcBef>
                          <a:spcPts val="355"/>
                        </a:spcBef>
                        <a:spcAft>
                          <a:spcPts val="0"/>
                        </a:spcAft>
                      </a:pPr>
                      <a:r>
                        <a:rPr lang="en-US" sz="1600" spc="-5" dirty="0" err="1" smtClean="0">
                          <a:solidFill>
                            <a:schemeClr val="tx1"/>
                          </a:solidFill>
                          <a:effectLst/>
                        </a:rPr>
                        <a:t>E</a:t>
                      </a:r>
                      <a:r>
                        <a:rPr lang="en-US" sz="1600" baseline="-25000" dirty="0" err="1" smtClean="0">
                          <a:solidFill>
                            <a:schemeClr val="tx1"/>
                          </a:solidFill>
                          <a:effectLst/>
                        </a:rPr>
                        <a:t>acc</a:t>
                      </a:r>
                      <a:endParaRPr lang="en-US" sz="1600" baseline="-250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20955" algn="ctr">
                        <a:spcBef>
                          <a:spcPts val="355"/>
                        </a:spcBef>
                        <a:spcAft>
                          <a:spcPts val="0"/>
                        </a:spcAft>
                      </a:pPr>
                      <a:endParaRPr lang="en-US" sz="1600" baseline="-25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21590" algn="ctr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(MV/m)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20955" algn="ctr"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en-US" sz="1600" spc="5" dirty="0" smtClean="0"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</a:rPr>
                        <a:t>E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20955" algn="ctr">
                        <a:lnSpc>
                          <a:spcPts val="13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spc="-5" dirty="0">
                          <a:solidFill>
                            <a:schemeClr val="tx1"/>
                          </a:solidFill>
                          <a:effectLst/>
                        </a:rPr>
                        <a:t>(MeV)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rgbClr val="7030A0"/>
                    </a:solidFill>
                  </a:tcPr>
                </a:tc>
              </a:tr>
              <a:tr h="565904">
                <a:tc>
                  <a:txBody>
                    <a:bodyPr/>
                    <a:lstStyle/>
                    <a:p>
                      <a:pPr marL="84455" marR="0">
                        <a:spcBef>
                          <a:spcPts val="355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HWR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805" marR="0">
                        <a:spcBef>
                          <a:spcPts val="355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0.094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1595" marR="0">
                        <a:spcBef>
                          <a:spcPts val="355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0.112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9380" marR="0">
                        <a:spcBef>
                          <a:spcPts val="355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162.5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1135" marR="0">
                        <a:spcBef>
                          <a:spcPts val="355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Half</a:t>
                      </a:r>
                      <a:r>
                        <a:rPr lang="en-US" sz="1600" spc="-5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wave</a:t>
                      </a:r>
                      <a:r>
                        <a:rPr lang="en-US" sz="1600" spc="-5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re</a:t>
                      </a:r>
                      <a:r>
                        <a:rPr lang="en-US" sz="1600" spc="5" dirty="0">
                          <a:solidFill>
                            <a:schemeClr val="tx1"/>
                          </a:solidFill>
                          <a:effectLst/>
                        </a:rPr>
                        <a:t>s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onator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270" algn="ctr">
                        <a:spcBef>
                          <a:spcPts val="355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41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55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38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340" marR="0">
                        <a:spcBef>
                          <a:spcPts val="355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8.2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20955" algn="ctr">
                        <a:spcBef>
                          <a:spcPts val="355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1.7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560555">
                <a:tc>
                  <a:txBody>
                    <a:bodyPr/>
                    <a:lstStyle/>
                    <a:p>
                      <a:pPr marL="84455" marR="0">
                        <a:spcBef>
                          <a:spcPts val="355"/>
                        </a:spcBef>
                        <a:spcAft>
                          <a:spcPts val="0"/>
                        </a:spcAft>
                      </a:pPr>
                      <a:r>
                        <a:rPr lang="en-US" sz="1600" spc="-5" dirty="0">
                          <a:solidFill>
                            <a:schemeClr val="tx1"/>
                          </a:solidFill>
                          <a:effectLst/>
                        </a:rPr>
                        <a:t>SSR1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90805" marR="0">
                        <a:spcBef>
                          <a:spcPts val="355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0.186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1595" marR="0">
                        <a:spcBef>
                          <a:spcPts val="355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0.222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72720" marR="0">
                        <a:spcBef>
                          <a:spcPts val="355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325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14300" marR="0">
                        <a:spcBef>
                          <a:spcPts val="355"/>
                        </a:spcBef>
                        <a:spcAft>
                          <a:spcPts val="0"/>
                        </a:spcAft>
                      </a:pPr>
                      <a:r>
                        <a:rPr lang="en-US" sz="1600" spc="-5">
                          <a:solidFill>
                            <a:schemeClr val="tx1"/>
                          </a:solidFill>
                          <a:effectLst/>
                        </a:rPr>
                        <a:t>Single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‐spoke</a:t>
                      </a:r>
                      <a:r>
                        <a:rPr lang="en-US" sz="1600" spc="-10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resonator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66370" marR="167640" algn="ctr">
                        <a:spcBef>
                          <a:spcPts val="355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58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95580" marR="194945" algn="ctr">
                        <a:spcBef>
                          <a:spcPts val="355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38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20320" algn="ctr">
                        <a:spcBef>
                          <a:spcPts val="355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73355" marR="0">
                        <a:spcBef>
                          <a:spcPts val="355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2.05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</a:tr>
              <a:tr h="559486">
                <a:tc>
                  <a:txBody>
                    <a:bodyPr/>
                    <a:lstStyle/>
                    <a:p>
                      <a:pPr marL="84455" marR="0">
                        <a:spcBef>
                          <a:spcPts val="350"/>
                        </a:spcBef>
                        <a:spcAft>
                          <a:spcPts val="0"/>
                        </a:spcAft>
                      </a:pPr>
                      <a:r>
                        <a:rPr lang="en-US" sz="1600" spc="-5">
                          <a:solidFill>
                            <a:schemeClr val="tx1"/>
                          </a:solidFill>
                          <a:effectLst/>
                        </a:rPr>
                        <a:t>SSR2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90805" marR="0">
                        <a:spcBef>
                          <a:spcPts val="35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0.431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1595" marR="0">
                        <a:spcBef>
                          <a:spcPts val="35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0.515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72720" marR="0">
                        <a:spcBef>
                          <a:spcPts val="35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325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84455" marR="0">
                        <a:spcBef>
                          <a:spcPts val="350"/>
                        </a:spcBef>
                        <a:spcAft>
                          <a:spcPts val="0"/>
                        </a:spcAft>
                      </a:pPr>
                      <a:r>
                        <a:rPr lang="en-US" sz="1600" spc="-5" dirty="0">
                          <a:solidFill>
                            <a:schemeClr val="tx1"/>
                          </a:solidFill>
                          <a:effectLst/>
                        </a:rPr>
                        <a:t>Single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‐spoke</a:t>
                      </a:r>
                      <a:r>
                        <a:rPr lang="en-US" sz="1600" spc="-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resonator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66370" marR="167640" algn="ctr">
                        <a:spcBef>
                          <a:spcPts val="35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70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95580" marR="194945" algn="ctr">
                        <a:spcBef>
                          <a:spcPts val="35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40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44780" marR="0">
                        <a:spcBef>
                          <a:spcPts val="35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11.2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73355" marR="0">
                        <a:spcBef>
                          <a:spcPts val="35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5.32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</a:tr>
              <a:tr h="560555">
                <a:tc>
                  <a:txBody>
                    <a:bodyPr/>
                    <a:lstStyle/>
                    <a:p>
                      <a:pPr marL="84455" marR="0">
                        <a:spcBef>
                          <a:spcPts val="355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LB650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>
                        <a:spcBef>
                          <a:spcPts val="355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</a:rPr>
                        <a:t>0.61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1595" marR="0">
                        <a:spcBef>
                          <a:spcPts val="355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0.647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72720" marR="0">
                        <a:spcBef>
                          <a:spcPts val="355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650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08305" marR="0">
                        <a:spcBef>
                          <a:spcPts val="355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Elliptic</a:t>
                      </a:r>
                      <a:r>
                        <a:rPr lang="en-US" sz="1600" spc="-6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600" spc="5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‐</a:t>
                      </a:r>
                      <a:r>
                        <a:rPr lang="en-US" sz="1600" spc="-5" dirty="0">
                          <a:solidFill>
                            <a:schemeClr val="tx1"/>
                          </a:solidFill>
                          <a:effectLst/>
                        </a:rPr>
                        <a:t>cell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70" algn="ctr">
                        <a:spcBef>
                          <a:spcPts val="355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70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54305" marR="0">
                        <a:spcBef>
                          <a:spcPts val="355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37.5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44780" marR="0">
                        <a:spcBef>
                          <a:spcPts val="355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16.5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73355" marR="0">
                        <a:spcBef>
                          <a:spcPts val="355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11.6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</a:tr>
              <a:tr h="560555">
                <a:tc>
                  <a:txBody>
                    <a:bodyPr/>
                    <a:lstStyle/>
                    <a:p>
                      <a:pPr marL="84455" marR="0">
                        <a:spcBef>
                          <a:spcPts val="355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HB650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27000" marR="0">
                        <a:spcBef>
                          <a:spcPts val="355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</a:rPr>
                        <a:t>0.9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96520" marR="0">
                        <a:spcBef>
                          <a:spcPts val="355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0.95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72720" marR="0">
                        <a:spcBef>
                          <a:spcPts val="355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650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08305" marR="0">
                        <a:spcBef>
                          <a:spcPts val="355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Elliptic</a:t>
                      </a:r>
                      <a:r>
                        <a:rPr lang="en-US" sz="1600" b="0" spc="-6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600" b="0" spc="5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‐</a:t>
                      </a:r>
                      <a:r>
                        <a:rPr lang="en-US" sz="1600" b="0" spc="-5" dirty="0">
                          <a:solidFill>
                            <a:schemeClr val="tx1"/>
                          </a:solidFill>
                          <a:effectLst/>
                        </a:rPr>
                        <a:t>cell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70" algn="ctr">
                        <a:spcBef>
                          <a:spcPts val="355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64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54305" marR="0">
                        <a:spcBef>
                          <a:spcPts val="355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35.2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44780" marR="0">
                        <a:spcBef>
                          <a:spcPts val="355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17.5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73355" marR="0">
                        <a:spcBef>
                          <a:spcPts val="355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17.7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6200" y="5486400"/>
            <a:ext cx="906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itchFamily="34" charset="0"/>
              <a:buChar char="•"/>
            </a:pPr>
            <a:r>
              <a:rPr lang="en-US" sz="1600" b="1" dirty="0" err="1" smtClean="0">
                <a:solidFill>
                  <a:srgbClr val="FF0000"/>
                </a:solidFill>
              </a:rPr>
              <a:t>E</a:t>
            </a:r>
            <a:r>
              <a:rPr lang="en-US" sz="1600" b="1" baseline="-25000" dirty="0" err="1" smtClean="0">
                <a:solidFill>
                  <a:srgbClr val="FF0000"/>
                </a:solidFill>
              </a:rPr>
              <a:t>peak</a:t>
            </a:r>
            <a:r>
              <a:rPr lang="en-US" sz="1600" b="1" baseline="-25000" dirty="0" smtClean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≤ 40 MV/m, for CW (Field emission); 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1600" b="1" dirty="0" err="1" smtClean="0">
                <a:solidFill>
                  <a:srgbClr val="FF0000"/>
                </a:solidFill>
              </a:rPr>
              <a:t>B</a:t>
            </a:r>
            <a:r>
              <a:rPr lang="en-US" sz="1600" b="1" baseline="-25000" dirty="0" err="1" smtClean="0">
                <a:solidFill>
                  <a:srgbClr val="FF0000"/>
                </a:solidFill>
              </a:rPr>
              <a:t>peak</a:t>
            </a:r>
            <a:r>
              <a:rPr lang="en-US" sz="1600" b="1" baseline="-25000" dirty="0" smtClean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≤ 75 </a:t>
            </a:r>
            <a:r>
              <a:rPr lang="en-US" sz="1600" b="1" dirty="0" err="1" smtClean="0">
                <a:solidFill>
                  <a:srgbClr val="FF0000"/>
                </a:solidFill>
              </a:rPr>
              <a:t>mT</a:t>
            </a:r>
            <a:r>
              <a:rPr lang="en-US" sz="1600" b="1" dirty="0" smtClean="0">
                <a:solidFill>
                  <a:srgbClr val="FF0000"/>
                </a:solidFill>
              </a:rPr>
              <a:t>,  for CW  (medium field Q-slope)</a:t>
            </a:r>
          </a:p>
        </p:txBody>
      </p:sp>
    </p:spTree>
    <p:extLst>
      <p:ext uri="{BB962C8B-B14F-4D97-AF65-F5344CB8AC3E}">
        <p14:creationId xmlns:p14="http://schemas.microsoft.com/office/powerpoint/2010/main" val="3958377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828800" y="6381750"/>
            <a:ext cx="5410200" cy="247650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 dirty="0" smtClean="0"/>
              <a:t>PIP-II Collaboration Meeting – Spring 2014; Slava </a:t>
            </a:r>
            <a:r>
              <a:rPr lang="en-US" sz="1200" dirty="0" err="1" smtClean="0"/>
              <a:t>Yakovlev</a:t>
            </a:r>
            <a:endParaRPr lang="en-US" sz="1200" dirty="0" smtClean="0"/>
          </a:p>
        </p:txBody>
      </p:sp>
      <p:sp>
        <p:nvSpPr>
          <p:cNvPr id="1434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81000" y="6248400"/>
            <a:ext cx="1905000" cy="323850"/>
          </a:xfr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C49C9E50-ABA4-4D49-BD7C-6D8373C9AA84}" type="slidenum">
              <a:rPr lang="en-US" sz="1200" b="1" smtClean="0"/>
              <a:pPr/>
              <a:t>6</a:t>
            </a:fld>
            <a:endParaRPr lang="en-US" dirty="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6897748"/>
              </p:ext>
            </p:extLst>
          </p:nvPr>
        </p:nvGraphicFramePr>
        <p:xfrm>
          <a:off x="30727" y="2743200"/>
          <a:ext cx="9113273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1015"/>
                <a:gridCol w="1017628"/>
                <a:gridCol w="559587"/>
                <a:gridCol w="879351"/>
                <a:gridCol w="879351"/>
                <a:gridCol w="879351"/>
                <a:gridCol w="1119174"/>
                <a:gridCol w="1279057"/>
                <a:gridCol w="1678759"/>
              </a:tblGrid>
              <a:tr h="1085850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</a:rPr>
                        <a:t>Energy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</a:rPr>
                        <a:t>(MeV)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</a:rPr>
                        <a:t>CM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</a:rPr>
                        <a:t>Cav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</a:rPr>
                        <a:t> per CM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err="1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</a:rPr>
                        <a:t>E</a:t>
                      </a:r>
                      <a:r>
                        <a:rPr lang="en-US" sz="1800" i="1" baseline="-25000" dirty="0" err="1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</a:rPr>
                        <a:t>acc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</a:rPr>
                        <a:t>(MV/m)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Symbol"/>
                          <a:ea typeface="Calibri"/>
                        </a:rPr>
                        <a:t>D</a:t>
                      </a:r>
                      <a:r>
                        <a:rPr lang="en-US" sz="1800" i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</a:rPr>
                        <a:t>E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</a:rPr>
                        <a:t>(MeV)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</a:t>
                      </a:r>
                      <a:r>
                        <a:rPr lang="en-US" sz="18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@2K (10</a:t>
                      </a:r>
                      <a:r>
                        <a:rPr lang="en-US" sz="1800" b="1" kern="1200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</a:rPr>
                        <a:t>Static loss per CM @2 K,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</a:rPr>
                        <a:t> W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</a:rPr>
                        <a:t>Total loss per CM @2 K in CW,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</a:rPr>
                        <a:t> W</a:t>
                      </a:r>
                      <a:endParaRPr lang="en-US" sz="1800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solidFill>
                      <a:srgbClr val="7030A0"/>
                    </a:solidFill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/>
                          <a:ea typeface="Calibri"/>
                        </a:rPr>
                        <a:t>HWR</a:t>
                      </a:r>
                      <a:endParaRPr lang="en-US" sz="18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9525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635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Calibri"/>
                          <a:ea typeface="Calibri"/>
                        </a:rPr>
                        <a:t>2.1-11</a:t>
                      </a:r>
                      <a:endParaRPr lang="en-US" sz="18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22960" algn="l"/>
                        </a:tabLst>
                      </a:pPr>
                      <a:r>
                        <a:rPr lang="en-US" sz="1800" b="1" dirty="0" smtClean="0">
                          <a:effectLst/>
                          <a:latin typeface="Calibri"/>
                          <a:ea typeface="Calibri"/>
                        </a:rPr>
                        <a:t>1</a:t>
                      </a:r>
                      <a:endParaRPr lang="en-US" sz="18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22960" algn="l"/>
                        </a:tabLst>
                      </a:pPr>
                      <a:r>
                        <a:rPr lang="en-US" sz="1800" b="1" dirty="0" smtClean="0">
                          <a:effectLst/>
                          <a:latin typeface="Times New Roman"/>
                          <a:ea typeface="Calibri"/>
                        </a:rPr>
                        <a:t>8</a:t>
                      </a:r>
                      <a:endParaRPr lang="en-US" sz="18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Calibri"/>
                          <a:ea typeface="Calibri"/>
                        </a:rPr>
                        <a:t>8.2</a:t>
                      </a:r>
                      <a:endParaRPr lang="en-US" sz="18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Calibri"/>
                          <a:ea typeface="Calibri"/>
                        </a:rPr>
                        <a:t>1.7</a:t>
                      </a:r>
                      <a:endParaRPr lang="en-US" sz="18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/>
                          <a:ea typeface="Calibri"/>
                        </a:rPr>
                        <a:t>0.5</a:t>
                      </a:r>
                      <a:endParaRPr lang="en-US" sz="18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/>
                          <a:ea typeface="Calibri"/>
                        </a:rPr>
                        <a:t>14</a:t>
                      </a:r>
                      <a:endParaRPr lang="en-US" sz="18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/>
                          <a:ea typeface="Calibri"/>
                        </a:rPr>
                        <a:t>24</a:t>
                      </a:r>
                      <a:endParaRPr lang="en-US" sz="18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9525" marB="0">
                    <a:solidFill>
                      <a:srgbClr val="0070C0"/>
                    </a:solidFill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/>
                          <a:ea typeface="Calibri"/>
                        </a:rPr>
                        <a:t>SSR1</a:t>
                      </a:r>
                      <a:endParaRPr lang="en-US" sz="18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9525" marB="0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635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/>
                          <a:ea typeface="Calibri"/>
                        </a:rPr>
                        <a:t>11-38</a:t>
                      </a:r>
                      <a:endParaRPr lang="en-US" sz="18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22960" algn="l"/>
                        </a:tabLst>
                      </a:pPr>
                      <a:r>
                        <a:rPr lang="en-US" sz="1800" b="1" dirty="0" smtClean="0">
                          <a:effectLst/>
                          <a:latin typeface="Calibri"/>
                          <a:ea typeface="Calibri"/>
                        </a:rPr>
                        <a:t>2</a:t>
                      </a:r>
                      <a:endParaRPr lang="en-US" sz="18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22960" algn="l"/>
                        </a:tabLst>
                      </a:pPr>
                      <a:r>
                        <a:rPr lang="en-US" sz="1800" b="1" dirty="0" smtClean="0">
                          <a:effectLst/>
                          <a:latin typeface="Times New Roman"/>
                          <a:ea typeface="Calibri"/>
                        </a:rPr>
                        <a:t>8</a:t>
                      </a:r>
                      <a:endParaRPr lang="en-US" sz="18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Calibri"/>
                          <a:ea typeface="Calibri"/>
                        </a:rPr>
                        <a:t>10</a:t>
                      </a:r>
                      <a:endParaRPr lang="en-US" sz="18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Calibri"/>
                          <a:ea typeface="Calibri"/>
                        </a:rPr>
                        <a:t>2.05</a:t>
                      </a:r>
                      <a:endParaRPr lang="en-US" sz="18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/>
                          <a:ea typeface="Calibri"/>
                        </a:rPr>
                        <a:t>0.5</a:t>
                      </a:r>
                      <a:endParaRPr lang="en-US" sz="18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Calibri"/>
                          <a:ea typeface="Calibri"/>
                        </a:rPr>
                        <a:t>16</a:t>
                      </a:r>
                      <a:endParaRPr lang="en-US" sz="18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/>
                          <a:ea typeface="Calibri"/>
                        </a:rPr>
                        <a:t>27</a:t>
                      </a:r>
                      <a:endParaRPr lang="en-US" sz="18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9525" marB="0">
                    <a:solidFill>
                      <a:srgbClr val="009900"/>
                    </a:solidFill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Calibri"/>
                          <a:ea typeface="Calibri"/>
                        </a:rPr>
                        <a:t>SSR2</a:t>
                      </a:r>
                      <a:endParaRPr lang="en-US" sz="18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9525" marB="0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635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/>
                          <a:ea typeface="Calibri"/>
                        </a:rPr>
                        <a:t>38-177</a:t>
                      </a:r>
                      <a:endParaRPr lang="en-US" sz="18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22960" algn="l"/>
                        </a:tabLst>
                      </a:pPr>
                      <a:r>
                        <a:rPr lang="en-US" sz="1800" b="1" dirty="0" smtClean="0">
                          <a:effectLst/>
                          <a:latin typeface="Calibri"/>
                          <a:ea typeface="Calibri"/>
                        </a:rPr>
                        <a:t>7</a:t>
                      </a:r>
                      <a:endParaRPr lang="en-US" sz="18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22960" algn="l"/>
                        </a:tabLst>
                      </a:pPr>
                      <a:r>
                        <a:rPr lang="en-US" sz="1800" b="1" dirty="0" smtClean="0">
                          <a:effectLst/>
                          <a:latin typeface="Times New Roman"/>
                          <a:ea typeface="Calibri"/>
                        </a:rPr>
                        <a:t>5</a:t>
                      </a:r>
                      <a:endParaRPr lang="en-US" sz="18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Calibri"/>
                          <a:ea typeface="Calibri"/>
                        </a:rPr>
                        <a:t>11.2</a:t>
                      </a:r>
                      <a:endParaRPr lang="en-US" sz="18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Calibri"/>
                          <a:ea typeface="Calibri"/>
                        </a:rPr>
                        <a:t>5.32</a:t>
                      </a:r>
                      <a:endParaRPr lang="en-US" sz="18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/>
                          <a:ea typeface="Calibri"/>
                        </a:rPr>
                        <a:t>1.2</a:t>
                      </a:r>
                      <a:endParaRPr lang="en-US" sz="18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Calibri"/>
                          <a:ea typeface="Calibri"/>
                        </a:rPr>
                        <a:t>8.8</a:t>
                      </a:r>
                      <a:endParaRPr lang="en-US" sz="18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/>
                          <a:ea typeface="Calibri"/>
                        </a:rPr>
                        <a:t>52</a:t>
                      </a:r>
                      <a:endParaRPr lang="en-US" sz="18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9525" marB="0">
                    <a:solidFill>
                      <a:srgbClr val="009900"/>
                    </a:solidFill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Calibri"/>
                          <a:ea typeface="Calibri"/>
                        </a:rPr>
                        <a:t>LB 650</a:t>
                      </a:r>
                      <a:endParaRPr lang="en-US" sz="18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9525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635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Calibri"/>
                          <a:ea typeface="Calibri"/>
                        </a:rPr>
                        <a:t>177-480</a:t>
                      </a:r>
                      <a:endParaRPr lang="en-US" sz="18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22960" algn="l"/>
                        </a:tabLst>
                      </a:pPr>
                      <a:r>
                        <a:rPr lang="en-US" sz="1800" b="1" dirty="0" smtClean="0">
                          <a:effectLst/>
                          <a:latin typeface="Calibri"/>
                          <a:ea typeface="Calibri"/>
                        </a:rPr>
                        <a:t>5</a:t>
                      </a:r>
                      <a:endParaRPr lang="en-US" sz="18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22960" algn="l"/>
                        </a:tabLst>
                      </a:pPr>
                      <a:r>
                        <a:rPr lang="en-US" sz="1800" b="1" dirty="0" smtClean="0">
                          <a:effectLst/>
                          <a:latin typeface="Times New Roman"/>
                          <a:ea typeface="Calibri"/>
                        </a:rPr>
                        <a:t>6*</a:t>
                      </a:r>
                      <a:endParaRPr lang="en-US" sz="18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/>
                          <a:ea typeface="Calibri"/>
                        </a:rPr>
                        <a:t>16.5</a:t>
                      </a:r>
                      <a:endParaRPr lang="en-US" sz="18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/>
                          <a:ea typeface="Calibri"/>
                        </a:rPr>
                        <a:t>11.6</a:t>
                      </a:r>
                      <a:endParaRPr lang="en-US" sz="18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/>
                          <a:ea typeface="Calibri"/>
                        </a:rPr>
                        <a:t>1.5</a:t>
                      </a:r>
                      <a:endParaRPr lang="en-US" sz="18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Calibri"/>
                          <a:ea typeface="Calibri"/>
                        </a:rPr>
                        <a:t>8.1</a:t>
                      </a:r>
                      <a:endParaRPr lang="en-US" sz="18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Calibri"/>
                          <a:ea typeface="Calibri"/>
                        </a:rPr>
                        <a:t>153</a:t>
                      </a:r>
                      <a:endParaRPr lang="en-US" sz="18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9525" marB="0">
                    <a:solidFill>
                      <a:srgbClr val="FFFF00"/>
                    </a:solidFill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/>
                          <a:ea typeface="Calibri"/>
                        </a:rPr>
                        <a:t>HB 650</a:t>
                      </a:r>
                      <a:endParaRPr lang="en-US" sz="18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9525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635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/>
                          <a:ea typeface="Calibri"/>
                        </a:rPr>
                        <a:t>480-800</a:t>
                      </a:r>
                      <a:endParaRPr lang="en-US" sz="18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23900" algn="l"/>
                          <a:tab pos="822960" algn="l"/>
                        </a:tabLs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</a:rPr>
                        <a:t>4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23900" algn="l"/>
                          <a:tab pos="822960" algn="l"/>
                        </a:tabLst>
                      </a:pPr>
                      <a:r>
                        <a:rPr lang="en-US" sz="1800" b="1" dirty="0" smtClean="0">
                          <a:effectLst/>
                          <a:latin typeface="Times New Roman"/>
                          <a:ea typeface="Calibri"/>
                        </a:rPr>
                        <a:t>6</a:t>
                      </a:r>
                      <a:endParaRPr lang="en-US" sz="18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Calibri"/>
                          <a:ea typeface="Calibri"/>
                        </a:rPr>
                        <a:t>17.5</a:t>
                      </a:r>
                      <a:endParaRPr lang="en-US" sz="18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Calibri"/>
                          <a:ea typeface="Calibri"/>
                        </a:rPr>
                        <a:t>17.7</a:t>
                      </a:r>
                      <a:endParaRPr lang="en-US" sz="18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/>
                          <a:ea typeface="Calibri"/>
                        </a:rPr>
                        <a:t>2.0</a:t>
                      </a:r>
                      <a:endParaRPr lang="en-US" sz="18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/>
                          <a:ea typeface="Calibri"/>
                        </a:rPr>
                        <a:t>6.2</a:t>
                      </a:r>
                      <a:endParaRPr lang="en-US" sz="18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/>
                          <a:ea typeface="Calibri"/>
                        </a:rPr>
                        <a:t>153</a:t>
                      </a:r>
                      <a:endParaRPr lang="en-US" sz="18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9525" marB="0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362200" y="457200"/>
            <a:ext cx="45520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99"/>
                </a:solidFill>
              </a:rPr>
              <a:t>Cryogenic losses in the PIP II </a:t>
            </a:r>
          </a:p>
          <a:p>
            <a:pPr algn="ctr"/>
            <a:r>
              <a:rPr lang="en-US" sz="2400" b="1" dirty="0" err="1" smtClean="0">
                <a:solidFill>
                  <a:srgbClr val="000099"/>
                </a:solidFill>
              </a:rPr>
              <a:t>cryo</a:t>
            </a:r>
            <a:r>
              <a:rPr lang="en-US" sz="2400" b="1" dirty="0" smtClean="0">
                <a:solidFill>
                  <a:srgbClr val="000099"/>
                </a:solidFill>
              </a:rPr>
              <a:t>-modules</a:t>
            </a:r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7413" y="1371600"/>
            <a:ext cx="8305800" cy="1348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buClr>
                <a:srgbClr val="003399"/>
              </a:buClr>
              <a:buFont typeface="Arial" pitchFamily="34" charset="0"/>
              <a:buChar char="•"/>
            </a:pPr>
            <a:r>
              <a:rPr lang="en-US" sz="2400" dirty="0">
                <a:solidFill>
                  <a:srgbClr val="000099"/>
                </a:solidFill>
              </a:rPr>
              <a:t>I</a:t>
            </a:r>
            <a:r>
              <a:rPr lang="en-US" sz="2400" dirty="0" smtClean="0">
                <a:solidFill>
                  <a:srgbClr val="000099"/>
                </a:solidFill>
              </a:rPr>
              <a:t>n CW regime the total loss is 410 W;</a:t>
            </a:r>
          </a:p>
          <a:p>
            <a:pPr marL="342900" indent="-342900" algn="l">
              <a:buClr>
                <a:srgbClr val="003399"/>
              </a:buClr>
              <a:buFont typeface="Arial" pitchFamily="34" charset="0"/>
              <a:buChar char="•"/>
            </a:pPr>
            <a:r>
              <a:rPr lang="en-US" sz="2400" dirty="0">
                <a:solidFill>
                  <a:srgbClr val="000099"/>
                </a:solidFill>
              </a:rPr>
              <a:t>P</a:t>
            </a:r>
            <a:r>
              <a:rPr lang="en-US" sz="2400" dirty="0" smtClean="0">
                <a:solidFill>
                  <a:srgbClr val="000099"/>
                </a:solidFill>
              </a:rPr>
              <a:t>ulsed </a:t>
            </a:r>
            <a:r>
              <a:rPr lang="en-US" sz="2400" dirty="0">
                <a:solidFill>
                  <a:srgbClr val="000099"/>
                </a:solidFill>
              </a:rPr>
              <a:t>operation limited by power of the </a:t>
            </a:r>
            <a:r>
              <a:rPr lang="en-US" sz="2400" dirty="0" err="1" smtClean="0">
                <a:solidFill>
                  <a:srgbClr val="000099"/>
                </a:solidFill>
              </a:rPr>
              <a:t>cryo</a:t>
            </a:r>
            <a:r>
              <a:rPr lang="en-US" sz="2400" dirty="0" smtClean="0">
                <a:solidFill>
                  <a:srgbClr val="000099"/>
                </a:solidFill>
              </a:rPr>
              <a:t>-plant;</a:t>
            </a:r>
          </a:p>
          <a:p>
            <a:pPr marL="342900" indent="-342900" algn="l">
              <a:buClr>
                <a:srgbClr val="003399"/>
              </a:buCl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99"/>
                </a:solidFill>
              </a:rPr>
              <a:t>5</a:t>
            </a:r>
            <a:r>
              <a:rPr lang="en-US" sz="2400" dirty="0">
                <a:solidFill>
                  <a:srgbClr val="000099"/>
                </a:solidFill>
              </a:rPr>
              <a:t>% duty factor for </a:t>
            </a:r>
            <a:r>
              <a:rPr lang="en-US" sz="2400" dirty="0" err="1" smtClean="0">
                <a:solidFill>
                  <a:srgbClr val="000099"/>
                </a:solidFill>
              </a:rPr>
              <a:t>cryo</a:t>
            </a:r>
            <a:r>
              <a:rPr lang="en-US" sz="2400" dirty="0" smtClean="0">
                <a:solidFill>
                  <a:srgbClr val="000099"/>
                </a:solidFill>
              </a:rPr>
              <a:t>, or 20.5 W.</a:t>
            </a:r>
            <a:endParaRPr lang="en-US" sz="2400" dirty="0">
              <a:solidFill>
                <a:srgbClr val="00009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5002" y="5696051"/>
            <a:ext cx="7250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*3-cavity option is under consideration; CM has no focusing elements.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58377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600200" y="6381750"/>
            <a:ext cx="5562600" cy="247650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 dirty="0" smtClean="0"/>
              <a:t>PIP-II Collaboration Meeting – Spring 2014; Slava </a:t>
            </a:r>
            <a:r>
              <a:rPr lang="en-US" sz="1200" dirty="0" err="1" smtClean="0"/>
              <a:t>Yakovlev</a:t>
            </a:r>
            <a:endParaRPr lang="en-US" sz="1200" dirty="0" smtClean="0"/>
          </a:p>
        </p:txBody>
      </p:sp>
      <p:sp>
        <p:nvSpPr>
          <p:cNvPr id="1434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81000" y="6248400"/>
            <a:ext cx="1905000" cy="323850"/>
          </a:xfr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C49C9E50-ABA4-4D49-BD7C-6D8373C9AA84}" type="slidenum">
              <a:rPr lang="en-US" sz="1200" b="1" smtClean="0"/>
              <a:pPr/>
              <a:t>7</a:t>
            </a:fld>
            <a:endParaRPr lang="en-US" dirty="0" smtClean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133600" y="274638"/>
            <a:ext cx="5562600" cy="1143000"/>
          </a:xfrm>
        </p:spPr>
        <p:txBody>
          <a:bodyPr/>
          <a:lstStyle/>
          <a:p>
            <a:r>
              <a:rPr lang="en-US" dirty="0"/>
              <a:t>Primary Technical Risks</a:t>
            </a:r>
            <a:br>
              <a:rPr lang="en-US" dirty="0"/>
            </a:br>
            <a:endParaRPr lang="en-US" dirty="0" smtClean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93703" y="1524000"/>
            <a:ext cx="8839200" cy="495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Future CW operation   → </a:t>
            </a:r>
            <a:r>
              <a:rPr lang="en-US" sz="2800" dirty="0" err="1" smtClean="0">
                <a:solidFill>
                  <a:schemeClr val="tx1"/>
                </a:solidFill>
              </a:rPr>
              <a:t>cryo</a:t>
            </a:r>
            <a:r>
              <a:rPr lang="en-US" sz="2800" dirty="0" smtClean="0">
                <a:solidFill>
                  <a:schemeClr val="tx1"/>
                </a:solidFill>
              </a:rPr>
              <a:t>-losses → high Q</a:t>
            </a:r>
            <a:r>
              <a:rPr lang="en-US" sz="2800" baseline="-25000" dirty="0" smtClean="0">
                <a:solidFill>
                  <a:schemeClr val="tx1"/>
                </a:solidFill>
              </a:rPr>
              <a:t>0</a:t>
            </a:r>
            <a:r>
              <a:rPr lang="en-US" sz="2800" dirty="0" smtClean="0">
                <a:solidFill>
                  <a:schemeClr val="tx1"/>
                </a:solidFill>
              </a:rPr>
              <a:t> is desired;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Low beam loading → </a:t>
            </a:r>
            <a:r>
              <a:rPr lang="en-US" sz="2800" dirty="0" err="1" smtClean="0">
                <a:solidFill>
                  <a:schemeClr val="tx1"/>
                </a:solidFill>
              </a:rPr>
              <a:t>microphonics</a:t>
            </a:r>
            <a:r>
              <a:rPr lang="en-US" sz="2800" dirty="0" smtClean="0">
                <a:solidFill>
                  <a:schemeClr val="tx1"/>
                </a:solidFill>
              </a:rPr>
              <a:t>;	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High-Order Modes </a:t>
            </a:r>
            <a:r>
              <a:rPr lang="en-US" sz="2800" dirty="0">
                <a:solidFill>
                  <a:schemeClr val="tx1"/>
                </a:solidFill>
              </a:rPr>
              <a:t>→ </a:t>
            </a:r>
            <a:r>
              <a:rPr lang="en-US" sz="2800" dirty="0" smtClean="0">
                <a:solidFill>
                  <a:schemeClr val="tx1"/>
                </a:solidFill>
              </a:rPr>
              <a:t>“to damp, or not to damp?”</a:t>
            </a:r>
          </a:p>
          <a:p>
            <a:r>
              <a:rPr lang="en-US" sz="2800" dirty="0" smtClean="0">
                <a:solidFill>
                  <a:srgbClr val="C00000"/>
                </a:solidFill>
              </a:rPr>
              <a:t>Lorentz </a:t>
            </a:r>
            <a:r>
              <a:rPr lang="en-US" sz="2800" dirty="0">
                <a:solidFill>
                  <a:srgbClr val="C00000"/>
                </a:solidFill>
              </a:rPr>
              <a:t>Force Detune (LFD) may be an issue </a:t>
            </a:r>
            <a:r>
              <a:rPr lang="en-US" sz="2800" dirty="0" smtClean="0">
                <a:solidFill>
                  <a:srgbClr val="C00000"/>
                </a:solidFill>
              </a:rPr>
              <a:t>in a pulsed mode, and </a:t>
            </a:r>
            <a:r>
              <a:rPr lang="en-US" sz="2800" dirty="0">
                <a:solidFill>
                  <a:srgbClr val="C00000"/>
                </a:solidFill>
              </a:rPr>
              <a:t>should </a:t>
            </a:r>
            <a:r>
              <a:rPr lang="en-US" sz="2800">
                <a:solidFill>
                  <a:srgbClr val="C00000"/>
                </a:solidFill>
              </a:rPr>
              <a:t>be </a:t>
            </a:r>
            <a:r>
              <a:rPr lang="en-US" sz="2800" smtClean="0">
                <a:solidFill>
                  <a:srgbClr val="C00000"/>
                </a:solidFill>
              </a:rPr>
              <a:t>analyzed.</a:t>
            </a:r>
            <a:endParaRPr lang="en-US" sz="28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58377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362200" y="6381750"/>
            <a:ext cx="4800600" cy="247650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 dirty="0" smtClean="0"/>
              <a:t>PIP-II Collaboration Meeting – Spring 2014; Slava </a:t>
            </a:r>
            <a:r>
              <a:rPr lang="en-US" sz="1200" dirty="0" err="1" smtClean="0"/>
              <a:t>Yakovlev</a:t>
            </a:r>
            <a:endParaRPr lang="en-US" sz="1200" dirty="0" smtClean="0"/>
          </a:p>
        </p:txBody>
      </p:sp>
      <p:sp>
        <p:nvSpPr>
          <p:cNvPr id="1434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81000" y="6248400"/>
            <a:ext cx="1905000" cy="323850"/>
          </a:xfr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C49C9E50-ABA4-4D49-BD7C-6D8373C9AA84}" type="slidenum">
              <a:rPr lang="en-US" sz="1200" b="1" smtClean="0"/>
              <a:pPr/>
              <a:t>8</a:t>
            </a:fld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28600" y="228600"/>
            <a:ext cx="891540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</a:rPr>
              <a:t>       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srgbClr val="003399"/>
                </a:solidFill>
              </a:rPr>
              <a:t> </a:t>
            </a:r>
            <a:r>
              <a:rPr lang="en-US" sz="2800" kern="0" dirty="0" smtClean="0">
                <a:solidFill>
                  <a:srgbClr val="003399"/>
                </a:solidFill>
              </a:rPr>
              <a:t>    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</a:rPr>
              <a:t>High Q0 Program for CW SRF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</a:rPr>
              <a:t>linacs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</a:rPr>
              <a:t>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kern="0" dirty="0">
              <a:solidFill>
                <a:srgbClr val="003399"/>
              </a:solidFill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</a:endParaRP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For future CW operation high Q0 is critical;</a:t>
            </a: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Basic SRF physics researches  towards Q0 improvements (instead of gradient improvement as before);</a:t>
            </a: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Development of new SRF cavity processing technique for high Q0;</a:t>
            </a: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Processing recipes optimization and industrialization;</a:t>
            </a: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200" kern="0" dirty="0" smtClean="0">
                <a:solidFill>
                  <a:sysClr val="windowText" lastClr="000000"/>
                </a:solidFill>
              </a:rPr>
              <a:t>The program is very well aligned to the LCLS II. 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SRF investigations were re-directed from HG to High Q0;</a:t>
            </a: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This new direction is now well - recognized worldwide.</a:t>
            </a: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New effective processing method (Nitrogen doping) were developed, successfully  tested and understood.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58377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>
            <a:off x="6123601" y="1664898"/>
            <a:ext cx="0" cy="3726611"/>
          </a:xfrm>
          <a:prstGeom prst="line">
            <a:avLst/>
          </a:prstGeom>
          <a:ln w="15875">
            <a:solidFill>
              <a:schemeClr val="bg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674853" y="2708696"/>
            <a:ext cx="4615132" cy="0"/>
          </a:xfrm>
          <a:prstGeom prst="line">
            <a:avLst/>
          </a:prstGeom>
          <a:ln w="15875">
            <a:solidFill>
              <a:schemeClr val="bg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Single Cell Cavity Tests: </a:t>
            </a:r>
            <a:br>
              <a:rPr lang="en-US" dirty="0" smtClean="0"/>
            </a:br>
            <a:r>
              <a:rPr lang="en-US" dirty="0" smtClean="0"/>
              <a:t>Nitrogen Treatment during vacuum bake</a:t>
            </a:r>
            <a:endParaRPr lang="en-US" dirty="0"/>
          </a:p>
        </p:txBody>
      </p:sp>
      <p:pic>
        <p:nvPicPr>
          <p:cNvPr id="14" name="Content Placeholder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2" t="5906" r="12857"/>
          <a:stretch/>
        </p:blipFill>
        <p:spPr>
          <a:xfrm>
            <a:off x="3124200" y="1530822"/>
            <a:ext cx="4974837" cy="43365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765800" y="2808829"/>
            <a:ext cx="1130598" cy="1820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3276599"/>
            <a:ext cx="2686339" cy="286835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32"/>
          <p:cNvSpPr txBox="1"/>
          <p:nvPr/>
        </p:nvSpPr>
        <p:spPr>
          <a:xfrm>
            <a:off x="6896398" y="5486400"/>
            <a:ext cx="2247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en-US" sz="1600" b="1" dirty="0" smtClean="0">
                <a:solidFill>
                  <a:srgbClr val="FF0000"/>
                </a:solidFill>
              </a:rPr>
              <a:t>*</a:t>
            </a:r>
            <a:r>
              <a:rPr lang="en-US" sz="1600" b="1" dirty="0" err="1" smtClean="0">
                <a:solidFill>
                  <a:srgbClr val="FF0000"/>
                </a:solidFill>
              </a:rPr>
              <a:t>A.Grassellino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et al, 2013 </a:t>
            </a:r>
            <a:r>
              <a:rPr lang="en-US" sz="1600" b="1" i="1" dirty="0" err="1">
                <a:solidFill>
                  <a:srgbClr val="FF0000"/>
                </a:solidFill>
              </a:rPr>
              <a:t>Supercond</a:t>
            </a:r>
            <a:r>
              <a:rPr lang="en-US" sz="1600" b="1" i="1" dirty="0">
                <a:solidFill>
                  <a:srgbClr val="FF0000"/>
                </a:solidFill>
              </a:rPr>
              <a:t>. Sci. Technol.</a:t>
            </a:r>
            <a:r>
              <a:rPr lang="en-US" sz="1600" b="1" dirty="0">
                <a:solidFill>
                  <a:srgbClr val="FF0000"/>
                </a:solidFill>
              </a:rPr>
              <a:t> 26 102001 </a:t>
            </a:r>
          </a:p>
        </p:txBody>
      </p:sp>
      <p:sp>
        <p:nvSpPr>
          <p:cNvPr id="8" name="4-Point Star 7"/>
          <p:cNvSpPr/>
          <p:nvPr/>
        </p:nvSpPr>
        <p:spPr>
          <a:xfrm>
            <a:off x="5890699" y="2476010"/>
            <a:ext cx="457200" cy="457200"/>
          </a:xfrm>
          <a:prstGeom prst="star4">
            <a:avLst>
              <a:gd name="adj" fmla="val 1311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741708" y="2704610"/>
            <a:ext cx="1293961" cy="41687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sz="1400" dirty="0" smtClean="0">
                <a:solidFill>
                  <a:srgbClr val="000000"/>
                </a:solidFill>
              </a:rPr>
              <a:t>LCLS-II</a:t>
            </a:r>
            <a:endParaRPr lang="en-US" sz="1400" dirty="0">
              <a:solidFill>
                <a:srgbClr val="000000"/>
              </a:solidFill>
            </a:endParaRPr>
          </a:p>
        </p:txBody>
      </p:sp>
      <p:cxnSp>
        <p:nvCxnSpPr>
          <p:cNvPr id="10" name="Straight Arrow Connector 9"/>
          <p:cNvCxnSpPr>
            <a:stCxn id="9" idx="2"/>
          </p:cNvCxnSpPr>
          <p:nvPr/>
        </p:nvCxnSpPr>
        <p:spPr>
          <a:xfrm flipH="1" flipV="1">
            <a:off x="6199494" y="2728830"/>
            <a:ext cx="1542214" cy="184219"/>
          </a:xfrm>
          <a:prstGeom prst="straightConnector1">
            <a:avLst/>
          </a:prstGeom>
          <a:ln w="15875">
            <a:solidFill>
              <a:srgbClr val="0070C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304800" y="1792478"/>
            <a:ext cx="2579427" cy="506552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1600" dirty="0" smtClean="0"/>
              <a:t>Surface </a:t>
            </a:r>
            <a:r>
              <a:rPr lang="en-US" sz="1600" dirty="0"/>
              <a:t>doping: </a:t>
            </a:r>
            <a:r>
              <a:rPr lang="en-US" sz="1600" b="1" i="1" u="sng" dirty="0">
                <a:solidFill>
                  <a:srgbClr val="FF0000"/>
                </a:solidFill>
              </a:rPr>
              <a:t>baseline strategy  to improve </a:t>
            </a:r>
            <a:r>
              <a:rPr lang="en-US" sz="1600" b="1" i="1" u="sng" dirty="0" smtClean="0">
                <a:solidFill>
                  <a:srgbClr val="FF0000"/>
                </a:solidFill>
              </a:rPr>
              <a:t>R</a:t>
            </a:r>
            <a:r>
              <a:rPr lang="en-US" sz="1600" b="1" i="1" u="sng" baseline="-25000" dirty="0" smtClean="0">
                <a:solidFill>
                  <a:srgbClr val="FF0000"/>
                </a:solidFill>
              </a:rPr>
              <a:t>BCS</a:t>
            </a:r>
            <a:r>
              <a:rPr lang="en-US" sz="1600" b="1" i="1" u="sng" dirty="0" smtClean="0">
                <a:solidFill>
                  <a:srgbClr val="FF0000"/>
                </a:solidFill>
              </a:rPr>
              <a:t> and allow high Q for LCLS-II at 2K</a:t>
            </a:r>
            <a:endParaRPr lang="en-US" sz="1600" b="1" i="1" u="sng" dirty="0">
              <a:solidFill>
                <a:srgbClr val="FF0000"/>
              </a:solidFill>
            </a:endParaRPr>
          </a:p>
          <a:p>
            <a:endParaRPr lang="en-US" sz="1600" dirty="0"/>
          </a:p>
          <a:p>
            <a:r>
              <a:rPr lang="en-US" sz="1600" dirty="0" smtClean="0"/>
              <a:t>Current R&amp;D Goal: </a:t>
            </a:r>
          </a:p>
          <a:p>
            <a:r>
              <a:rPr lang="en-US" sz="1600" b="1" i="1" u="sng" dirty="0" smtClean="0">
                <a:solidFill>
                  <a:srgbClr val="FF0000"/>
                </a:solidFill>
              </a:rPr>
              <a:t>Develop a robust surface processing recipe based on Nitrogen Treatment for LCLS-II</a:t>
            </a:r>
          </a:p>
          <a:p>
            <a:r>
              <a:rPr lang="en-US" sz="1600" b="1" i="1" u="sng" dirty="0" smtClean="0">
                <a:solidFill>
                  <a:srgbClr val="FF0000"/>
                </a:solidFill>
              </a:rPr>
              <a:t>Spec Q&gt;2.7e10 at 2K, 1.3 GHz, 16 MeV/m</a:t>
            </a:r>
          </a:p>
          <a:p>
            <a:pPr lvl="1"/>
            <a:r>
              <a:rPr lang="en-US" sz="1600" dirty="0" smtClean="0"/>
              <a:t>and transfer to industry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3581400" y="5867400"/>
            <a:ext cx="252344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ea typeface="ＭＳ Ｐゴシック" pitchFamily="-110" charset="-128"/>
              </a:rPr>
              <a:t>&lt;Q0&gt;(FG) = 4.2e10*</a:t>
            </a:r>
            <a:endParaRPr lang="en-US" sz="2000" dirty="0">
              <a:solidFill>
                <a:srgbClr val="FF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>
          <a:xfrm>
            <a:off x="2438400" y="6381750"/>
            <a:ext cx="4648200" cy="24765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PIP-II Collaboration Meeting – Spring 2014; Slava </a:t>
            </a:r>
            <a:r>
              <a:rPr lang="en-US" dirty="0" err="1" smtClean="0">
                <a:solidFill>
                  <a:srgbClr val="000000"/>
                </a:solidFill>
              </a:rPr>
              <a:t>Yakovlev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54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tory">
  <a:themeElements>
    <a:clrScheme name="Factory 3">
      <a:dk1>
        <a:srgbClr val="000000"/>
      </a:dk1>
      <a:lt1>
        <a:srgbClr val="FFFFFF"/>
      </a:lt1>
      <a:dk2>
        <a:srgbClr val="000000"/>
      </a:dk2>
      <a:lt2>
        <a:srgbClr val="EAEAEA"/>
      </a:lt2>
      <a:accent1>
        <a:srgbClr val="DDDDDD"/>
      </a:accent1>
      <a:accent2>
        <a:srgbClr val="B2B2B2"/>
      </a:accent2>
      <a:accent3>
        <a:srgbClr val="FFFFFF"/>
      </a:accent3>
      <a:accent4>
        <a:srgbClr val="000000"/>
      </a:accent4>
      <a:accent5>
        <a:srgbClr val="EBEBEB"/>
      </a:accent5>
      <a:accent6>
        <a:srgbClr val="A1A1A1"/>
      </a:accent6>
      <a:hlink>
        <a:srgbClr val="4D4D4D"/>
      </a:hlink>
      <a:folHlink>
        <a:srgbClr val="969696"/>
      </a:folHlink>
    </a:clrScheme>
    <a:fontScheme name="Facto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actory 1">
        <a:dk1>
          <a:srgbClr val="000054"/>
        </a:dk1>
        <a:lt1>
          <a:srgbClr val="EAEAEA"/>
        </a:lt1>
        <a:dk2>
          <a:srgbClr val="00007A"/>
        </a:dk2>
        <a:lt2>
          <a:srgbClr val="EBD189"/>
        </a:lt2>
        <a:accent1>
          <a:srgbClr val="FCAB40"/>
        </a:accent1>
        <a:accent2>
          <a:srgbClr val="555BAD"/>
        </a:accent2>
        <a:accent3>
          <a:srgbClr val="AAAABE"/>
        </a:accent3>
        <a:accent4>
          <a:srgbClr val="C8C8C8"/>
        </a:accent4>
        <a:accent5>
          <a:srgbClr val="FDD2AF"/>
        </a:accent5>
        <a:accent6>
          <a:srgbClr val="4C529C"/>
        </a:accent6>
        <a:hlink>
          <a:srgbClr val="B97C01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2">
        <a:dk1>
          <a:srgbClr val="000000"/>
        </a:dk1>
        <a:lt1>
          <a:srgbClr val="FFFFCC"/>
        </a:lt1>
        <a:dk2>
          <a:srgbClr val="993300"/>
        </a:dk2>
        <a:lt2>
          <a:srgbClr val="EDE1AF"/>
        </a:lt2>
        <a:accent1>
          <a:srgbClr val="CAC0E2"/>
        </a:accent1>
        <a:accent2>
          <a:srgbClr val="DFC977"/>
        </a:accent2>
        <a:accent3>
          <a:srgbClr val="FFFFE2"/>
        </a:accent3>
        <a:accent4>
          <a:srgbClr val="000000"/>
        </a:accent4>
        <a:accent5>
          <a:srgbClr val="E1DCEE"/>
        </a:accent5>
        <a:accent6>
          <a:srgbClr val="CAB66B"/>
        </a:accent6>
        <a:hlink>
          <a:srgbClr val="660033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3">
        <a:dk1>
          <a:srgbClr val="000000"/>
        </a:dk1>
        <a:lt1>
          <a:srgbClr val="FFFFFF"/>
        </a:lt1>
        <a:dk2>
          <a:srgbClr val="000000"/>
        </a:dk2>
        <a:lt2>
          <a:srgbClr val="EAEAEA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4">
        <a:dk1>
          <a:srgbClr val="481800"/>
        </a:dk1>
        <a:lt1>
          <a:srgbClr val="EAEAEA"/>
        </a:lt1>
        <a:dk2>
          <a:srgbClr val="762700"/>
        </a:dk2>
        <a:lt2>
          <a:srgbClr val="EBD189"/>
        </a:lt2>
        <a:accent1>
          <a:srgbClr val="FCAB40"/>
        </a:accent1>
        <a:accent2>
          <a:srgbClr val="AD717F"/>
        </a:accent2>
        <a:accent3>
          <a:srgbClr val="BDACAA"/>
        </a:accent3>
        <a:accent4>
          <a:srgbClr val="C8C8C8"/>
        </a:accent4>
        <a:accent5>
          <a:srgbClr val="FDD2AF"/>
        </a:accent5>
        <a:accent6>
          <a:srgbClr val="9C6672"/>
        </a:accent6>
        <a:hlink>
          <a:srgbClr val="FFFF99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5">
        <a:dk1>
          <a:srgbClr val="330066"/>
        </a:dk1>
        <a:lt1>
          <a:srgbClr val="EAEAEA"/>
        </a:lt1>
        <a:dk2>
          <a:srgbClr val="4E009C"/>
        </a:dk2>
        <a:lt2>
          <a:srgbClr val="EBD189"/>
        </a:lt2>
        <a:accent1>
          <a:srgbClr val="FCAB40"/>
        </a:accent1>
        <a:accent2>
          <a:srgbClr val="8871BB"/>
        </a:accent2>
        <a:accent3>
          <a:srgbClr val="B2AACB"/>
        </a:accent3>
        <a:accent4>
          <a:srgbClr val="C8C8C8"/>
        </a:accent4>
        <a:accent5>
          <a:srgbClr val="FDD2AF"/>
        </a:accent5>
        <a:accent6>
          <a:srgbClr val="7B66A9"/>
        </a:accent6>
        <a:hlink>
          <a:srgbClr val="99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6">
        <a:dk1>
          <a:srgbClr val="454425"/>
        </a:dk1>
        <a:lt1>
          <a:srgbClr val="EAEAEA"/>
        </a:lt1>
        <a:dk2>
          <a:srgbClr val="4D6A2A"/>
        </a:dk2>
        <a:lt2>
          <a:srgbClr val="EBD189"/>
        </a:lt2>
        <a:accent1>
          <a:srgbClr val="FCAB40"/>
        </a:accent1>
        <a:accent2>
          <a:srgbClr val="A59E79"/>
        </a:accent2>
        <a:accent3>
          <a:srgbClr val="B2B9AC"/>
        </a:accent3>
        <a:accent4>
          <a:srgbClr val="C8C8C8"/>
        </a:accent4>
        <a:accent5>
          <a:srgbClr val="FDD2AF"/>
        </a:accent5>
        <a:accent6>
          <a:srgbClr val="958F6D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7">
        <a:dk1>
          <a:srgbClr val="3C2924"/>
        </a:dk1>
        <a:lt1>
          <a:srgbClr val="EAEAEA"/>
        </a:lt1>
        <a:dk2>
          <a:srgbClr val="0D0A46"/>
        </a:dk2>
        <a:lt2>
          <a:srgbClr val="EBD189"/>
        </a:lt2>
        <a:accent1>
          <a:srgbClr val="FCAB40"/>
        </a:accent1>
        <a:accent2>
          <a:srgbClr val="633D4E"/>
        </a:accent2>
        <a:accent3>
          <a:srgbClr val="AAAAB0"/>
        </a:accent3>
        <a:accent4>
          <a:srgbClr val="C8C8C8"/>
        </a:accent4>
        <a:accent5>
          <a:srgbClr val="FDD2AF"/>
        </a:accent5>
        <a:accent6>
          <a:srgbClr val="593646"/>
        </a:accent6>
        <a:hlink>
          <a:srgbClr val="FFCC66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Factory">
  <a:themeElements>
    <a:clrScheme name="Factory 3">
      <a:dk1>
        <a:srgbClr val="000000"/>
      </a:dk1>
      <a:lt1>
        <a:srgbClr val="FFFFFF"/>
      </a:lt1>
      <a:dk2>
        <a:srgbClr val="000000"/>
      </a:dk2>
      <a:lt2>
        <a:srgbClr val="EAEAEA"/>
      </a:lt2>
      <a:accent1>
        <a:srgbClr val="DDDDDD"/>
      </a:accent1>
      <a:accent2>
        <a:srgbClr val="B2B2B2"/>
      </a:accent2>
      <a:accent3>
        <a:srgbClr val="FFFFFF"/>
      </a:accent3>
      <a:accent4>
        <a:srgbClr val="000000"/>
      </a:accent4>
      <a:accent5>
        <a:srgbClr val="EBEBEB"/>
      </a:accent5>
      <a:accent6>
        <a:srgbClr val="A1A1A1"/>
      </a:accent6>
      <a:hlink>
        <a:srgbClr val="4D4D4D"/>
      </a:hlink>
      <a:folHlink>
        <a:srgbClr val="969696"/>
      </a:folHlink>
    </a:clrScheme>
    <a:fontScheme name="Facto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actory 1">
        <a:dk1>
          <a:srgbClr val="000054"/>
        </a:dk1>
        <a:lt1>
          <a:srgbClr val="EAEAEA"/>
        </a:lt1>
        <a:dk2>
          <a:srgbClr val="00007A"/>
        </a:dk2>
        <a:lt2>
          <a:srgbClr val="EBD189"/>
        </a:lt2>
        <a:accent1>
          <a:srgbClr val="FCAB40"/>
        </a:accent1>
        <a:accent2>
          <a:srgbClr val="555BAD"/>
        </a:accent2>
        <a:accent3>
          <a:srgbClr val="AAAABE"/>
        </a:accent3>
        <a:accent4>
          <a:srgbClr val="C8C8C8"/>
        </a:accent4>
        <a:accent5>
          <a:srgbClr val="FDD2AF"/>
        </a:accent5>
        <a:accent6>
          <a:srgbClr val="4C529C"/>
        </a:accent6>
        <a:hlink>
          <a:srgbClr val="B97C01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2">
        <a:dk1>
          <a:srgbClr val="000000"/>
        </a:dk1>
        <a:lt1>
          <a:srgbClr val="FFFFCC"/>
        </a:lt1>
        <a:dk2>
          <a:srgbClr val="993300"/>
        </a:dk2>
        <a:lt2>
          <a:srgbClr val="EDE1AF"/>
        </a:lt2>
        <a:accent1>
          <a:srgbClr val="CAC0E2"/>
        </a:accent1>
        <a:accent2>
          <a:srgbClr val="DFC977"/>
        </a:accent2>
        <a:accent3>
          <a:srgbClr val="FFFFE2"/>
        </a:accent3>
        <a:accent4>
          <a:srgbClr val="000000"/>
        </a:accent4>
        <a:accent5>
          <a:srgbClr val="E1DCEE"/>
        </a:accent5>
        <a:accent6>
          <a:srgbClr val="CAB66B"/>
        </a:accent6>
        <a:hlink>
          <a:srgbClr val="660033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3">
        <a:dk1>
          <a:srgbClr val="000000"/>
        </a:dk1>
        <a:lt1>
          <a:srgbClr val="FFFFFF"/>
        </a:lt1>
        <a:dk2>
          <a:srgbClr val="000000"/>
        </a:dk2>
        <a:lt2>
          <a:srgbClr val="EAEAEA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4">
        <a:dk1>
          <a:srgbClr val="481800"/>
        </a:dk1>
        <a:lt1>
          <a:srgbClr val="EAEAEA"/>
        </a:lt1>
        <a:dk2>
          <a:srgbClr val="762700"/>
        </a:dk2>
        <a:lt2>
          <a:srgbClr val="EBD189"/>
        </a:lt2>
        <a:accent1>
          <a:srgbClr val="FCAB40"/>
        </a:accent1>
        <a:accent2>
          <a:srgbClr val="AD717F"/>
        </a:accent2>
        <a:accent3>
          <a:srgbClr val="BDACAA"/>
        </a:accent3>
        <a:accent4>
          <a:srgbClr val="C8C8C8"/>
        </a:accent4>
        <a:accent5>
          <a:srgbClr val="FDD2AF"/>
        </a:accent5>
        <a:accent6>
          <a:srgbClr val="9C6672"/>
        </a:accent6>
        <a:hlink>
          <a:srgbClr val="FFFF99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5">
        <a:dk1>
          <a:srgbClr val="330066"/>
        </a:dk1>
        <a:lt1>
          <a:srgbClr val="EAEAEA"/>
        </a:lt1>
        <a:dk2>
          <a:srgbClr val="4E009C"/>
        </a:dk2>
        <a:lt2>
          <a:srgbClr val="EBD189"/>
        </a:lt2>
        <a:accent1>
          <a:srgbClr val="FCAB40"/>
        </a:accent1>
        <a:accent2>
          <a:srgbClr val="8871BB"/>
        </a:accent2>
        <a:accent3>
          <a:srgbClr val="B2AACB"/>
        </a:accent3>
        <a:accent4>
          <a:srgbClr val="C8C8C8"/>
        </a:accent4>
        <a:accent5>
          <a:srgbClr val="FDD2AF"/>
        </a:accent5>
        <a:accent6>
          <a:srgbClr val="7B66A9"/>
        </a:accent6>
        <a:hlink>
          <a:srgbClr val="99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6">
        <a:dk1>
          <a:srgbClr val="454425"/>
        </a:dk1>
        <a:lt1>
          <a:srgbClr val="EAEAEA"/>
        </a:lt1>
        <a:dk2>
          <a:srgbClr val="4D6A2A"/>
        </a:dk2>
        <a:lt2>
          <a:srgbClr val="EBD189"/>
        </a:lt2>
        <a:accent1>
          <a:srgbClr val="FCAB40"/>
        </a:accent1>
        <a:accent2>
          <a:srgbClr val="A59E79"/>
        </a:accent2>
        <a:accent3>
          <a:srgbClr val="B2B9AC"/>
        </a:accent3>
        <a:accent4>
          <a:srgbClr val="C8C8C8"/>
        </a:accent4>
        <a:accent5>
          <a:srgbClr val="FDD2AF"/>
        </a:accent5>
        <a:accent6>
          <a:srgbClr val="958F6D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7">
        <a:dk1>
          <a:srgbClr val="3C2924"/>
        </a:dk1>
        <a:lt1>
          <a:srgbClr val="EAEAEA"/>
        </a:lt1>
        <a:dk2>
          <a:srgbClr val="0D0A46"/>
        </a:dk2>
        <a:lt2>
          <a:srgbClr val="EBD189"/>
        </a:lt2>
        <a:accent1>
          <a:srgbClr val="FCAB40"/>
        </a:accent1>
        <a:accent2>
          <a:srgbClr val="633D4E"/>
        </a:accent2>
        <a:accent3>
          <a:srgbClr val="AAAAB0"/>
        </a:accent3>
        <a:accent4>
          <a:srgbClr val="C8C8C8"/>
        </a:accent4>
        <a:accent5>
          <a:srgbClr val="FDD2AF"/>
        </a:accent5>
        <a:accent6>
          <a:srgbClr val="593646"/>
        </a:accent6>
        <a:hlink>
          <a:srgbClr val="FFCC66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Designs\Factory.pot</Template>
  <TotalTime>1021</TotalTime>
  <Words>2766</Words>
  <Application>Microsoft Office PowerPoint</Application>
  <PresentationFormat>On-screen Show (4:3)</PresentationFormat>
  <Paragraphs>641</Paragraphs>
  <Slides>40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Factory</vt:lpstr>
      <vt:lpstr>1_Factory</vt:lpstr>
      <vt:lpstr>Office Theme</vt:lpstr>
      <vt:lpstr>Presentation</vt:lpstr>
      <vt:lpstr>SRF Program</vt:lpstr>
      <vt:lpstr>PowerPoint Presentation</vt:lpstr>
      <vt:lpstr>SRF system Requirements</vt:lpstr>
      <vt:lpstr>PowerPoint Presentation</vt:lpstr>
      <vt:lpstr>PowerPoint Presentation</vt:lpstr>
      <vt:lpstr>PowerPoint Presentation</vt:lpstr>
      <vt:lpstr>Primary Technical Risks </vt:lpstr>
      <vt:lpstr>PowerPoint Presentation</vt:lpstr>
      <vt:lpstr>Single Cell Cavity Tests:  Nitrogen Treatment during vacuum bake</vt:lpstr>
      <vt:lpstr>Typical bake cycle – small deviation from standard XFEL degassing cycle*</vt:lpstr>
      <vt:lpstr>                   Nine cell TB9ACC015 – world record Q                                 nine cell at mid Eacc</vt:lpstr>
      <vt:lpstr>              Nine cells N doped vs typical 120C bake:            comparison at 2K, mid field: 2-3 times higher Q</vt:lpstr>
      <vt:lpstr>Cavity Detuning in the PIP-II Linac </vt:lpstr>
      <vt:lpstr>Cavity Detuning in the PIP-II Linac </vt:lpstr>
      <vt:lpstr>Cavity Detune, Possible Solutions (W. Schappert)</vt:lpstr>
      <vt:lpstr>PowerPoint Presentation</vt:lpstr>
      <vt:lpstr>PowerPoint Presentation</vt:lpstr>
      <vt:lpstr>R&amp;D Deliverables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650 MHz cavities </vt:lpstr>
      <vt:lpstr>650 MHz testing/processing infrastructure</vt:lpstr>
      <vt:lpstr>Surface processing studies</vt:lpstr>
      <vt:lpstr>        650 MHz 5-cell Infrastructure Prep</vt:lpstr>
      <vt:lpstr>650 MHz Testing Plan 2014</vt:lpstr>
      <vt:lpstr>650 MHz Cryomodule, β=0.9. (DESY Style-Stand alone)</vt:lpstr>
      <vt:lpstr>650 MHz Cryomodule.</vt:lpstr>
      <vt:lpstr>650MHz Cryomodule. Power coupler thermal intercepts</vt:lpstr>
      <vt:lpstr>650 MHz CM. 70K &amp; 5K beam pipe intercepts.</vt:lpstr>
      <vt:lpstr>650 MHz Cavity, β=0.9.  String version with strong back</vt:lpstr>
      <vt:lpstr>650 MHz 3-cavity Cryomodule, β=0.61.  SSR1 &amp; DESY Style (stand alone) </vt:lpstr>
      <vt:lpstr>650 MHz Cryomodule, β=0.61.  (SSR1 Style, stand alone)-3 cavity concept</vt:lpstr>
      <vt:lpstr>650 MHz Cryomodule, β=0.61.  Cold Mass (SSR1 Style)-3 cavity concept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Important communication talk</dc:title>
  <dc:creator>Jolie R. Macier x2353 11220N</dc:creator>
  <cp:lastModifiedBy>Vyacheslav P. Yakovlev</cp:lastModifiedBy>
  <cp:revision>94</cp:revision>
  <cp:lastPrinted>1601-01-01T00:00:00Z</cp:lastPrinted>
  <dcterms:created xsi:type="dcterms:W3CDTF">2008-08-01T20:03:26Z</dcterms:created>
  <dcterms:modified xsi:type="dcterms:W3CDTF">2014-06-03T15:39:43Z</dcterms:modified>
</cp:coreProperties>
</file>