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2" r:id="rId3"/>
    <p:sldId id="257" r:id="rId4"/>
    <p:sldId id="295" r:id="rId5"/>
    <p:sldId id="301" r:id="rId6"/>
    <p:sldId id="262" r:id="rId7"/>
    <p:sldId id="314" r:id="rId8"/>
    <p:sldId id="260" r:id="rId9"/>
    <p:sldId id="318" r:id="rId10"/>
    <p:sldId id="297" r:id="rId11"/>
    <p:sldId id="303" r:id="rId12"/>
    <p:sldId id="304" r:id="rId13"/>
    <p:sldId id="317" r:id="rId14"/>
    <p:sldId id="315" r:id="rId15"/>
    <p:sldId id="320" r:id="rId16"/>
    <p:sldId id="305" r:id="rId17"/>
    <p:sldId id="306" r:id="rId18"/>
    <p:sldId id="268" r:id="rId19"/>
    <p:sldId id="269" r:id="rId20"/>
    <p:sldId id="276" r:id="rId21"/>
    <p:sldId id="278" r:id="rId22"/>
    <p:sldId id="282" r:id="rId23"/>
    <p:sldId id="313" r:id="rId24"/>
    <p:sldId id="323" r:id="rId25"/>
    <p:sldId id="312" r:id="rId26"/>
    <p:sldId id="258" r:id="rId27"/>
    <p:sldId id="261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00FFFF"/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1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8F62F-C051-E541-9DDA-85015D3CAF70}" type="datetime1">
              <a:rPr lang="en-US" smtClean="0"/>
              <a:t>7/1/14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EC64D-F154-8841-B77A-4994EE32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29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2DF6D-DC19-E54F-9645-F9B86E2845FD}" type="datetime1">
              <a:rPr lang="en-US" smtClean="0"/>
              <a:t>7/1/14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0475C-656C-3E4B-B546-C737A7A4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8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475C-656C-3E4B-B546-C737A7A4DB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2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475C-656C-3E4B-B546-C737A7A4DB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475C-656C-3E4B-B546-C737A7A4DB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809B-D815-3544-B529-E91624CAAC42}" type="datetime1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1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06B-296D-164A-B3C3-B710EE61EE9D}" type="datetime1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1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4A97-95EF-6D46-BE89-61ECFFF16D19}" type="datetime1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374C-2196-D345-A174-06C0DF78FED9}" type="datetime1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1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FA0D-4847-9D42-AED7-C2E0DC123164}" type="datetime1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3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C47-BB39-9842-862F-8EA15510A6F6}" type="datetime1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0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48BB-76C6-C442-B604-BF82482673D7}" type="datetime1">
              <a:rPr lang="en-US" smtClean="0"/>
              <a:t>7/1/14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3B5D-A4B6-D245-A9B8-CCBC7F04FD67}" type="datetime1">
              <a:rPr lang="en-US" smtClean="0"/>
              <a:t>7/1/14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6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A6B4-1FFB-874B-B20D-D0980DAA0E00}" type="datetime1">
              <a:rPr lang="en-US" smtClean="0"/>
              <a:t>7/1/14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7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7B2-EDDF-8448-A1FE-A6898F17333C}" type="datetime1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6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F7AB-A82C-EA40-AF4C-9AB0A6F6B1FB}" type="datetime1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5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51221-0142-504C-B7E7-D3D54EF3455F}" type="datetime1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49F-00D9-48C1-95CF-517EDBF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1157"/>
            <a:ext cx="7772400" cy="1799294"/>
          </a:xfrm>
        </p:spPr>
        <p:txBody>
          <a:bodyPr>
            <a:normAutofit/>
          </a:bodyPr>
          <a:lstStyle/>
          <a:p>
            <a:r>
              <a:rPr lang="en-US" dirty="0" smtClean="0"/>
              <a:t>LAr1</a:t>
            </a:r>
            <a:r>
              <a:rPr lang="en-US" dirty="0" smtClean="0"/>
              <a:t>-ND Cryostat and </a:t>
            </a:r>
            <a:r>
              <a:rPr lang="en-US" dirty="0" smtClean="0"/>
              <a:t>Cryogenics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 </a:t>
            </a:r>
            <a:r>
              <a:rPr lang="en-US" dirty="0"/>
              <a:t>8</a:t>
            </a:r>
            <a:r>
              <a:rPr lang="en-US" dirty="0" smtClean="0"/>
              <a:t>,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Slides prepared by </a:t>
            </a:r>
          </a:p>
          <a:p>
            <a:r>
              <a:rPr lang="en-US" dirty="0" smtClean="0"/>
              <a:t>Barry Norris and David Montanari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8"/>
            <a:ext cx="8229600" cy="6491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Heat Leak 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954616"/>
              </p:ext>
            </p:extLst>
          </p:nvPr>
        </p:nvGraphicFramePr>
        <p:xfrm>
          <a:off x="457200" y="971895"/>
          <a:ext cx="822959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679"/>
                <a:gridCol w="2652149"/>
                <a:gridCol w="26727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 m^3</a:t>
                      </a:r>
                    </a:p>
                    <a:p>
                      <a:pPr algn="ctr"/>
                      <a:r>
                        <a:rPr lang="en-US" dirty="0" smtClean="0"/>
                        <a:t>Estimated</a:t>
                      </a:r>
                      <a:r>
                        <a:rPr lang="en-US" baseline="0" dirty="0" smtClean="0"/>
                        <a:t> Heat Leak (kW)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231 m^3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Estimated Heat Leak (kW)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</a:t>
                      </a:r>
                      <a:r>
                        <a:rPr lang="en-US" baseline="0" dirty="0" smtClean="0"/>
                        <a:t> of Cryostat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 Walls of Cryostat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Side Walls of Cryostat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0.777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0.777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 Plate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0.499</a:t>
                      </a:r>
                      <a:endParaRPr lang="en-US" dirty="0"/>
                    </a:p>
                  </a:txBody>
                  <a:tcPr anchor="ctr"/>
                </a:tc>
              </a:tr>
              <a:tr h="695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Radiative Heat Load through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Neck of Top Plate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0.326 </a:t>
                      </a:r>
                    </a:p>
                    <a:p>
                      <a:pPr algn="ctr"/>
                      <a:r>
                        <a:rPr lang="en-US" dirty="0" smtClean="0"/>
                        <a:t>(from 35 ton estimate)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Assume ~</a:t>
                      </a:r>
                      <a:r>
                        <a:rPr lang="en-US" baseline="0" dirty="0" smtClean="0"/>
                        <a:t> 0.587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(from 35 ton estimate)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TPC or Electronics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 Pumps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HV Feed through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~2.2 kW + TBD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~3.5 kW + TBD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4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370" y="2214749"/>
            <a:ext cx="8229600" cy="1143000"/>
          </a:xfrm>
        </p:spPr>
        <p:txBody>
          <a:bodyPr>
            <a:noAutofit/>
          </a:bodyPr>
          <a:lstStyle/>
          <a:p>
            <a:r>
              <a:rPr lang="en-US" sz="6400" dirty="0" smtClean="0"/>
              <a:t>Cryogenic System</a:t>
            </a:r>
            <a:endParaRPr lang="en-US" sz="6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9CC-EDC4-474E-ABBA-4550E49BD2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0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192921"/>
              </p:ext>
            </p:extLst>
          </p:nvPr>
        </p:nvGraphicFramePr>
        <p:xfrm>
          <a:off x="83674" y="829278"/>
          <a:ext cx="8976653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754"/>
                <a:gridCol w="571089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LAr</a:t>
                      </a:r>
                      <a:r>
                        <a:rPr lang="en-US" sz="1600" baseline="0" dirty="0" smtClean="0"/>
                        <a:t> purity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6 </a:t>
                      </a:r>
                      <a:r>
                        <a:rPr lang="en-US" sz="1600" dirty="0" err="1" smtClean="0"/>
                        <a:t>ms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electron lifetime  </a:t>
                      </a:r>
                      <a:r>
                        <a:rPr lang="en-US" sz="1600" dirty="0" smtClean="0"/>
                        <a:t>(~50 </a:t>
                      </a:r>
                      <a:r>
                        <a:rPr lang="en-US" sz="1600" dirty="0" err="1" smtClean="0"/>
                        <a:t>ppt</a:t>
                      </a:r>
                      <a:r>
                        <a:rPr lang="en-US" sz="1600" dirty="0" smtClean="0"/>
                        <a:t> O2 equivalent)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Piston</a:t>
                      </a:r>
                      <a:r>
                        <a:rPr lang="en-US" sz="1600" baseline="0" dirty="0" smtClean="0"/>
                        <a:t> purge rate of rise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 m/</a:t>
                      </a:r>
                      <a:r>
                        <a:rPr lang="en-US" sz="1600" dirty="0" err="1" smtClean="0"/>
                        <a:t>hr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Membrane cool-down flow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10-15 K/</a:t>
                      </a:r>
                      <a:r>
                        <a:rPr lang="en-US" sz="1600" dirty="0" err="1" smtClean="0"/>
                        <a:t>hr</a:t>
                      </a:r>
                      <a:r>
                        <a:rPr lang="en-US" sz="1600" dirty="0" smtClean="0"/>
                        <a:t> (vendor’s specifications)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GAr purification flow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 to come from boil</a:t>
                      </a:r>
                      <a:r>
                        <a:rPr lang="en-US" sz="1600" baseline="0" dirty="0" smtClean="0"/>
                        <a:t> off gas and outgassing flow rate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LAr purification flow rate (filling/ops)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volume change/</a:t>
                      </a:r>
                      <a:r>
                        <a:rPr lang="en-US" sz="1600" dirty="0" smtClean="0"/>
                        <a:t>day: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- 5.4 m^3/</a:t>
                      </a:r>
                      <a:r>
                        <a:rPr lang="en-US" sz="1600" dirty="0" err="1" smtClean="0"/>
                        <a:t>hr</a:t>
                      </a:r>
                      <a:r>
                        <a:rPr lang="en-US" sz="1600" baseline="0" dirty="0" smtClean="0"/>
                        <a:t> = 24 </a:t>
                      </a:r>
                      <a:r>
                        <a:rPr lang="en-US" sz="1600" baseline="0" dirty="0" err="1" smtClean="0"/>
                        <a:t>gpm</a:t>
                      </a:r>
                      <a:r>
                        <a:rPr lang="en-US" sz="1600" baseline="0" dirty="0" smtClean="0"/>
                        <a:t> (129 m^3)</a:t>
                      </a:r>
                    </a:p>
                    <a:p>
                      <a:r>
                        <a:rPr lang="en-US" sz="1600" baseline="0" dirty="0" smtClean="0"/>
                        <a:t>- 9.7 m^3/</a:t>
                      </a:r>
                      <a:r>
                        <a:rPr lang="en-US" sz="1600" baseline="0" dirty="0" err="1" smtClean="0"/>
                        <a:t>hr</a:t>
                      </a:r>
                      <a:r>
                        <a:rPr lang="en-US" sz="1600" baseline="0" dirty="0" smtClean="0"/>
                        <a:t> = 43 </a:t>
                      </a:r>
                      <a:r>
                        <a:rPr lang="en-US" sz="1600" baseline="0" dirty="0" err="1" smtClean="0"/>
                        <a:t>gpm</a:t>
                      </a:r>
                      <a:r>
                        <a:rPr lang="en-US" sz="1600" baseline="0" dirty="0" smtClean="0"/>
                        <a:t> (231 m^3)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Convective currents inside</a:t>
                      </a:r>
                      <a:r>
                        <a:rPr lang="en-US" sz="1600" baseline="0" dirty="0" smtClean="0"/>
                        <a:t> the tank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10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cm/</a:t>
                      </a:r>
                      <a:r>
                        <a:rPr lang="en-US" sz="1600" baseline="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Cooling power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Cool-down: 14 kW (129</a:t>
                      </a:r>
                      <a:r>
                        <a:rPr lang="en-US" sz="1600" baseline="0" dirty="0" smtClean="0"/>
                        <a:t> m^3) / 22 kW (231 m^3) for cool down.</a:t>
                      </a:r>
                    </a:p>
                    <a:p>
                      <a:r>
                        <a:rPr lang="en-US" sz="1600" baseline="0" dirty="0" smtClean="0"/>
                        <a:t>Operations: 2.2 kw </a:t>
                      </a:r>
                      <a:r>
                        <a:rPr lang="en-US" sz="1600" dirty="0" smtClean="0"/>
                        <a:t>(129</a:t>
                      </a:r>
                      <a:r>
                        <a:rPr lang="en-US" sz="1600" baseline="0" dirty="0" smtClean="0"/>
                        <a:t> m^3) + TBD / 3.5 + TBD (231 m^3).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Cryogenic System Design Requirements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09249"/>
            <a:ext cx="8229600" cy="2188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7472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sym typeface="Wingdings"/>
              </a:rPr>
              <a:t>Portable system(s) lowered through the top in the SciBooNE hall, with quick connections to/from the cryostat.</a:t>
            </a:r>
          </a:p>
          <a:p>
            <a:pPr marL="347472" lvl="1" indent="-347472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sym typeface="Wingdings"/>
              </a:rPr>
              <a:t>Cryogenic and GAr/LAr purification systems to LBNE design (where possible).</a:t>
            </a:r>
          </a:p>
          <a:p>
            <a:pPr marL="347472" lvl="1" indent="-347472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sym typeface="Wingdings"/>
              </a:rPr>
              <a:t>LN2 refrigeration based on LBNE design is not cost effective.</a:t>
            </a:r>
          </a:p>
          <a:p>
            <a:pPr marL="347472" lvl="1" indent="-347472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sym typeface="Wingdings"/>
              </a:rPr>
              <a:t>GAr purge within the cryostat insulation.</a:t>
            </a:r>
          </a:p>
          <a:p>
            <a:pPr marL="347472" lvl="1" indent="-347472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sym typeface="Wingdings"/>
              </a:rPr>
              <a:t>Cryostat overpressure protection</a:t>
            </a:r>
          </a:p>
          <a:p>
            <a:pPr marL="347472" lvl="1" indent="-347472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sym typeface="Wingdings"/>
              </a:rPr>
              <a:t>Cryostat vacuum protection</a:t>
            </a:r>
            <a:endParaRPr lang="en-US" sz="2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95423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r1-ND LAr System PFD Rev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52"/>
            <a:ext cx="9144000" cy="59193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LAr1-ND PFD of LAr systems (based on 35 ton)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4000" y="5939656"/>
            <a:ext cx="8648700" cy="84674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n-US" sz="1500" dirty="0" smtClean="0"/>
              <a:t>This is the PFD of the LAr system of LAr1-ND based on the 35 ton concept (but with an </a:t>
            </a:r>
            <a:r>
              <a:rPr lang="en-US" sz="1500" b="1" dirty="0" smtClean="0"/>
              <a:t>external LAr pump</a:t>
            </a:r>
            <a:r>
              <a:rPr lang="en-US" sz="1500" b="1" dirty="0"/>
              <a:t> </a:t>
            </a:r>
            <a:r>
              <a:rPr lang="en-US" sz="1500" dirty="0" smtClean="0"/>
              <a:t>and a system to </a:t>
            </a:r>
            <a:r>
              <a:rPr lang="en-US" sz="1500" b="1" dirty="0" smtClean="0"/>
              <a:t>spray clean LAr/GAr </a:t>
            </a:r>
            <a:r>
              <a:rPr lang="en-US" sz="1500" dirty="0" smtClean="0"/>
              <a:t>on the top to keep the ullage cold).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n-US" sz="1500" dirty="0" smtClean="0"/>
              <a:t>Assumption: 129 m^3 tank (base option).</a:t>
            </a:r>
          </a:p>
        </p:txBody>
      </p:sp>
      <p:sp>
        <p:nvSpPr>
          <p:cNvPr id="2" name="Oval 1"/>
          <p:cNvSpPr/>
          <p:nvPr/>
        </p:nvSpPr>
        <p:spPr>
          <a:xfrm>
            <a:off x="5562600" y="2678519"/>
            <a:ext cx="736600" cy="648882"/>
          </a:xfrm>
          <a:prstGeom prst="ellipse">
            <a:avLst/>
          </a:prstGeom>
          <a:noFill/>
          <a:ln w="31750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49633" y="4408048"/>
            <a:ext cx="736600" cy="323756"/>
          </a:xfrm>
          <a:prstGeom prst="ellipse">
            <a:avLst/>
          </a:prstGeom>
          <a:noFill/>
          <a:ln w="31750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r1-ND LN2 loop PFD Rev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68"/>
            <a:ext cx="9144000" cy="59193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LAr1-ND PFD of </a:t>
            </a:r>
            <a:r>
              <a:rPr lang="en-US" sz="4000" dirty="0" smtClean="0"/>
              <a:t>LN2 </a:t>
            </a:r>
            <a:r>
              <a:rPr lang="en-US" sz="4000" dirty="0"/>
              <a:t>systems (based on 35 ton)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4000" y="5852492"/>
            <a:ext cx="8648700" cy="82646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n-US" sz="1400" dirty="0" smtClean="0"/>
              <a:t>This is the PFD of the LN2 system of LAr1-ND based on the 35 ton concept and </a:t>
            </a:r>
            <a:r>
              <a:rPr lang="en-US" sz="1400" dirty="0" smtClean="0"/>
              <a:t>CERN </a:t>
            </a:r>
            <a:r>
              <a:rPr lang="en-US" sz="1400" dirty="0" smtClean="0"/>
              <a:t>initial idea as presented on Jun 18, 2014.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n-US" sz="1400" dirty="0" smtClean="0"/>
              <a:t>Assumption: 129 m^3 tank (base option).</a:t>
            </a:r>
          </a:p>
        </p:txBody>
      </p:sp>
    </p:spTree>
    <p:extLst>
      <p:ext uri="{BB962C8B-B14F-4D97-AF65-F5344CB8AC3E}">
        <p14:creationId xmlns:p14="http://schemas.microsoft.com/office/powerpoint/2010/main" val="31013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04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Cryogenic System Conceptual (from Mark A.)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9CC-EDC4-474E-ABBA-4550E49BD22C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4" descr="LAr1-ND Filter Conceptual sizing from MA Jun 13 2014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r="7525"/>
          <a:stretch/>
        </p:blipFill>
        <p:spPr>
          <a:xfrm>
            <a:off x="237392" y="932540"/>
            <a:ext cx="3964428" cy="5888037"/>
          </a:xfrm>
          <a:prstGeom prst="rect">
            <a:avLst/>
          </a:prstGeom>
        </p:spPr>
      </p:pic>
      <p:pic>
        <p:nvPicPr>
          <p:cNvPr id="5" name="Content Placeholder 4" descr="LAr1-ND 43 gpm filter size 140701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r="852"/>
          <a:stretch/>
        </p:blipFill>
        <p:spPr>
          <a:xfrm>
            <a:off x="4880944" y="1248111"/>
            <a:ext cx="3984451" cy="5099678"/>
          </a:xfrm>
        </p:spPr>
      </p:pic>
      <p:sp>
        <p:nvSpPr>
          <p:cNvPr id="8" name="TextBox 7"/>
          <p:cNvSpPr txBox="1"/>
          <p:nvPr/>
        </p:nvSpPr>
        <p:spPr>
          <a:xfrm>
            <a:off x="1456814" y="759579"/>
            <a:ext cx="1277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129 m^3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03004" y="762554"/>
            <a:ext cx="1277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231 m^3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077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4579"/>
          </a:xfrm>
        </p:spPr>
        <p:txBody>
          <a:bodyPr>
            <a:normAutofit/>
          </a:bodyPr>
          <a:lstStyle/>
          <a:p>
            <a:r>
              <a:rPr lang="en-US" dirty="0" smtClean="0"/>
              <a:t>Purification/Filtration systems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692"/>
            <a:ext cx="8229600" cy="5089041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u="sng" dirty="0" smtClean="0"/>
              <a:t>Gas purge/recirculation:</a:t>
            </a:r>
            <a:r>
              <a:rPr lang="en-US" sz="2000" dirty="0" smtClean="0"/>
              <a:t> GAr purification during initial cleaning.</a:t>
            </a:r>
          </a:p>
          <a:p>
            <a:pPr>
              <a:lnSpc>
                <a:spcPct val="90000"/>
              </a:lnSpc>
            </a:pPr>
            <a:r>
              <a:rPr lang="en-US" sz="2000" u="sng" dirty="0" smtClean="0"/>
              <a:t>Filling:</a:t>
            </a:r>
            <a:r>
              <a:rPr lang="en-US" sz="2000" dirty="0" smtClean="0"/>
              <a:t> LAr purification.</a:t>
            </a:r>
          </a:p>
          <a:p>
            <a:pPr>
              <a:lnSpc>
                <a:spcPct val="90000"/>
              </a:lnSpc>
            </a:pPr>
            <a:r>
              <a:rPr lang="en-US" sz="2000" u="sng" dirty="0" smtClean="0"/>
              <a:t>Operations</a:t>
            </a:r>
            <a:r>
              <a:rPr lang="en-US" sz="2000" u="sng" dirty="0"/>
              <a:t>:</a:t>
            </a:r>
            <a:r>
              <a:rPr lang="en-US" sz="2000" dirty="0"/>
              <a:t> </a:t>
            </a:r>
            <a:r>
              <a:rPr lang="en-US" sz="2000" dirty="0" smtClean="0"/>
              <a:t>LAr + GAr </a:t>
            </a:r>
            <a:r>
              <a:rPr lang="en-US" sz="2000" dirty="0"/>
              <a:t>boil off </a:t>
            </a:r>
            <a:r>
              <a:rPr lang="en-US" sz="2000" dirty="0" smtClean="0"/>
              <a:t>purification.</a:t>
            </a:r>
          </a:p>
          <a:p>
            <a:pPr>
              <a:lnSpc>
                <a:spcPct val="90000"/>
              </a:lnSpc>
            </a:pPr>
            <a:r>
              <a:rPr lang="en-US" sz="2000" u="sng" dirty="0" smtClean="0"/>
              <a:t>GAr purge</a:t>
            </a:r>
            <a:r>
              <a:rPr lang="en-US" sz="2000" dirty="0" smtClean="0"/>
              <a:t> inside the insulation.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r>
              <a:rPr lang="en-US" sz="2000" dirty="0"/>
              <a:t>LN2 tanker delivery to onsite LN2 dewar (10,000 gal available from D0</a:t>
            </a:r>
            <a:r>
              <a:rPr lang="en-US" sz="2000" dirty="0" smtClean="0"/>
              <a:t>)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smtClean="0"/>
              <a:t>Five (5) year </a:t>
            </a:r>
            <a:r>
              <a:rPr lang="en-US" sz="2000" dirty="0"/>
              <a:t>usage based on estimated heat </a:t>
            </a:r>
            <a:r>
              <a:rPr lang="en-US" sz="2000" dirty="0" smtClean="0"/>
              <a:t>leak</a:t>
            </a:r>
            <a:endParaRPr lang="en-US" sz="2000" dirty="0"/>
          </a:p>
          <a:p>
            <a:r>
              <a:rPr lang="en-US" sz="2000" dirty="0"/>
              <a:t>LN2 Refrigerator based on LBNE </a:t>
            </a:r>
            <a:r>
              <a:rPr lang="en-US" sz="2000" dirty="0" smtClean="0"/>
              <a:t>cycle (NOT cost effective):</a:t>
            </a:r>
            <a:endParaRPr lang="en-US" sz="2000" dirty="0"/>
          </a:p>
          <a:p>
            <a:pPr lvl="1"/>
            <a:r>
              <a:rPr lang="en-US" sz="2000" dirty="0"/>
              <a:t>Estimated Cost of LN2 plant (Design, Procure, Install)</a:t>
            </a:r>
          </a:p>
          <a:p>
            <a:pPr lvl="1"/>
            <a:r>
              <a:rPr lang="en-US" sz="2000" dirty="0"/>
              <a:t>Power + GN2 </a:t>
            </a:r>
            <a:r>
              <a:rPr lang="en-US" sz="2000" dirty="0" smtClean="0"/>
              <a:t>costs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9CC-EDC4-474E-ABBA-4550E49BD2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Cryogenic System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800"/>
            <a:ext cx="8229600" cy="5706934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To </a:t>
            </a:r>
            <a:r>
              <a:rPr lang="en-US" sz="2200" dirty="0"/>
              <a:t>purify the LAr </a:t>
            </a:r>
            <a:r>
              <a:rPr lang="en-US" sz="2200" dirty="0" smtClean="0"/>
              <a:t>(filling and operations).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To re-condense and purify the boil off gas.</a:t>
            </a:r>
          </a:p>
          <a:p>
            <a:pPr lvl="1">
              <a:lnSpc>
                <a:spcPct val="120000"/>
              </a:lnSpc>
            </a:pPr>
            <a:r>
              <a:rPr lang="en-US" sz="1700" dirty="0"/>
              <a:t>LAr condenser and LN2 phase separator</a:t>
            </a:r>
            <a:r>
              <a:rPr lang="en-US" sz="17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sz="1700" dirty="0" smtClean="0"/>
              <a:t>LAr circulation pump to send LAr to purification system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To handle the LAr/GAr and LN2/GN2 flows: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700" dirty="0" smtClean="0"/>
              <a:t>Initial cleaning </a:t>
            </a:r>
            <a:r>
              <a:rPr lang="en-US" sz="1700" dirty="0" smtClean="0">
                <a:sym typeface="Wingdings"/>
              </a:rPr>
              <a:t> </a:t>
            </a:r>
            <a:r>
              <a:rPr lang="en-US" sz="1700" dirty="0" smtClean="0"/>
              <a:t>GAr purging and venting, GAr recirculation and purification.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700" dirty="0" smtClean="0"/>
              <a:t>Ops </a:t>
            </a:r>
            <a:r>
              <a:rPr lang="en-US" sz="1700" dirty="0" smtClean="0">
                <a:sym typeface="Wingdings"/>
              </a:rPr>
              <a:t> cool down, </a:t>
            </a:r>
            <a:r>
              <a:rPr lang="en-US" sz="1700" dirty="0" smtClean="0"/>
              <a:t>LAr filling, GAr boil off purification and re-condensation, LAr purification, LAr return to the tank.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700" dirty="0"/>
              <a:t>Make-up </a:t>
            </a:r>
            <a:r>
              <a:rPr lang="en-US" sz="1700" dirty="0" smtClean="0"/>
              <a:t>GAr.</a:t>
            </a:r>
          </a:p>
          <a:p>
            <a:r>
              <a:rPr lang="en-US" sz="2000" dirty="0" smtClean="0"/>
              <a:t>Pressure control/Vacuum protection (inside the tank):</a:t>
            </a: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1700" dirty="0"/>
              <a:t>PSV, VSV, Auto/Manual venting.</a:t>
            </a:r>
          </a:p>
          <a:p>
            <a:r>
              <a:rPr lang="en-US" sz="2000" dirty="0"/>
              <a:t>To handle the GAr purge inside the insulation.</a:t>
            </a:r>
          </a:p>
          <a:p>
            <a:r>
              <a:rPr lang="en-US" sz="2000" dirty="0"/>
              <a:t>Instrumentation and diagnostics: T and P sensors, flow meters, liquid level sensors, etc., analytical instruments to measure the contamination, in-line Purity </a:t>
            </a:r>
            <a:r>
              <a:rPr lang="en-US" sz="2000" dirty="0" smtClean="0"/>
              <a:t>Monitors (??), </a:t>
            </a:r>
            <a:r>
              <a:rPr lang="en-US" sz="2000" dirty="0"/>
              <a:t>etc.</a:t>
            </a:r>
          </a:p>
          <a:p>
            <a:r>
              <a:rPr lang="en-US" sz="2000" dirty="0"/>
              <a:t>To develop the control system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9CC-EDC4-474E-ABBA-4550E49BD2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4288"/>
            <a:ext cx="8229600" cy="7264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Current list of penetrations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69" y="858116"/>
            <a:ext cx="8229600" cy="576544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Liquid level probe(s).</a:t>
            </a:r>
          </a:p>
          <a:p>
            <a:r>
              <a:rPr lang="en-US" sz="2000" dirty="0" smtClean="0"/>
              <a:t>LAr Out (to LAr pump through the side of the tank)</a:t>
            </a:r>
          </a:p>
          <a:p>
            <a:r>
              <a:rPr lang="en-US" sz="2000" dirty="0" smtClean="0"/>
              <a:t>LAr In (from pump discharge through purification system)</a:t>
            </a:r>
          </a:p>
          <a:p>
            <a:r>
              <a:rPr lang="en-US" sz="2000" dirty="0" smtClean="0"/>
              <a:t>Cool-down ports (depending on cool down method)</a:t>
            </a:r>
          </a:p>
          <a:p>
            <a:r>
              <a:rPr lang="en-US" sz="2000" dirty="0" smtClean="0"/>
              <a:t>GAr purge inlet</a:t>
            </a:r>
          </a:p>
          <a:p>
            <a:r>
              <a:rPr lang="en-US" sz="2000" dirty="0" smtClean="0"/>
              <a:t>GAr purge outlet</a:t>
            </a:r>
          </a:p>
          <a:p>
            <a:r>
              <a:rPr lang="en-US" sz="2000" dirty="0" smtClean="0"/>
              <a:t>GAr to condenser and vent valves</a:t>
            </a:r>
          </a:p>
          <a:p>
            <a:r>
              <a:rPr lang="en-US" sz="2000" dirty="0" smtClean="0"/>
              <a:t>Low P make-up GAr</a:t>
            </a:r>
          </a:p>
          <a:p>
            <a:r>
              <a:rPr lang="en-US" sz="2000" dirty="0" smtClean="0"/>
              <a:t>PSV</a:t>
            </a:r>
          </a:p>
          <a:p>
            <a:r>
              <a:rPr lang="en-US" sz="2000" dirty="0" smtClean="0"/>
              <a:t>VSV</a:t>
            </a:r>
          </a:p>
          <a:p>
            <a:r>
              <a:rPr lang="en-US" sz="2000" dirty="0" smtClean="0"/>
              <a:t>LAr cool-down</a:t>
            </a:r>
          </a:p>
          <a:p>
            <a:r>
              <a:rPr lang="en-US" sz="2000" dirty="0" smtClean="0"/>
              <a:t>T sensors</a:t>
            </a:r>
          </a:p>
          <a:p>
            <a:r>
              <a:rPr lang="en-US" sz="2000" dirty="0" smtClean="0"/>
              <a:t>T sensors Feedthrough</a:t>
            </a:r>
          </a:p>
          <a:p>
            <a:r>
              <a:rPr lang="en-US" sz="2000" dirty="0" smtClean="0"/>
              <a:t>Miscellaneous Feedthrough (LED lights, etc.)</a:t>
            </a:r>
          </a:p>
          <a:p>
            <a:r>
              <a:rPr lang="en-US" sz="2000" dirty="0" smtClean="0"/>
              <a:t>TPC Signal Feedthroughs (warm or cold ??)</a:t>
            </a:r>
          </a:p>
          <a:p>
            <a:r>
              <a:rPr lang="en-US" sz="2000" dirty="0" smtClean="0"/>
              <a:t>TPC HV feedthroughs (on center of cryostat)</a:t>
            </a:r>
          </a:p>
          <a:p>
            <a:r>
              <a:rPr lang="en-US" sz="2000" dirty="0" smtClean="0"/>
              <a:t>Purity Monitor(s)?</a:t>
            </a:r>
          </a:p>
          <a:p>
            <a:r>
              <a:rPr lang="en-US" sz="2000" dirty="0" smtClean="0"/>
              <a:t>Glass window view port ??</a:t>
            </a:r>
          </a:p>
          <a:p>
            <a:r>
              <a:rPr lang="en-US" sz="2000" dirty="0" smtClean="0"/>
              <a:t>Sampling ports</a:t>
            </a:r>
          </a:p>
          <a:p>
            <a:r>
              <a:rPr lang="en-US" sz="2000" dirty="0" smtClean="0"/>
              <a:t>LN2/GN2 heat exchanger ports</a:t>
            </a:r>
          </a:p>
          <a:p>
            <a:r>
              <a:rPr lang="en-US" sz="2000" dirty="0" smtClean="0"/>
              <a:t>Instrumentation &amp; Diagnostics ??</a:t>
            </a:r>
          </a:p>
          <a:p>
            <a:r>
              <a:rPr lang="en-US" sz="2000" dirty="0"/>
              <a:t>Spare ports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1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4288"/>
            <a:ext cx="8229600" cy="7264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Feedthroughs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TPC HV FT:</a:t>
            </a:r>
          </a:p>
          <a:p>
            <a:pPr lvl="1"/>
            <a:r>
              <a:rPr lang="en-US" dirty="0" smtClean="0"/>
              <a:t>warm FT right on top of the Cathode plane with its c own nozzle. </a:t>
            </a:r>
          </a:p>
          <a:p>
            <a:pPr lvl="1"/>
            <a:r>
              <a:rPr lang="en-US" dirty="0" smtClean="0"/>
              <a:t>Ullage region of the HV needs to be connected to the ullage region in the “chimney” to maintain stable liquid level in the HV nozzle.</a:t>
            </a:r>
          </a:p>
          <a:p>
            <a:r>
              <a:rPr lang="en-US" u="sng" dirty="0" smtClean="0"/>
              <a:t>Signal Baseline: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Warm </a:t>
            </a:r>
            <a:r>
              <a:rPr lang="en-US" dirty="0"/>
              <a:t>FT. </a:t>
            </a:r>
            <a:r>
              <a:rPr lang="en-US" dirty="0" smtClean="0"/>
              <a:t>“MicroBooNe” </a:t>
            </a:r>
            <a:r>
              <a:rPr lang="en-US" dirty="0"/>
              <a:t>Style.</a:t>
            </a:r>
          </a:p>
          <a:p>
            <a:pPr lvl="1"/>
            <a:r>
              <a:rPr lang="en-US" dirty="0"/>
              <a:t>Option:  Long “Cold” FT dipping into the liquid. Eliminates the exposed cables in the gas region. Needs to be designed.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749"/>
            <a:ext cx="8229600" cy="59733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800"/>
            <a:ext cx="8229600" cy="581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</a:t>
            </a:r>
            <a:r>
              <a:rPr lang="en-US" sz="2400" dirty="0" smtClean="0"/>
              <a:t>ntroduction</a:t>
            </a:r>
          </a:p>
          <a:p>
            <a:r>
              <a:rPr lang="en-US" sz="2400" dirty="0" smtClean="0"/>
              <a:t>Cryostat</a:t>
            </a:r>
          </a:p>
          <a:p>
            <a:r>
              <a:rPr lang="en-US" sz="2400" dirty="0" smtClean="0"/>
              <a:t>Cryogenic System</a:t>
            </a:r>
          </a:p>
          <a:p>
            <a:r>
              <a:rPr lang="en-US" sz="2400" dirty="0" smtClean="0"/>
              <a:t>Outstanding issues</a:t>
            </a:r>
          </a:p>
          <a:p>
            <a:r>
              <a:rPr lang="en-US" sz="2400" dirty="0" smtClean="0"/>
              <a:t>Summary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9CC-EDC4-474E-ABBA-4550E49BD2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9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749"/>
            <a:ext cx="8229600" cy="59733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Outstanding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800"/>
            <a:ext cx="8229600" cy="5811600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u="sng" dirty="0"/>
              <a:t>Installation: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will the TPCs be installed?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the cryostat dimensions need to be revised to account for the installation of the TPCs?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Does the location of the openings (feedthroughs and installation hatch) need to be modified?</a:t>
            </a:r>
          </a:p>
          <a:p>
            <a:pPr lvl="1"/>
            <a:r>
              <a:rPr lang="en-US" sz="2000" dirty="0"/>
              <a:t>How do we connect the cables to the Feedthroughs?</a:t>
            </a:r>
          </a:p>
          <a:p>
            <a:pPr lvl="1"/>
            <a:r>
              <a:rPr lang="en-US" sz="2000" dirty="0"/>
              <a:t>How do we test the APAs during installation?</a:t>
            </a:r>
          </a:p>
          <a:p>
            <a:pPr marL="347472" lvl="1" indent="-347472">
              <a:buFont typeface="Arial"/>
              <a:buChar char="•"/>
            </a:pPr>
            <a:endParaRPr lang="en-US" sz="2400" b="1" u="sng" dirty="0" smtClean="0"/>
          </a:p>
          <a:p>
            <a:pPr marL="347472" lvl="1" indent="-347472">
              <a:buFont typeface="Arial"/>
              <a:buChar char="•"/>
            </a:pPr>
            <a:r>
              <a:rPr lang="en-US" sz="2400" b="1" dirty="0"/>
              <a:t>Integration of TPC</a:t>
            </a:r>
            <a:r>
              <a:rPr lang="en-US" sz="2400" dirty="0"/>
              <a:t> in </a:t>
            </a:r>
            <a:r>
              <a:rPr lang="en-US" sz="2400" dirty="0" smtClean="0"/>
              <a:t>cryostat</a:t>
            </a:r>
          </a:p>
          <a:p>
            <a:pPr marL="347472" lvl="1" indent="-347472">
              <a:buFont typeface="Arial"/>
              <a:buChar char="•"/>
            </a:pPr>
            <a:endParaRPr lang="en-US" sz="2400" dirty="0"/>
          </a:p>
          <a:p>
            <a:pPr marL="347472" lvl="1" indent="-347472">
              <a:buFont typeface="Arial"/>
              <a:buChar char="•"/>
            </a:pPr>
            <a:r>
              <a:rPr lang="en-US" sz="2400" dirty="0" smtClean="0"/>
              <a:t>Studies on how to keep </a:t>
            </a:r>
            <a:r>
              <a:rPr lang="en-US" sz="2400" b="1" dirty="0" smtClean="0"/>
              <a:t>all surfaces at a Temperature lower than 100 K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7472" lvl="1" indent="-347472">
              <a:buFont typeface="Arial"/>
              <a:buChar char="•"/>
            </a:pPr>
            <a:endParaRPr lang="en-US" sz="2400" b="1" u="sng" dirty="0" smtClean="0"/>
          </a:p>
          <a:p>
            <a:pPr marL="347472" lvl="1" indent="-347472">
              <a:buFont typeface="Arial"/>
              <a:buChar char="•"/>
            </a:pPr>
            <a:r>
              <a:rPr lang="en-US" sz="2400" dirty="0" smtClean="0"/>
              <a:t>Studies </a:t>
            </a:r>
            <a:r>
              <a:rPr lang="en-US" sz="2400" dirty="0" smtClean="0"/>
              <a:t>on how to minimize </a:t>
            </a:r>
            <a:r>
              <a:rPr lang="en-US" sz="2400" b="1" dirty="0" smtClean="0"/>
              <a:t>noise</a:t>
            </a:r>
            <a:r>
              <a:rPr lang="en-US" sz="2400" dirty="0" smtClean="0"/>
              <a:t> in the vicinity of the wires.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LAr Pump (Outside):</a:t>
            </a:r>
            <a:endParaRPr lang="en-US" sz="2400" b="1" dirty="0"/>
          </a:p>
          <a:p>
            <a:pPr lvl="1"/>
            <a:r>
              <a:rPr lang="en-US" sz="2000" dirty="0" smtClean="0"/>
              <a:t>Need </a:t>
            </a:r>
            <a:r>
              <a:rPr lang="en-US" sz="2000" dirty="0"/>
              <a:t>to see how to isolate the pump electrically and mechanically from the TPC. Issues with electronic noise and microphonics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Check with Fermilab safety that cryogenic review panel is ok. We believe it it ok.</a:t>
            </a:r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is related to the overall grounding plan.  Need to update MicroBooNE’s grounding plan</a:t>
            </a:r>
            <a:r>
              <a:rPr lang="en-US" sz="2000" dirty="0" smtClean="0"/>
              <a:t>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Ability to make modifications after run for x years ??</a:t>
            </a:r>
          </a:p>
          <a:p>
            <a:pPr lvl="1"/>
            <a:r>
              <a:rPr lang="en-US" sz="2000" dirty="0" smtClean="0"/>
              <a:t>Replace the electronics ??</a:t>
            </a:r>
          </a:p>
          <a:p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9CC-EDC4-474E-ABBA-4550E49BD22C}" type="slidenum">
              <a:rPr lang="en-US" smtClean="0"/>
              <a:t>20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8816" y="741963"/>
            <a:ext cx="1586276" cy="44250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1200" y="2227911"/>
            <a:ext cx="1864456" cy="50580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2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4730"/>
          </a:xfrm>
        </p:spPr>
        <p:txBody>
          <a:bodyPr>
            <a:no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9CC-EDC4-474E-ABBA-4550E49BD22C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17800"/>
            <a:ext cx="8229600" cy="5706934"/>
          </a:xfrm>
          <a:noFill/>
        </p:spPr>
        <p:txBody>
          <a:bodyPr>
            <a:normAutofit lnSpcReduction="10000"/>
          </a:bodyPr>
          <a:lstStyle/>
          <a:p>
            <a:r>
              <a:rPr lang="en-US" sz="2100" dirty="0"/>
              <a:t>P</a:t>
            </a:r>
            <a:r>
              <a:rPr lang="en-US" sz="2100" dirty="0" smtClean="0"/>
              <a:t>reliminary thinking has been done on layout of LAr1-ND for two different sizes: base option (129 m^3) and enlarged (80</a:t>
            </a:r>
            <a:r>
              <a:rPr lang="en-US" sz="2100" dirty="0"/>
              <a:t>% more</a:t>
            </a:r>
            <a:r>
              <a:rPr lang="en-US" sz="2100" dirty="0" smtClean="0"/>
              <a:t>) version </a:t>
            </a:r>
            <a:r>
              <a:rPr lang="en-US" sz="2100" dirty="0"/>
              <a:t>(</a:t>
            </a:r>
            <a:r>
              <a:rPr lang="en-US" sz="2100" dirty="0" smtClean="0"/>
              <a:t>231 m^3</a:t>
            </a:r>
            <a:r>
              <a:rPr lang="en-US" sz="2100" dirty="0"/>
              <a:t>)</a:t>
            </a:r>
            <a:r>
              <a:rPr lang="en-US" sz="2100" dirty="0" smtClean="0"/>
              <a:t>.</a:t>
            </a:r>
            <a:endParaRPr lang="en-US" sz="2100" dirty="0"/>
          </a:p>
          <a:p>
            <a:r>
              <a:rPr lang="en-US" sz="2100" dirty="0" smtClean="0"/>
              <a:t>Cryogenically the system ‘feels like’ the 35 ton system at Fermilab’s PC-4 but placed in separate facility detector</a:t>
            </a:r>
            <a:r>
              <a:rPr lang="en-US" sz="2100" dirty="0" smtClean="0"/>
              <a:t>.</a:t>
            </a:r>
          </a:p>
          <a:p>
            <a:r>
              <a:rPr lang="en-US" sz="2100" dirty="0" smtClean="0"/>
              <a:t>LAr cryogenic system is thought to be a scaled-up version of that of 35 ton/LAPD.</a:t>
            </a:r>
            <a:endParaRPr lang="en-US" sz="2100" dirty="0" smtClean="0"/>
          </a:p>
          <a:p>
            <a:r>
              <a:rPr lang="en-US" sz="2100" dirty="0" smtClean="0"/>
              <a:t>Need to decide on LN2 system design “common” to T600 (FD).</a:t>
            </a:r>
            <a:endParaRPr lang="en-US" sz="21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100" u="sng" dirty="0" smtClean="0"/>
              <a:t>Closing statements:  </a:t>
            </a:r>
          </a:p>
          <a:p>
            <a:r>
              <a:rPr lang="en-US" sz="2100" dirty="0" smtClean="0"/>
              <a:t>Fundamentally there are no foreseen issues related to increasing the cryostat size.  There are increased costs for the cryostat as well as the cryogenic </a:t>
            </a:r>
            <a:r>
              <a:rPr lang="en-US" sz="2100" dirty="0" smtClean="0"/>
              <a:t>system. They </a:t>
            </a:r>
            <a:r>
              <a:rPr lang="en-US" sz="2100" dirty="0" smtClean="0"/>
              <a:t>will scale with heat leak</a:t>
            </a:r>
            <a:r>
              <a:rPr lang="en-US" sz="2100" dirty="0"/>
              <a:t> </a:t>
            </a:r>
            <a:r>
              <a:rPr lang="en-US" sz="2100" dirty="0" smtClean="0"/>
              <a:t>and the purification flow rate.</a:t>
            </a:r>
          </a:p>
          <a:p>
            <a:r>
              <a:rPr lang="en-US" sz="2100" dirty="0" smtClean="0"/>
              <a:t>The two design issues which are key: </a:t>
            </a:r>
          </a:p>
          <a:p>
            <a:pPr marL="457200" lvl="1" indent="0">
              <a:buNone/>
            </a:pPr>
            <a:r>
              <a:rPr lang="en-US" sz="1800" b="1" dirty="0" smtClean="0"/>
              <a:t>1) </a:t>
            </a:r>
            <a:r>
              <a:rPr lang="en-US" sz="1800" b="1" dirty="0"/>
              <a:t>How does the TPC installation/integration </a:t>
            </a:r>
            <a:r>
              <a:rPr lang="en-US" sz="1800" b="1" dirty="0" smtClean="0"/>
              <a:t>happen ? </a:t>
            </a:r>
            <a:endParaRPr lang="en-US" sz="1800" b="1" dirty="0" smtClean="0"/>
          </a:p>
          <a:p>
            <a:pPr marL="457200" lvl="1" indent="0">
              <a:buNone/>
            </a:pPr>
            <a:r>
              <a:rPr lang="en-US" sz="1800" b="1" dirty="0" smtClean="0"/>
              <a:t>2) How </a:t>
            </a:r>
            <a:r>
              <a:rPr lang="en-US" sz="1800" b="1" dirty="0" smtClean="0"/>
              <a:t>do we keep the surfaces of the ullage at T &lt;= 100 K ?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9817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9CC-EDC4-474E-ABBA-4550E49BD2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3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19" y="1866090"/>
            <a:ext cx="8229600" cy="2080160"/>
          </a:xfrm>
        </p:spPr>
        <p:txBody>
          <a:bodyPr>
            <a:noAutofit/>
          </a:bodyPr>
          <a:lstStyle/>
          <a:p>
            <a:r>
              <a:rPr lang="en-US" sz="6400" dirty="0" smtClean="0"/>
              <a:t>Backup</a:t>
            </a:r>
            <a:endParaRPr lang="en-US" sz="6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9CC-EDC4-474E-ABBA-4550E49BD2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1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749"/>
            <a:ext cx="8229600" cy="59733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Current Schedule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800"/>
            <a:ext cx="8229600" cy="581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goal is to have the detector ready for commissioning in the fall of 2017 and to take beam data in Apr 2018.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9CC-EDC4-474E-ABBA-4550E49BD2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2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LN2 refrigeration conceptual from 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9CC-EDC4-474E-ABBA-4550E49BD22C}" type="slidenum">
              <a:rPr lang="en-US" smtClean="0"/>
              <a:t>25</a:t>
            </a:fld>
            <a:endParaRPr lang="en-US"/>
          </a:p>
        </p:txBody>
      </p:sp>
      <p:pic>
        <p:nvPicPr>
          <p:cNvPr id="6" name="Content Placeholder 5" descr="Email from MA Jun 13 2014 - Rough 14kw LN2 cost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r="-182"/>
          <a:stretch/>
        </p:blipFill>
        <p:spPr>
          <a:xfrm>
            <a:off x="2393939" y="747822"/>
            <a:ext cx="4356123" cy="5626468"/>
          </a:xfrm>
        </p:spPr>
      </p:pic>
    </p:spTree>
    <p:extLst>
      <p:ext uri="{BB962C8B-B14F-4D97-AF65-F5344CB8AC3E}">
        <p14:creationId xmlns:p14="http://schemas.microsoft.com/office/powerpoint/2010/main" val="149018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9321"/>
            <a:ext cx="4808220" cy="582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2021544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The HV </a:t>
            </a:r>
            <a:r>
              <a:rPr lang="en-US" sz="1400" dirty="0" err="1">
                <a:solidFill>
                  <a:prstClr val="black"/>
                </a:solidFill>
              </a:rPr>
              <a:t>feedthrough</a:t>
            </a:r>
            <a:r>
              <a:rPr lang="en-US" sz="1400" dirty="0">
                <a:solidFill>
                  <a:prstClr val="black"/>
                </a:solidFill>
              </a:rPr>
              <a:t> does not have to be in the center of the CPA in this view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6953" y="2787643"/>
            <a:ext cx="0" cy="3637646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1521076" y="4334417"/>
            <a:ext cx="113121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4,800 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44666"/>
            <a:ext cx="19362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Insulation </a:t>
            </a:r>
            <a:r>
              <a:rPr lang="en-US" dirty="0" smtClean="0">
                <a:solidFill>
                  <a:srgbClr val="008000"/>
                </a:solidFill>
              </a:rPr>
              <a:t>450 mm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29968" y="6325674"/>
            <a:ext cx="709730" cy="62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281" y="1220689"/>
            <a:ext cx="192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Insulation 450 mm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1266541" y="1590021"/>
            <a:ext cx="1485219" cy="86304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0159" y="6562262"/>
            <a:ext cx="3308772" cy="9512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91339" y="6488668"/>
            <a:ext cx="113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4,400 mm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50867" y="3121778"/>
            <a:ext cx="19362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Insulation 450 mm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6101189" y="3306444"/>
            <a:ext cx="849678" cy="5562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90390" y="7704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Side 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399" y="152400"/>
            <a:ext cx="2257703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CHANGE: Note that in new building we request to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Have 450 mm insulation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On all six planes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Back View</a:t>
            </a: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205412" cy="571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3733800"/>
            <a:ext cx="193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Insulation 450 mm</a:t>
            </a: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>
            <a:off x="6499633" y="3918466"/>
            <a:ext cx="586967" cy="25299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12444"/>
            <a:ext cx="193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Insulation 450 mm</a:t>
            </a: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967479" y="681776"/>
            <a:ext cx="850426" cy="12981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63318" y="1647794"/>
            <a:ext cx="193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Insulation 450 mm</a:t>
            </a: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5615583" y="2017126"/>
            <a:ext cx="2315214" cy="934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22981" y="6244281"/>
            <a:ext cx="19362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Insulation </a:t>
            </a:r>
            <a:r>
              <a:rPr lang="en-US" dirty="0" smtClean="0">
                <a:solidFill>
                  <a:srgbClr val="008000"/>
                </a:solidFill>
              </a:rPr>
              <a:t>450 </a:t>
            </a:r>
            <a:r>
              <a:rPr lang="en-US" dirty="0">
                <a:solidFill>
                  <a:srgbClr val="008000"/>
                </a:solidFill>
              </a:rPr>
              <a:t>mm</a:t>
            </a: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5802355" y="6428947"/>
            <a:ext cx="1120626" cy="1706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395743" y="3061590"/>
            <a:ext cx="0" cy="340105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549866" y="4608364"/>
            <a:ext cx="113121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4,800 mm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403763" y="1668583"/>
            <a:ext cx="0" cy="1394636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551979" y="2108619"/>
            <a:ext cx="113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1,200 mm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61091" y="6138890"/>
            <a:ext cx="1257593" cy="0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-684827" y="4096743"/>
            <a:ext cx="251113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Desired Side Penetration</a:t>
            </a:r>
          </a:p>
          <a:p>
            <a:r>
              <a:rPr lang="en-US" dirty="0">
                <a:solidFill>
                  <a:srgbClr val="FF0000"/>
                </a:solidFill>
              </a:rPr>
              <a:t> for LAr pump.</a:t>
            </a: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>
            <a:off x="570742" y="5675477"/>
            <a:ext cx="263502" cy="4634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932442" y="1017293"/>
            <a:ext cx="745703" cy="2399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44533" y="578163"/>
            <a:ext cx="113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1,000 mm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4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voirin\AppData\Roaming\Ansys\v150\previ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57" y="751739"/>
            <a:ext cx="62484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28352"/>
            <a:ext cx="9144000" cy="107724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With 400W Floor Heater and 200W Large Side Heaters (800W Total) the concrete along the sides reaches a minimum temperature of ~273K. If the structure if free standing and is does not lay against the soil, the temperatures will be even higher.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5230-79D8-480B-8E67-C849BE29A818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64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Temperature Profile in Concrete/Soil with heaters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607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"/>
            <a:ext cx="8229600" cy="679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317"/>
            <a:ext cx="8206966" cy="511520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Short-Baseline </a:t>
            </a:r>
            <a:r>
              <a:rPr lang="en-US" sz="2400" dirty="0">
                <a:solidFill>
                  <a:prstClr val="black"/>
                </a:solidFill>
              </a:rPr>
              <a:t>Neutrino Program (SBN) </a:t>
            </a:r>
            <a:r>
              <a:rPr lang="en-US" sz="2400" dirty="0" smtClean="0">
                <a:solidFill>
                  <a:prstClr val="black"/>
                </a:solidFill>
              </a:rPr>
              <a:t>at Fermilab will study neutrino properties using a combination of detectors: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existing </a:t>
            </a:r>
            <a:r>
              <a:rPr lang="en-US" sz="2000" dirty="0" err="1" smtClean="0">
                <a:solidFill>
                  <a:prstClr val="black"/>
                </a:solidFill>
              </a:rPr>
              <a:t>MicroBooNE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new LAr1-ND (Near Detector)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a refurbished ICARUS T600 (Far Detector)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400" dirty="0" smtClean="0"/>
              <a:t>These slides described the current thoughts on the cryostat and cryogenic system for the LAr1-ND detector.</a:t>
            </a:r>
          </a:p>
          <a:p>
            <a:r>
              <a:rPr lang="en-US" sz="2400" dirty="0"/>
              <a:t>The base design is a membrane cryostat of 129 m^3 (LAr volume) or 180 ton LAr Mass. </a:t>
            </a:r>
            <a:endParaRPr lang="en-US" sz="2400" dirty="0" smtClean="0"/>
          </a:p>
          <a:p>
            <a:r>
              <a:rPr lang="en-US" sz="2400" dirty="0" smtClean="0"/>
              <a:t>The cryostat will be housed in a new dedicated building next to the SciBooNE enclosure, where the cryogenic </a:t>
            </a:r>
            <a:r>
              <a:rPr lang="en-US" sz="2400" dirty="0" smtClean="0"/>
              <a:t>system will </a:t>
            </a:r>
            <a:r>
              <a:rPr lang="en-US" sz="2400" dirty="0" smtClean="0"/>
              <a:t>be located. The two buildings will </a:t>
            </a:r>
            <a:r>
              <a:rPr lang="en-US" sz="2400" dirty="0" smtClean="0"/>
              <a:t>be connected with a </a:t>
            </a:r>
            <a:r>
              <a:rPr lang="en-US" sz="2400" dirty="0" smtClean="0"/>
              <a:t>tunnel through which interconnecting </a:t>
            </a:r>
            <a:r>
              <a:rPr lang="en-US" sz="2400" dirty="0" smtClean="0"/>
              <a:t>lines </a:t>
            </a:r>
            <a:r>
              <a:rPr lang="en-US" sz="2400" dirty="0" smtClean="0"/>
              <a:t>will connect the cryostat to the cryogenic system.</a:t>
            </a:r>
            <a:endParaRPr lang="en-US" sz="2400" dirty="0"/>
          </a:p>
          <a:p>
            <a:r>
              <a:rPr lang="en-US" sz="2400" dirty="0" smtClean="0"/>
              <a:t>It may be possible to increase the sensitivity by increasing </a:t>
            </a:r>
            <a:r>
              <a:rPr lang="en-US" sz="2400" dirty="0" smtClean="0"/>
              <a:t>the LAr </a:t>
            </a:r>
            <a:r>
              <a:rPr lang="en-US" sz="2400" dirty="0" smtClean="0"/>
              <a:t>volume. We have looked into </a:t>
            </a:r>
            <a:r>
              <a:rPr lang="en-US" sz="2400" dirty="0" smtClean="0"/>
              <a:t>extending the width to 7.9 m (from 4.4) , that is 231 m^3, or 80% more than the original one of </a:t>
            </a:r>
            <a:r>
              <a:rPr lang="en-US" sz="2400" dirty="0" smtClean="0"/>
              <a:t>129 </a:t>
            </a:r>
            <a:r>
              <a:rPr lang="en-US" sz="2400" dirty="0" smtClean="0"/>
              <a:t>m^3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Layout for LAr1-ND Similar to 35 Ton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(Imagine LAr1-ND as Experiment Connected to Purification/Filtration)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319846"/>
            <a:ext cx="9144000" cy="3697482"/>
            <a:chOff x="0" y="1661754"/>
            <a:chExt cx="9144000" cy="3697482"/>
          </a:xfrm>
        </p:grpSpPr>
        <p:pic>
          <p:nvPicPr>
            <p:cNvPr id="9" name="Picture 8" descr="6.tif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6400"/>
              <a:ext cx="9144000" cy="36828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48326" y="1661754"/>
              <a:ext cx="97246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LAPD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127125" y="2012505"/>
              <a:ext cx="851718" cy="66490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4811" y="1665408"/>
              <a:ext cx="1392569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LBNE 35 ton Cryostat</a:t>
              </a:r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>
            <a:xfrm>
              <a:off x="871096" y="2311739"/>
              <a:ext cx="170010" cy="124669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410200" y="4267200"/>
              <a:ext cx="2166868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LAPD/LBNE LAr purification/filtration vessels/system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>
            <a:xfrm flipH="1" flipV="1">
              <a:off x="5867400" y="4038600"/>
              <a:ext cx="626234" cy="2286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38516" y="4796361"/>
              <a:ext cx="234213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LAr/GAr transfer lines</a:t>
              </a:r>
            </a:p>
          </p:txBody>
        </p:sp>
        <p:cxnSp>
          <p:nvCxnSpPr>
            <p:cNvPr id="17" name="Straight Arrow Connector 16"/>
            <p:cNvCxnSpPr>
              <a:stCxn id="16" idx="0"/>
            </p:cNvCxnSpPr>
            <p:nvPr/>
          </p:nvCxnSpPr>
          <p:spPr>
            <a:xfrm flipV="1">
              <a:off x="3309583" y="3558437"/>
              <a:ext cx="591704" cy="123792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0"/>
            </p:cNvCxnSpPr>
            <p:nvPr/>
          </p:nvCxnSpPr>
          <p:spPr>
            <a:xfrm flipH="1" flipV="1">
              <a:off x="6172200" y="3886202"/>
              <a:ext cx="321434" cy="38099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5726956"/>
            <a:ext cx="8229600" cy="75884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7472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This is the 3D model of PC-4 with the LBNE 35 ton and LAPD.</a:t>
            </a:r>
          </a:p>
          <a:p>
            <a:pPr marL="347472" lvl="1" indent="-347472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sym typeface="Wingdings"/>
              </a:rPr>
              <a:t>We plan to do the same with LAr1-ND and the cryogenic system.</a:t>
            </a:r>
            <a:endParaRPr lang="en-US" sz="2000" dirty="0">
              <a:sym typeface="Wingding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1340" y="4054857"/>
            <a:ext cx="1295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1.3-2.4 vol change/day</a:t>
            </a:r>
          </a:p>
        </p:txBody>
      </p:sp>
    </p:spTree>
    <p:extLst>
      <p:ext uri="{BB962C8B-B14F-4D97-AF65-F5344CB8AC3E}">
        <p14:creationId xmlns:p14="http://schemas.microsoft.com/office/powerpoint/2010/main" val="99080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19" y="1866090"/>
            <a:ext cx="8229600" cy="2080160"/>
          </a:xfrm>
        </p:spPr>
        <p:txBody>
          <a:bodyPr>
            <a:noAutofit/>
          </a:bodyPr>
          <a:lstStyle/>
          <a:p>
            <a:r>
              <a:rPr lang="en-US" sz="6400" dirty="0" smtClean="0"/>
              <a:t>Cryostat</a:t>
            </a:r>
            <a:endParaRPr lang="en-US" sz="6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9CC-EDC4-474E-ABBA-4550E49BD2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123055"/>
              </p:ext>
            </p:extLst>
          </p:nvPr>
        </p:nvGraphicFramePr>
        <p:xfrm>
          <a:off x="83674" y="626873"/>
          <a:ext cx="8976653" cy="5935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873"/>
                <a:gridCol w="510078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Type</a:t>
                      </a:r>
                      <a:r>
                        <a:rPr lang="en-US" sz="1600" baseline="0" dirty="0" smtClean="0"/>
                        <a:t> of 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Membrane</a:t>
                      </a:r>
                      <a:r>
                        <a:rPr lang="en-US" sz="1600" baseline="0" dirty="0" smtClean="0"/>
                        <a:t> cryostat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Outside reinforcement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Concrete</a:t>
                      </a:r>
                      <a:r>
                        <a:rPr lang="en-US" sz="1600" baseline="0" dirty="0" smtClean="0"/>
                        <a:t> enclosure with embedded heaters (Floor + Sides)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Fluid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Liquid</a:t>
                      </a:r>
                      <a:r>
                        <a:rPr lang="en-US" sz="1600" baseline="0" dirty="0" smtClean="0"/>
                        <a:t> Argon (LAr)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LAr Volume/Mass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129</a:t>
                      </a:r>
                      <a:r>
                        <a:rPr lang="en-US" sz="1600" baseline="0" dirty="0" smtClean="0"/>
                        <a:t> m^3 / 180 ton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Inner dimensions (flat</a:t>
                      </a:r>
                      <a:r>
                        <a:rPr lang="en-US" sz="1600" baseline="0" dirty="0" smtClean="0"/>
                        <a:t> plate to flat plate)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4.4</a:t>
                      </a:r>
                      <a:r>
                        <a:rPr lang="en-US" sz="1600" baseline="0" dirty="0" smtClean="0"/>
                        <a:t> m (W) x 6.1 m (L) x 4.8 m (H)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Depth of liquid argon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4.8 m (A</a:t>
                      </a:r>
                      <a:r>
                        <a:rPr lang="en-US" sz="1600" baseline="0" dirty="0" smtClean="0"/>
                        <a:t>ll the gas in the “neck” region)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Insulation thickness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0.45 m (everywhere)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Primary</a:t>
                      </a:r>
                      <a:r>
                        <a:rPr lang="en-US" sz="1600" baseline="0" dirty="0" smtClean="0"/>
                        <a:t> membrane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SS 304/304L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Operating gas pressure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1.0 psig (~70</a:t>
                      </a:r>
                      <a:r>
                        <a:rPr lang="en-US" sz="1600" baseline="0" dirty="0" smtClean="0"/>
                        <a:t> mbar)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Vacuum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No vacuum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Design Pressure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3.0 psig (~207 mbar)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Design</a:t>
                      </a:r>
                      <a:r>
                        <a:rPr lang="en-US" sz="1600" baseline="0" dirty="0" smtClean="0"/>
                        <a:t> Temperature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77 K (liquid Nitrogen temperature</a:t>
                      </a:r>
                      <a:r>
                        <a:rPr lang="en-US" sz="1600" baseline="0" dirty="0" smtClean="0"/>
                        <a:t> for convenience)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Metal surfaces in the ullage</a:t>
                      </a:r>
                      <a:r>
                        <a:rPr lang="en-US" sz="1600" baseline="0" dirty="0" smtClean="0"/>
                        <a:t> in ops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&lt; 100K</a:t>
                      </a:r>
                      <a:r>
                        <a:rPr lang="en-US" sz="1600" baseline="0" dirty="0" smtClean="0"/>
                        <a:t> (to reduce outgassing)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LAr</a:t>
                      </a:r>
                      <a:r>
                        <a:rPr lang="en-US" sz="1600" baseline="0" dirty="0" smtClean="0"/>
                        <a:t> pumps for continuous purification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Outside tank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Penetrations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One</a:t>
                      </a:r>
                      <a:r>
                        <a:rPr lang="en-US" sz="1600" baseline="0" dirty="0" smtClean="0"/>
                        <a:t> (HV)</a:t>
                      </a:r>
                      <a:r>
                        <a:rPr lang="en-US" sz="1600" dirty="0" smtClean="0"/>
                        <a:t> through</a:t>
                      </a:r>
                      <a:r>
                        <a:rPr lang="en-US" sz="1600" baseline="0" dirty="0" smtClean="0"/>
                        <a:t> the insulation and all the others through the neck region.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Duration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10 years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Thermal cycles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/>
                        <a:t>20 complete</a:t>
                      </a:r>
                      <a:r>
                        <a:rPr lang="en-US" sz="1600" baseline="0" dirty="0" smtClean="0"/>
                        <a:t> cycles (cool down and total warm up)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Cryostat Current Design Parameters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6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09211" y="2247544"/>
            <a:ext cx="912456" cy="427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8" idx="1"/>
          </p:cNvCxnSpPr>
          <p:nvPr/>
        </p:nvCxnSpPr>
        <p:spPr>
          <a:xfrm flipH="1">
            <a:off x="4831148" y="2124633"/>
            <a:ext cx="2553590" cy="2537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84738" y="1801467"/>
            <a:ext cx="167210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Width varies for more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yostat Drawings 3-DM-Jun 30 20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14"/>
            <a:ext cx="6570246" cy="49276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LAr1-ND 129 m^3 Model (based on 35 ton)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40699" y="5954230"/>
            <a:ext cx="6662602" cy="456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This is the 3D model of LAr1-ND based on the 35 ton concept.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29884" y="1887671"/>
            <a:ext cx="2691924" cy="3016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This shows model of 129 m^3 or 180 ton LAr total mass. Note the Top Plate here is just a sample with fewer penetrations.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Assumption:  A larger cryostat would increase the </a:t>
            </a:r>
            <a:r>
              <a:rPr lang="en-US" smtClean="0">
                <a:solidFill>
                  <a:schemeClr val="tx1"/>
                </a:solidFill>
              </a:rPr>
              <a:t>internal width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4.4 m to 7.9 m</a:t>
            </a:r>
          </a:p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956767" y="3615270"/>
            <a:ext cx="1127409" cy="57015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0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37212"/>
            <a:ext cx="78486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0390" y="7704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Top View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69608" y="1325350"/>
            <a:ext cx="0" cy="460145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-60168" y="3379105"/>
            <a:ext cx="113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4,900 mm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254940" y="1532437"/>
            <a:ext cx="13444" cy="4176872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8011947" y="3380728"/>
            <a:ext cx="113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4,400 mm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78144" y="6138871"/>
            <a:ext cx="4859314" cy="0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3782" y="5823411"/>
            <a:ext cx="113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5,100 mm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366682" y="6315107"/>
            <a:ext cx="6571119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87788" y="6340679"/>
            <a:ext cx="113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7,000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9043" y="218385"/>
            <a:ext cx="19362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Insulation </a:t>
            </a:r>
            <a:r>
              <a:rPr lang="en-US" dirty="0" smtClean="0">
                <a:solidFill>
                  <a:srgbClr val="008000"/>
                </a:solidFill>
              </a:rPr>
              <a:t>450 </a:t>
            </a:r>
            <a:r>
              <a:rPr lang="en-US" dirty="0">
                <a:solidFill>
                  <a:srgbClr val="008000"/>
                </a:solidFill>
              </a:rPr>
              <a:t>mm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7184465" y="587717"/>
            <a:ext cx="992696" cy="84643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5802072"/>
            <a:ext cx="193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Insulation 450 mm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143000" y="5094318"/>
            <a:ext cx="416950" cy="7290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09043" y="6488668"/>
            <a:ext cx="193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Insulation 450 mm</a:t>
            </a: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H="1" flipV="1">
            <a:off x="7730727" y="5398043"/>
            <a:ext cx="445795" cy="109062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6350608"/>
            <a:ext cx="19362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Insulation </a:t>
            </a:r>
            <a:r>
              <a:rPr lang="en-US" dirty="0" smtClean="0">
                <a:solidFill>
                  <a:srgbClr val="008000"/>
                </a:solidFill>
              </a:rPr>
              <a:t>450 </a:t>
            </a:r>
            <a:r>
              <a:rPr lang="en-US" dirty="0">
                <a:solidFill>
                  <a:srgbClr val="008000"/>
                </a:solidFill>
              </a:rPr>
              <a:t>mm</a:t>
            </a:r>
          </a:p>
        </p:txBody>
      </p:sp>
      <p:cxnSp>
        <p:nvCxnSpPr>
          <p:cNvPr id="27" name="Straight Arrow Connector 26"/>
          <p:cNvCxnSpPr>
            <a:stCxn id="26" idx="0"/>
          </p:cNvCxnSpPr>
          <p:nvPr/>
        </p:nvCxnSpPr>
        <p:spPr>
          <a:xfrm flipV="1">
            <a:off x="968118" y="5792652"/>
            <a:ext cx="1429530" cy="5579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55561" y="2263577"/>
            <a:ext cx="913012" cy="0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1029"/>
          <p:cNvSpPr txBox="1"/>
          <p:nvPr/>
        </p:nvSpPr>
        <p:spPr>
          <a:xfrm>
            <a:off x="117910" y="135099"/>
            <a:ext cx="247228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 for LBNE: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esired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ide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enetration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LAr pump.</a:t>
            </a:r>
          </a:p>
        </p:txBody>
      </p:sp>
      <p:cxnSp>
        <p:nvCxnSpPr>
          <p:cNvPr id="1035" name="Straight Arrow Connector 1034"/>
          <p:cNvCxnSpPr/>
          <p:nvPr/>
        </p:nvCxnSpPr>
        <p:spPr>
          <a:xfrm flipH="1">
            <a:off x="722181" y="1058429"/>
            <a:ext cx="622571" cy="1145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0043" y="3159208"/>
            <a:ext cx="181895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Top Plate </a:t>
            </a:r>
          </a:p>
          <a:p>
            <a:r>
              <a:rPr lang="en-US" dirty="0"/>
              <a:t>m</a:t>
            </a:r>
            <a:r>
              <a:rPr lang="en-US" dirty="0" smtClean="0"/>
              <a:t>ust re-designed</a:t>
            </a:r>
          </a:p>
          <a:p>
            <a:r>
              <a:rPr lang="en-US" dirty="0" smtClean="0"/>
              <a:t>for LAr1-ND</a:t>
            </a:r>
          </a:p>
        </p:txBody>
      </p:sp>
      <p:cxnSp>
        <p:nvCxnSpPr>
          <p:cNvPr id="14" name="Straight Arrow Connector 13"/>
          <p:cNvCxnSpPr>
            <a:stCxn id="3" idx="1"/>
          </p:cNvCxnSpPr>
          <p:nvPr/>
        </p:nvCxnSpPr>
        <p:spPr>
          <a:xfrm flipH="1" flipV="1">
            <a:off x="2486826" y="3159208"/>
            <a:ext cx="1013217" cy="4616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64560" y="3591844"/>
            <a:ext cx="1309426" cy="71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05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yostat Drawings 3-DM-Jun 30 20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626"/>
            <a:ext cx="6624147" cy="49681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649F-00D9-48C1-95CF-517EDBF2C5AB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LAr1-ND 23</a:t>
            </a:r>
            <a:r>
              <a:rPr lang="en-US" sz="4000" dirty="0"/>
              <a:t>1</a:t>
            </a:r>
            <a:r>
              <a:rPr lang="en-US" sz="4000" dirty="0" smtClean="0"/>
              <a:t> m^3 Model (based on 35 ton)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40699" y="5954230"/>
            <a:ext cx="6662602" cy="456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This is the 3D model of LAr1-ND based on the 35 ton concept.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29884" y="1887671"/>
            <a:ext cx="2691924" cy="3016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This shows model of 231 m^3 or 322 ton LAr total mass. Note the Top Plate here is just a sample with fewer penetrations.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Assumption:  A larger version of the base cryostat.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internal width increased from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4.4 m to 7.9 m</a:t>
            </a: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56767" y="3615270"/>
            <a:ext cx="1127409" cy="57015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3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9926</TotalTime>
  <Words>2140</Words>
  <Application>Microsoft Macintosh PowerPoint</Application>
  <PresentationFormat>On-screen Show (4:3)</PresentationFormat>
  <Paragraphs>315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LAr1-ND Cryostat and Cryogenics</vt:lpstr>
      <vt:lpstr>Outline</vt:lpstr>
      <vt:lpstr>Introduction</vt:lpstr>
      <vt:lpstr>  Layout for LAr1-ND Similar to 35 Ton (Imagine LAr1-ND as Experiment Connected to Purification/Filtration) </vt:lpstr>
      <vt:lpstr>Cryostat</vt:lpstr>
      <vt:lpstr>Cryostat Current Design Parameters</vt:lpstr>
      <vt:lpstr>LAr1-ND 129 m^3 Model (based on 35 ton)</vt:lpstr>
      <vt:lpstr>PowerPoint Presentation</vt:lpstr>
      <vt:lpstr>LAr1-ND 231 m^3 Model (based on 35 ton)</vt:lpstr>
      <vt:lpstr>Heat Leak Summary</vt:lpstr>
      <vt:lpstr>Cryogenic System</vt:lpstr>
      <vt:lpstr>Cryogenic System Design Requirements</vt:lpstr>
      <vt:lpstr>LAr1-ND PFD of LAr systems (based on 35 ton)</vt:lpstr>
      <vt:lpstr>LAr1-ND PFD of LN2 systems (based on 35 ton)</vt:lpstr>
      <vt:lpstr>Cryogenic System Conceptual (from Mark A.)</vt:lpstr>
      <vt:lpstr>Purification/Filtration systems needs</vt:lpstr>
      <vt:lpstr>Cryogenic System Capabilities</vt:lpstr>
      <vt:lpstr>Current list of penetrations</vt:lpstr>
      <vt:lpstr>Feedthroughs</vt:lpstr>
      <vt:lpstr>Outstanding issues</vt:lpstr>
      <vt:lpstr>Summary</vt:lpstr>
      <vt:lpstr>PowerPoint Presentation</vt:lpstr>
      <vt:lpstr>Backup</vt:lpstr>
      <vt:lpstr>Current Schedule</vt:lpstr>
      <vt:lpstr>LN2 refrigeration conceptual from MA</vt:lpstr>
      <vt:lpstr>PowerPoint Presentation</vt:lpstr>
      <vt:lpstr>Back View</vt:lpstr>
      <vt:lpstr>With 400W Floor Heater and 200W Large Side Heaters (800W Total) the concrete along the sides reaches a minimum temperature of ~273K. If the structure if free standing and is does not lay against the soil, the temperatures will be even higher.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L. Norris x3672 03211N</dc:creator>
  <cp:lastModifiedBy>David Montanari</cp:lastModifiedBy>
  <cp:revision>890</cp:revision>
  <cp:lastPrinted>2014-06-13T16:41:30Z</cp:lastPrinted>
  <dcterms:created xsi:type="dcterms:W3CDTF">2014-06-10T20:41:42Z</dcterms:created>
  <dcterms:modified xsi:type="dcterms:W3CDTF">2014-07-03T21:06:40Z</dcterms:modified>
</cp:coreProperties>
</file>