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256" r:id="rId2"/>
    <p:sldId id="295" r:id="rId3"/>
    <p:sldId id="310" r:id="rId4"/>
    <p:sldId id="309" r:id="rId5"/>
    <p:sldId id="312" r:id="rId6"/>
    <p:sldId id="313" r:id="rId7"/>
    <p:sldId id="315" r:id="rId8"/>
    <p:sldId id="333" r:id="rId9"/>
    <p:sldId id="334" r:id="rId10"/>
    <p:sldId id="336" r:id="rId11"/>
    <p:sldId id="318" r:id="rId12"/>
    <p:sldId id="271" r:id="rId13"/>
    <p:sldId id="341" r:id="rId14"/>
    <p:sldId id="272" r:id="rId15"/>
    <p:sldId id="307" r:id="rId16"/>
    <p:sldId id="340" r:id="rId17"/>
    <p:sldId id="335" r:id="rId18"/>
    <p:sldId id="338" r:id="rId19"/>
    <p:sldId id="343" r:id="rId20"/>
    <p:sldId id="344" r:id="rId21"/>
    <p:sldId id="369" r:id="rId22"/>
    <p:sldId id="289" r:id="rId23"/>
    <p:sldId id="287" r:id="rId24"/>
    <p:sldId id="288" r:id="rId25"/>
    <p:sldId id="280" r:id="rId26"/>
    <p:sldId id="281" r:id="rId27"/>
    <p:sldId id="282" r:id="rId28"/>
    <p:sldId id="283" r:id="rId29"/>
    <p:sldId id="286" r:id="rId30"/>
    <p:sldId id="285" r:id="rId31"/>
    <p:sldId id="274" r:id="rId32"/>
    <p:sldId id="279" r:id="rId33"/>
    <p:sldId id="298" r:id="rId34"/>
    <p:sldId id="319" r:id="rId35"/>
    <p:sldId id="299" r:id="rId36"/>
    <p:sldId id="300" r:id="rId37"/>
    <p:sldId id="366" r:id="rId38"/>
    <p:sldId id="292" r:id="rId39"/>
    <p:sldId id="351" r:id="rId40"/>
    <p:sldId id="367" r:id="rId41"/>
    <p:sldId id="356" r:id="rId42"/>
    <p:sldId id="357" r:id="rId43"/>
    <p:sldId id="352" r:id="rId44"/>
    <p:sldId id="346" r:id="rId45"/>
    <p:sldId id="353" r:id="rId46"/>
    <p:sldId id="347" r:id="rId47"/>
    <p:sldId id="360" r:id="rId48"/>
    <p:sldId id="361" r:id="rId49"/>
    <p:sldId id="358" r:id="rId50"/>
    <p:sldId id="359" r:id="rId51"/>
    <p:sldId id="362" r:id="rId52"/>
    <p:sldId id="363" r:id="rId53"/>
    <p:sldId id="349" r:id="rId54"/>
    <p:sldId id="368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8" autoAdjust="0"/>
    <p:restoredTop sz="94660"/>
  </p:normalViewPr>
  <p:slideViewPr>
    <p:cSldViewPr snapToGrid="0" snapToObjects="1">
      <p:cViewPr>
        <p:scale>
          <a:sx n="65" d="100"/>
          <a:sy n="65" d="100"/>
        </p:scale>
        <p:origin x="-14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91D06-691D-8C46-B39C-4AD0B7F0CF8C}" type="datetimeFigureOut">
              <a:rPr lang="en-US" smtClean="0"/>
              <a:t>7/8/14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10000-E8A7-1846-992F-82010C3BB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147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6BFAC-A60E-C14F-854C-02E1ABC9106A}" type="datetimeFigureOut">
              <a:rPr lang="en-US" smtClean="0"/>
              <a:t>7/8/14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D6EDF-3CCC-7E49-86D2-0FDBC89D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90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dirty="0" smtClean="0">
                <a:solidFill>
                  <a:schemeClr val="accent5"/>
                </a:solidFill>
              </a:rPr>
              <a:t>for</a:t>
            </a:r>
            <a:r>
              <a:rPr lang="en-US" sz="1200" dirty="0" smtClean="0"/>
              <a:t> liquid argon </a:t>
            </a:r>
            <a:r>
              <a:rPr lang="en-US" sz="1200" dirty="0" err="1" smtClean="0"/>
              <a:t>tpc</a:t>
            </a:r>
            <a:r>
              <a:rPr lang="en-US" sz="1200" dirty="0" smtClean="0"/>
              <a:t> detectors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D6EDF-3CCC-7E49-86D2-0FDBC89DD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31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D2763-8EC3-5749-B6CA-0DE2F9C3740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89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(7/3/14 15:21) -----</a:t>
            </a:r>
          </a:p>
          <a:p>
            <a:r>
              <a:rPr lang="en-US"/>
              <a:t>Cut purity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D6EDF-3CCC-7E49-86D2-0FDBC89DDD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81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D2763-8EC3-5749-B6CA-0DE2F9C3740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53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3BDFF-B52E-254D-8623-11AAB7DCE8F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27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D6EDF-3CCC-7E49-86D2-0FDBC89DDD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97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(7/3/14 15:21) -----</a:t>
            </a:r>
          </a:p>
          <a:p>
            <a:r>
              <a:rPr lang="en-US"/>
              <a:t>Where is anode and cathode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D6EDF-3CCC-7E49-86D2-0FDBC89DD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29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(7/3/14 15:21) -----</a:t>
            </a:r>
          </a:p>
          <a:p>
            <a:r>
              <a:rPr lang="en-US"/>
              <a:t>Italicize strauss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D6EDF-3CCC-7E49-86D2-0FDBC89DD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50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(7/3/14 15:21) -----</a:t>
            </a:r>
          </a:p>
          <a:p>
            <a:r>
              <a:rPr lang="en-US"/>
              <a:t>Tested many resistors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D6EDF-3CCC-7E49-86D2-0FDBC89DDD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8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D2763-8EC3-5749-B6CA-0DE2F9C374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66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(7/3/14 15:21) -----</a:t>
            </a:r>
          </a:p>
          <a:p>
            <a:r>
              <a:rPr lang="en-US"/>
              <a:t>Won't say capacitors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D6EDF-3CCC-7E49-86D2-0FDBC89DD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26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(7/3/14 15:21) -----</a:t>
            </a:r>
          </a:p>
          <a:p>
            <a:r>
              <a:rPr lang="en-US"/>
              <a:t>Clamping and crowbar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D6EDF-3CCC-7E49-86D2-0FDBC89DD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48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(7/3/14 15:21) -----</a:t>
            </a:r>
          </a:p>
          <a:p>
            <a:r>
              <a:rPr lang="en-US"/>
              <a:t>Glassman power supply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D6EDF-3CCC-7E49-86D2-0FDBC89DD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27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D2763-8EC3-5749-B6CA-0DE2F9C374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9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5BF1-93C8-BE4C-88F2-467924097040}" type="datetime1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A4FF-92D6-3D40-8CB2-7172B96B477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5A93-9CF5-EC47-B60A-CD7CE71EA7FA}" type="datetime1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A4FF-92D6-3D40-8CB2-7172B96B4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919AE-095B-F54D-A675-7A4DE265F41F}" type="datetime1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A4FF-92D6-3D40-8CB2-7172B96B4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DD3D-03A8-E245-9BB6-6939E770F4EC}" type="datetime1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A4FF-92D6-3D40-8CB2-7172B96B4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424C-1DB7-3A47-8E8C-DAA04FD5055F}" type="datetime1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A4FF-92D6-3D40-8CB2-7172B96B477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715B-F366-C949-BE2F-99E785C949D8}" type="datetime1">
              <a:rPr lang="en-US" smtClean="0"/>
              <a:t>7/8/14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A4FF-92D6-3D40-8CB2-7172B96B4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DCCD-6DA3-CC4C-8C34-B7111CEEB17F}" type="datetime1">
              <a:rPr lang="en-US" smtClean="0"/>
              <a:t>7/8/14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A4FF-92D6-3D40-8CB2-7172B96B477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4CF7-D31B-2E47-8771-CE24B51EC5ED}" type="datetime1">
              <a:rPr lang="en-US" smtClean="0"/>
              <a:t>7/8/14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A4FF-92D6-3D40-8CB2-7172B96B4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993C-28D8-B040-9E85-3436973C852B}" type="datetime1">
              <a:rPr lang="en-US" smtClean="0"/>
              <a:t>7/8/14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A4FF-92D6-3D40-8CB2-7172B96B4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900A-98D2-4E47-8D2F-CAB8E74D5E99}" type="datetime1">
              <a:rPr lang="en-US" smtClean="0"/>
              <a:t>7/8/14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A4FF-92D6-3D40-8CB2-7172B96B477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4A25-A227-0C4B-A61B-83A0E6DA50C8}" type="datetime1">
              <a:rPr lang="en-US" smtClean="0"/>
              <a:t>7/8/14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A4FF-92D6-3D40-8CB2-7172B96B4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97B8E35-9873-984B-94F9-865221132A37}" type="datetime1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228A4FF-92D6-3D40-8CB2-7172B96B477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Surge protection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3600" dirty="0" smtClean="0">
                <a:solidFill>
                  <a:schemeClr val="accent5"/>
                </a:solidFill>
              </a:rPr>
              <a:t>for</a:t>
            </a:r>
            <a:r>
              <a:rPr lang="en-US" sz="4800" dirty="0" smtClean="0"/>
              <a:t> liquid argon </a:t>
            </a:r>
            <a:r>
              <a:rPr lang="en-US" sz="4800" dirty="0" err="1" smtClean="0"/>
              <a:t>tpc</a:t>
            </a:r>
            <a:r>
              <a:rPr lang="en-US" sz="4800" dirty="0" smtClean="0"/>
              <a:t> detectors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Ben Jones, 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47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252" y="370751"/>
            <a:ext cx="8229600" cy="990600"/>
          </a:xfrm>
        </p:spPr>
        <p:txBody>
          <a:bodyPr/>
          <a:lstStyle/>
          <a:p>
            <a:r>
              <a:rPr lang="en-US" dirty="0" smtClean="0"/>
              <a:t>What can we do???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9692" y="1380889"/>
            <a:ext cx="771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Option 2 – don’t go out in the lightning</a:t>
            </a:r>
            <a:endParaRPr lang="en-US" b="1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3" y="2807943"/>
            <a:ext cx="2403231" cy="2594868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3409463" y="3713458"/>
            <a:ext cx="722923" cy="859692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7034" y="2124096"/>
            <a:ext cx="3630351" cy="428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85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 arrestors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721702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Very nonlinear V-I characteristic</a:t>
            </a:r>
          </a:p>
          <a:p>
            <a:r>
              <a:rPr lang="en-US" dirty="0" smtClean="0"/>
              <a:t>~ open at low voltages</a:t>
            </a:r>
          </a:p>
          <a:p>
            <a:r>
              <a:rPr lang="en-US" dirty="0" smtClean="0"/>
              <a:t>~ short at high voltages</a:t>
            </a:r>
          </a:p>
          <a:p>
            <a:endParaRPr lang="en-US" dirty="0"/>
          </a:p>
          <a:p>
            <a:r>
              <a:rPr lang="en-US" dirty="0" smtClean="0"/>
              <a:t>The transition voltage is called (roughly) the clamping point</a:t>
            </a:r>
          </a:p>
          <a:p>
            <a:endParaRPr lang="en-US" dirty="0"/>
          </a:p>
          <a:p>
            <a:r>
              <a:rPr lang="en-US" dirty="0" smtClean="0"/>
              <a:t>We look for devices which clamp above TPC nominal voltage (2kV) but below resistor tolerance (10kV)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03" y="1600200"/>
            <a:ext cx="3783211" cy="266379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693658" y="1145594"/>
            <a:ext cx="0" cy="134482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" idx="3"/>
          </p:cNvCxnSpPr>
          <p:nvPr/>
        </p:nvCxnSpPr>
        <p:spPr>
          <a:xfrm>
            <a:off x="8686800" y="1028700"/>
            <a:ext cx="0" cy="78930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6388556" y="1415534"/>
            <a:ext cx="224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TPC voltage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243199" y="474024"/>
            <a:ext cx="224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Spark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condition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289455" y="2490422"/>
            <a:ext cx="0" cy="547893"/>
          </a:xfrm>
          <a:prstGeom prst="line">
            <a:avLst/>
          </a:prstGeom>
          <a:ln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97" y="4218513"/>
            <a:ext cx="2258058" cy="263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1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7510342" cy="4508136"/>
          </a:xfrm>
          <a:prstGeom prst="rect">
            <a:avLst/>
          </a:prstGeom>
          <a:ln>
            <a:solidFill>
              <a:srgbClr val="292934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4496871"/>
            <a:ext cx="9550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With surge protection, the </a:t>
            </a:r>
            <a:r>
              <a:rPr lang="en-US" b="1" dirty="0" smtClean="0"/>
              <a:t>potential difference does not rise above the clamping </a:t>
            </a:r>
            <a:r>
              <a:rPr lang="en-US" b="1" dirty="0" smtClean="0"/>
              <a:t>voltage.</a:t>
            </a:r>
          </a:p>
          <a:p>
            <a:endParaRPr lang="en-US" b="1" dirty="0"/>
          </a:p>
          <a:p>
            <a:r>
              <a:rPr lang="en-US" dirty="0" smtClean="0"/>
              <a:t>Prevents not only large resistor overvoltage, but also G10, argon breakdowns...</a:t>
            </a:r>
          </a:p>
          <a:p>
            <a:endParaRPr lang="en-US" dirty="0"/>
          </a:p>
          <a:p>
            <a:r>
              <a:rPr lang="en-US" dirty="0"/>
              <a:t>I</a:t>
            </a:r>
            <a:r>
              <a:rPr lang="en-US" dirty="0" smtClean="0"/>
              <a:t>ndependent of details of higher order capacitances, spark location, etc.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52649" y="6528196"/>
            <a:ext cx="7397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* Except for possible very short timescales (light travel time) due to inductive effects</a:t>
            </a:r>
            <a:endParaRPr lang="en-US" sz="1400" i="1" dirty="0"/>
          </a:p>
        </p:txBody>
      </p:sp>
      <p:sp>
        <p:nvSpPr>
          <p:cNvPr id="6" name="Lightning Bolt 5"/>
          <p:cNvSpPr/>
          <p:nvPr/>
        </p:nvSpPr>
        <p:spPr>
          <a:xfrm>
            <a:off x="7490762" y="1365250"/>
            <a:ext cx="480726" cy="222250"/>
          </a:xfrm>
          <a:prstGeom prst="lightningBol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ghtning Bolt 6"/>
          <p:cNvSpPr/>
          <p:nvPr/>
        </p:nvSpPr>
        <p:spPr>
          <a:xfrm>
            <a:off x="7490762" y="3851275"/>
            <a:ext cx="480726" cy="222250"/>
          </a:xfrm>
          <a:prstGeom prst="lightningBol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54375" y="152400"/>
            <a:ext cx="238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(cartoon)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254375" y="2368550"/>
            <a:ext cx="238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(cartoon)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72655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911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3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Discharge Tubes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16" y="3656164"/>
            <a:ext cx="3800974" cy="3800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970" y="1524000"/>
            <a:ext cx="3912620" cy="305011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9400" y="1600200"/>
            <a:ext cx="492077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Two electrodes 1-2 mm apart in a gas</a:t>
            </a:r>
          </a:p>
          <a:p>
            <a:endParaRPr lang="en-US" dirty="0"/>
          </a:p>
          <a:p>
            <a:r>
              <a:rPr lang="en-US" dirty="0" smtClean="0"/>
              <a:t>About $1.50 each</a:t>
            </a:r>
          </a:p>
          <a:p>
            <a:endParaRPr lang="en-US" dirty="0" smtClean="0"/>
          </a:p>
          <a:p>
            <a:r>
              <a:rPr lang="en-US" dirty="0" smtClean="0"/>
              <a:t>Very insulating below clamping point 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ur measurements :</a:t>
            </a:r>
          </a:p>
          <a:p>
            <a:pPr marL="274320" lvl="1" indent="0">
              <a:buNone/>
            </a:pPr>
            <a:r>
              <a:rPr lang="en-US" dirty="0"/>
              <a:t> </a:t>
            </a:r>
            <a:r>
              <a:rPr lang="en-US" dirty="0" smtClean="0"/>
              <a:t>  10TΩ warm, 40TΩ in </a:t>
            </a:r>
            <a:r>
              <a:rPr lang="en-US" dirty="0" err="1" smtClean="0"/>
              <a:t>LAr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At clamping point, spark develops within the gas</a:t>
            </a:r>
            <a:endParaRPr lang="en-US" dirty="0"/>
          </a:p>
          <a:p>
            <a:endParaRPr lang="en-US" dirty="0"/>
          </a:p>
          <a:p>
            <a:r>
              <a:rPr lang="en-US" dirty="0"/>
              <a:t>Single device provides adequate clamping (4500V and 7500V models available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Very rapid transition from open to conducting with overvoltage, giving a crowbar action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ur measurements :</a:t>
            </a:r>
          </a:p>
          <a:p>
            <a:pPr marL="274320" lvl="1" indent="0">
              <a:buNone/>
            </a:pPr>
            <a:r>
              <a:rPr lang="en-US" dirty="0" smtClean="0"/>
              <a:t>  &lt;50 ns warm and </a:t>
            </a:r>
            <a:r>
              <a:rPr lang="en-US" dirty="0" err="1" smtClean="0"/>
              <a:t>Lar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7309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0000">
            <a:off x="5387837" y="379449"/>
            <a:ext cx="3376712" cy="3376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51188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Pressed zinc oxide ceramic grains act as a matrix of p-n junctions, giving a highly nonlinear I-V curve</a:t>
            </a:r>
          </a:p>
          <a:p>
            <a:endParaRPr lang="en-US" dirty="0" smtClean="0"/>
          </a:p>
          <a:p>
            <a:r>
              <a:rPr lang="en-US" dirty="0" smtClean="0"/>
              <a:t>Continuously varying nonlinear resistance from &gt;1TΩ to </a:t>
            </a:r>
            <a:r>
              <a:rPr lang="en-US" dirty="0" err="1" smtClean="0"/>
              <a:t>Ω</a:t>
            </a:r>
            <a:r>
              <a:rPr lang="en-US" dirty="0" smtClean="0"/>
              <a:t>, giving a clamping action.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About $1.30 each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Clamping voltage can be controlled by varying grain size</a:t>
            </a:r>
            <a:r>
              <a:rPr lang="en-US" dirty="0"/>
              <a:t> </a:t>
            </a:r>
            <a:r>
              <a:rPr lang="en-US" dirty="0" smtClean="0"/>
              <a:t>and dopant composition</a:t>
            </a:r>
          </a:p>
          <a:p>
            <a:endParaRPr lang="en-US" dirty="0"/>
          </a:p>
          <a:p>
            <a:r>
              <a:rPr lang="en-US" dirty="0" smtClean="0"/>
              <a:t>Highest voltage device available for TPC mounting has 1800V clamp – need 2 or 3 in series.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75" y="3254375"/>
            <a:ext cx="3958191" cy="339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5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252" y="370751"/>
            <a:ext cx="8229600" cy="990600"/>
          </a:xfrm>
        </p:spPr>
        <p:txBody>
          <a:bodyPr/>
          <a:lstStyle/>
          <a:p>
            <a:r>
              <a:rPr lang="en-US" dirty="0" smtClean="0"/>
              <a:t>What can we do???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9800000">
            <a:off x="2932202" y="2431318"/>
            <a:ext cx="722923" cy="85969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307" y="1268763"/>
            <a:ext cx="3849078" cy="2145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2" y="2609150"/>
            <a:ext cx="2205058" cy="238089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800000">
            <a:off x="2932204" y="4151537"/>
            <a:ext cx="722923" cy="859692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999" y="3644803"/>
            <a:ext cx="2579077" cy="30445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800000">
            <a:off x="2493006" y="1600249"/>
            <a:ext cx="2657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Option 1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 rot="1482685">
            <a:off x="2721238" y="4048466"/>
            <a:ext cx="2657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Option 2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6596" y="5612167"/>
            <a:ext cx="4738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(note – there was also option 3, tune the field cage capacitances to adjust the dynamics of the discharge -  this was hobbled by the non-availability of suitably rated capacitors)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83266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252" y="370751"/>
            <a:ext cx="8229600" cy="990600"/>
          </a:xfrm>
        </p:spPr>
        <p:txBody>
          <a:bodyPr/>
          <a:lstStyle/>
          <a:p>
            <a:r>
              <a:rPr lang="en-US" dirty="0" smtClean="0"/>
              <a:t>What we actually decided to do: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8" y="1758462"/>
            <a:ext cx="8657709" cy="48699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5846" y="1758462"/>
            <a:ext cx="369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The MicroBooNE field cage</a:t>
            </a:r>
          </a:p>
          <a:p>
            <a:pPr algn="r"/>
            <a:r>
              <a:rPr lang="en-US" b="1" dirty="0" smtClean="0"/>
              <a:t>(schematic)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20154" y="6259091"/>
            <a:ext cx="303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rgbClr val="FFFFFF"/>
                </a:solidFill>
              </a:rPr>
              <a:t>MicroBooNE Preliminary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52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103" y="3926365"/>
            <a:ext cx="4295147" cy="2775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40301"/>
            <a:ext cx="6131169" cy="3172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154" y="4232377"/>
            <a:ext cx="39858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“Wear heavy armor” on first 16 of 64 field cage rings</a:t>
            </a:r>
          </a:p>
          <a:p>
            <a:endParaRPr lang="en-US" b="1" dirty="0" smtClean="0">
              <a:solidFill>
                <a:srgbClr val="7F7F7F"/>
              </a:solidFill>
            </a:endParaRPr>
          </a:p>
          <a:p>
            <a:r>
              <a:rPr lang="en-US" dirty="0" err="1" smtClean="0">
                <a:solidFill>
                  <a:srgbClr val="7F7F7F"/>
                </a:solidFill>
              </a:rPr>
              <a:t>Metallux</a:t>
            </a:r>
            <a:r>
              <a:rPr lang="en-US" dirty="0" smtClean="0">
                <a:solidFill>
                  <a:srgbClr val="7F7F7F"/>
                </a:solidFill>
              </a:rPr>
              <a:t> 969.23  0.5 GΩ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Rated 48 kV in air -55 to 175 C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8 units tested to full experiment HV 		(130 kV) in </a:t>
            </a:r>
            <a:r>
              <a:rPr lang="en-US" dirty="0" err="1" smtClean="0">
                <a:solidFill>
                  <a:srgbClr val="7F7F7F"/>
                </a:solidFill>
              </a:rPr>
              <a:t>LAr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2923" y="762275"/>
            <a:ext cx="33410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“Chill on the couch” on first 32 of 64 field cage rings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Panasonic ERZ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V14D182 	varistors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Rated for 50 J, 5000A surges 	-55 to 175 C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163 units tested in expected 	surge condition in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LAr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2923" y="6282565"/>
            <a:ext cx="303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chemeClr val="bg1"/>
                </a:solidFill>
              </a:rPr>
              <a:t>MicroBooNE Preliminary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Introduction to the HV transient problem</a:t>
            </a:r>
          </a:p>
          <a:p>
            <a:pPr lvl="2"/>
            <a:r>
              <a:rPr lang="en-US" dirty="0" smtClean="0"/>
              <a:t>HV transients on the field cage</a:t>
            </a:r>
          </a:p>
          <a:p>
            <a:pPr lvl="2"/>
            <a:r>
              <a:rPr lang="en-US" dirty="0" smtClean="0"/>
              <a:t>Possible solutions</a:t>
            </a:r>
          </a:p>
          <a:p>
            <a:pPr lvl="2"/>
            <a:r>
              <a:rPr lang="en-US" dirty="0" smtClean="0"/>
              <a:t>Surge protection : GDTs and varistors</a:t>
            </a:r>
          </a:p>
          <a:p>
            <a:pPr lvl="2"/>
            <a:r>
              <a:rPr lang="en-US" dirty="0" smtClean="0"/>
              <a:t>Devices installed in MicroBooNE</a:t>
            </a:r>
          </a:p>
          <a:p>
            <a:endParaRPr lang="en-US" dirty="0" smtClean="0"/>
          </a:p>
          <a:p>
            <a:r>
              <a:rPr lang="en-US" b="1" dirty="0" smtClean="0"/>
              <a:t>2. Testing of HV surge protectors </a:t>
            </a:r>
          </a:p>
          <a:p>
            <a:pPr lvl="2"/>
            <a:r>
              <a:rPr lang="en-US" b="1" dirty="0" smtClean="0"/>
              <a:t>Behavior in cryogenic conditions</a:t>
            </a:r>
          </a:p>
          <a:p>
            <a:pPr lvl="2"/>
            <a:r>
              <a:rPr lang="en-US" b="1" dirty="0" smtClean="0"/>
              <a:t>Cryogenic robustness under high energy and voltage</a:t>
            </a:r>
          </a:p>
          <a:p>
            <a:pPr lvl="2"/>
            <a:r>
              <a:rPr lang="en-US" b="1" dirty="0" smtClean="0"/>
              <a:t>Purity impacts</a:t>
            </a:r>
          </a:p>
          <a:p>
            <a:pPr lvl="2"/>
            <a:r>
              <a:rPr lang="en-US" b="1" dirty="0" smtClean="0"/>
              <a:t>Testing on the MicroBooNE TPC</a:t>
            </a:r>
          </a:p>
        </p:txBody>
      </p:sp>
    </p:spTree>
    <p:extLst>
      <p:ext uri="{BB962C8B-B14F-4D97-AF65-F5344CB8AC3E}">
        <p14:creationId xmlns:p14="http://schemas.microsoft.com/office/powerpoint/2010/main" val="286793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1. Introduction to the HV transient problem</a:t>
            </a:r>
          </a:p>
          <a:p>
            <a:pPr lvl="2"/>
            <a:r>
              <a:rPr lang="en-US" b="1" dirty="0" smtClean="0"/>
              <a:t>HV transients on the field cage</a:t>
            </a:r>
          </a:p>
          <a:p>
            <a:pPr lvl="2"/>
            <a:r>
              <a:rPr lang="en-US" b="1" dirty="0" smtClean="0"/>
              <a:t>Possible solutions</a:t>
            </a:r>
          </a:p>
          <a:p>
            <a:pPr lvl="2"/>
            <a:r>
              <a:rPr lang="en-US" b="1" dirty="0" smtClean="0"/>
              <a:t>Surge protection : GDTs and varistors</a:t>
            </a:r>
          </a:p>
          <a:p>
            <a:pPr lvl="2"/>
            <a:r>
              <a:rPr lang="en-US" b="1" dirty="0" smtClean="0"/>
              <a:t>Devices installed in MicroBooNE</a:t>
            </a:r>
          </a:p>
          <a:p>
            <a:endParaRPr lang="en-US" dirty="0" smtClean="0"/>
          </a:p>
          <a:p>
            <a:r>
              <a:rPr lang="en-US" dirty="0" smtClean="0"/>
              <a:t>2. Testing of HV surge protectors </a:t>
            </a:r>
          </a:p>
          <a:p>
            <a:pPr lvl="2"/>
            <a:r>
              <a:rPr lang="en-US" dirty="0" smtClean="0"/>
              <a:t>Behavior in cryogenic conditions</a:t>
            </a:r>
          </a:p>
          <a:p>
            <a:pPr lvl="2"/>
            <a:r>
              <a:rPr lang="en-US" dirty="0" smtClean="0"/>
              <a:t>Cryogenic robustness under high energy and voltage</a:t>
            </a:r>
          </a:p>
          <a:p>
            <a:pPr lvl="2"/>
            <a:r>
              <a:rPr lang="en-US" dirty="0" smtClean="0"/>
              <a:t>Purity impacts</a:t>
            </a:r>
          </a:p>
          <a:p>
            <a:pPr lvl="2"/>
            <a:r>
              <a:rPr lang="en-US" dirty="0"/>
              <a:t>Testing on the MicroBooNE </a:t>
            </a:r>
            <a:r>
              <a:rPr lang="en-US" dirty="0" smtClean="0"/>
              <a:t>TPC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92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61" y="4377118"/>
            <a:ext cx="6963508" cy="2260880"/>
          </a:xfrm>
          <a:prstGeom prst="rect">
            <a:avLst/>
          </a:prstGeom>
          <a:ln w="38100" cmpd="sng">
            <a:solidFill>
              <a:srgbClr val="8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Introduction to the HV transient problem</a:t>
            </a:r>
          </a:p>
          <a:p>
            <a:pPr lvl="2"/>
            <a:r>
              <a:rPr lang="en-US" dirty="0" smtClean="0"/>
              <a:t>HV transients on the field cage</a:t>
            </a:r>
          </a:p>
          <a:p>
            <a:pPr lvl="2"/>
            <a:r>
              <a:rPr lang="en-US" dirty="0" smtClean="0"/>
              <a:t>Possible solutions</a:t>
            </a:r>
          </a:p>
          <a:p>
            <a:pPr lvl="2"/>
            <a:r>
              <a:rPr lang="en-US" dirty="0" smtClean="0"/>
              <a:t>Surge protection : GDTs and varistors</a:t>
            </a:r>
          </a:p>
          <a:p>
            <a:pPr lvl="2"/>
            <a:r>
              <a:rPr lang="en-US" dirty="0" smtClean="0"/>
              <a:t>Devices installed in MicroBooNE</a:t>
            </a:r>
          </a:p>
          <a:p>
            <a:endParaRPr lang="en-US" dirty="0" smtClean="0"/>
          </a:p>
          <a:p>
            <a:r>
              <a:rPr lang="en-US" b="1" dirty="0" smtClean="0"/>
              <a:t>2. Testing of HV surge protectors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5525" y="3594018"/>
            <a:ext cx="348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8000"/>
                </a:solidFill>
              </a:rPr>
              <a:t>a</a:t>
            </a:r>
            <a:r>
              <a:rPr lang="en-US" b="1" i="1" dirty="0" err="1" smtClean="0">
                <a:solidFill>
                  <a:srgbClr val="008000"/>
                </a:solidFill>
              </a:rPr>
              <a:t>rxiv</a:t>
            </a:r>
            <a:r>
              <a:rPr lang="en-US" b="1" i="1" dirty="0" smtClean="0">
                <a:solidFill>
                  <a:srgbClr val="008000"/>
                </a:solidFill>
              </a:rPr>
              <a:t> 1406.5216</a:t>
            </a:r>
          </a:p>
          <a:p>
            <a:r>
              <a:rPr lang="en-US" b="1" i="1" dirty="0">
                <a:solidFill>
                  <a:srgbClr val="008000"/>
                </a:solidFill>
              </a:rPr>
              <a:t>s</a:t>
            </a:r>
            <a:r>
              <a:rPr lang="en-US" b="1" i="1" dirty="0" smtClean="0">
                <a:solidFill>
                  <a:srgbClr val="008000"/>
                </a:solidFill>
              </a:rPr>
              <a:t>ubmitted to JINST</a:t>
            </a:r>
            <a:endParaRPr lang="en-US" b="1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34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6687"/>
            <a:ext cx="8229600" cy="990600"/>
          </a:xfrm>
        </p:spPr>
        <p:txBody>
          <a:bodyPr/>
          <a:lstStyle/>
          <a:p>
            <a:r>
              <a:rPr lang="en-US" dirty="0" smtClean="0"/>
              <a:t>Testing individual units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43937"/>
            <a:ext cx="7795846" cy="3114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09" y="346687"/>
            <a:ext cx="3958191" cy="3397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538" y="1387231"/>
            <a:ext cx="209061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 the numbers + curves I already showed you in the introduction with this circuit 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153" y="1601927"/>
            <a:ext cx="2633083" cy="15396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538" y="3341077"/>
            <a:ext cx="447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3 interleaved circuits on a bread board: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453935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Characterizing large sample of devices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7052" y="1096042"/>
            <a:ext cx="26494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After detailed characterization of a few, 168 varistors and 60 GDTs were tested warm and cold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7519" y="2141798"/>
            <a:ext cx="4942391" cy="37067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33588" y="1569692"/>
            <a:ext cx="1510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Motor to turn wheel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33588" y="2751757"/>
            <a:ext cx="1510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Shaft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33588" y="5598448"/>
            <a:ext cx="1510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HV contact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33588" y="4172027"/>
            <a:ext cx="1510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Ground contact (to center of wheel)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 flipV="1">
            <a:off x="6260486" y="1870558"/>
            <a:ext cx="1373102" cy="22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402298" y="2903312"/>
            <a:ext cx="2231290" cy="889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402298" y="4483068"/>
            <a:ext cx="2231290" cy="7339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797065" y="5732488"/>
            <a:ext cx="18365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052" y="4010643"/>
            <a:ext cx="3549148" cy="2723426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364147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</a:t>
            </a:r>
            <a:r>
              <a:rPr lang="en-US" dirty="0" err="1" smtClean="0"/>
              <a:t>vs</a:t>
            </a:r>
            <a:r>
              <a:rPr lang="en-US" dirty="0" smtClean="0"/>
              <a:t> Cold Clamping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829552"/>
            <a:ext cx="396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</a:rPr>
              <a:t>Clamping voltage defined as V applied for 0.5 mA current draw</a:t>
            </a:r>
            <a:endParaRPr lang="en-US" b="1" i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6975" y="5800464"/>
            <a:ext cx="3968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800000"/>
                </a:solidFill>
              </a:rPr>
              <a:t>Clamping voltage defined as V applied for device </a:t>
            </a:r>
            <a:r>
              <a:rPr lang="en-US" b="1" i="1" dirty="0" err="1" smtClean="0">
                <a:solidFill>
                  <a:srgbClr val="800000"/>
                </a:solidFill>
              </a:rPr>
              <a:t>sparkover</a:t>
            </a:r>
            <a:r>
              <a:rPr lang="en-US" b="1" i="1" dirty="0" smtClean="0">
                <a:solidFill>
                  <a:srgbClr val="800000"/>
                </a:solidFill>
              </a:rPr>
              <a:t> and power supply trip</a:t>
            </a:r>
            <a:endParaRPr lang="en-US" b="1" i="1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3764"/>
            <a:ext cx="9144000" cy="404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9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77" y="338016"/>
            <a:ext cx="8229600" cy="990600"/>
          </a:xfrm>
        </p:spPr>
        <p:txBody>
          <a:bodyPr/>
          <a:lstStyle/>
          <a:p>
            <a:r>
              <a:rPr lang="en-US" dirty="0" smtClean="0"/>
              <a:t>Stress by repeated </a:t>
            </a:r>
            <a:r>
              <a:rPr lang="en-US" dirty="0" err="1" smtClean="0"/>
              <a:t>cryo</a:t>
            </a:r>
            <a:r>
              <a:rPr lang="en-US" dirty="0" smtClean="0"/>
              <a:t> cycling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3266" y="1328616"/>
            <a:ext cx="6985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Check mechanical robustness under repeated </a:t>
            </a:r>
            <a:r>
              <a:rPr lang="en-US" dirty="0" err="1" smtClean="0"/>
              <a:t>cryo</a:t>
            </a:r>
            <a:r>
              <a:rPr lang="en-US" dirty="0" smtClean="0"/>
              <a:t> cycles</a:t>
            </a:r>
          </a:p>
          <a:p>
            <a:endParaRPr lang="en-US" dirty="0"/>
          </a:p>
          <a:p>
            <a:r>
              <a:rPr lang="en-US" dirty="0" smtClean="0"/>
              <a:t>No deviation from initial properties observed.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3266" y="6315946"/>
            <a:ext cx="658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devices function similarly in both LN2 and </a:t>
            </a:r>
            <a:r>
              <a:rPr lang="en-US" dirty="0" err="1" smtClean="0"/>
              <a:t>LAr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2316870"/>
            <a:ext cx="8937625" cy="390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6292"/>
            <a:ext cx="4728272" cy="8069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Energy Dissipation Test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12" y="347472"/>
            <a:ext cx="4214287" cy="2946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320800"/>
            <a:ext cx="3887689" cy="5359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Energy which would have been dissipated into resistors has to be dissipated into surge arrestors</a:t>
            </a:r>
          </a:p>
          <a:p>
            <a:endParaRPr lang="en-US" dirty="0" smtClean="0"/>
          </a:p>
          <a:p>
            <a:r>
              <a:rPr lang="en-US" dirty="0" smtClean="0"/>
              <a:t>We calculate expected energy based on prediction of spice model.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We find nominal MicroBooNE dissipation requirement is at most 2J per device.</a:t>
            </a:r>
          </a:p>
          <a:p>
            <a:endParaRPr lang="en-US" dirty="0" smtClean="0"/>
          </a:p>
          <a:p>
            <a:r>
              <a:rPr lang="en-US" b="1" dirty="0" smtClean="0"/>
              <a:t>We tested energy dissipation using a large capacitor discharged thru a HV relay -&gt;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72" y="3514969"/>
            <a:ext cx="4252673" cy="31652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8272" y="6310868"/>
            <a:ext cx="3008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Devices in </a:t>
            </a:r>
            <a:r>
              <a:rPr lang="en-US" sz="1400" b="1" dirty="0" err="1" smtClean="0">
                <a:solidFill>
                  <a:srgbClr val="FFFFFF"/>
                </a:solidFill>
              </a:rPr>
              <a:t>dewar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8272" y="3562884"/>
            <a:ext cx="3008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HV relay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37195" y="3562884"/>
            <a:ext cx="3008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Relay control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685559">
            <a:off x="6115538" y="2678055"/>
            <a:ext cx="3008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HV cage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9683" y="5429124"/>
            <a:ext cx="3008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Up to </a:t>
            </a:r>
          </a:p>
          <a:p>
            <a:r>
              <a:rPr lang="en-US" sz="1400" b="1" dirty="0" smtClean="0">
                <a:solidFill>
                  <a:srgbClr val="FFFFFF"/>
                </a:solidFill>
              </a:rPr>
              <a:t>15kV DC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2022" y="3562884"/>
            <a:ext cx="3008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Up to 1μF C</a:t>
            </a:r>
            <a:endParaRPr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929712" y="3870661"/>
            <a:ext cx="775519" cy="7404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271846" y="4023061"/>
            <a:ext cx="207839" cy="5880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34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6" y="1072207"/>
            <a:ext cx="7817201" cy="578579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862" y="314675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Multi-surge robustness (up to 500 surges)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32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High stats 10 surge test (168 varistors, 60 GDTs)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1350"/>
            <a:ext cx="9144000" cy="42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6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1299" y="564385"/>
            <a:ext cx="8229600" cy="990600"/>
          </a:xfrm>
        </p:spPr>
        <p:txBody>
          <a:bodyPr/>
          <a:lstStyle/>
          <a:p>
            <a:r>
              <a:rPr lang="en-US" dirty="0" smtClean="0"/>
              <a:t>HV transient test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04" y="1695611"/>
            <a:ext cx="5690886" cy="5020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310" y="995343"/>
            <a:ext cx="3415591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 non-inductive system, surge arrestor prevents over voltages from being developed</a:t>
            </a:r>
          </a:p>
          <a:p>
            <a:endParaRPr lang="en-US" dirty="0"/>
          </a:p>
          <a:p>
            <a:r>
              <a:rPr lang="en-US" dirty="0" smtClean="0"/>
              <a:t>Inductances may cause HV pulses to occur on timescales O(light travel time), tens of ns</a:t>
            </a:r>
          </a:p>
          <a:p>
            <a:endParaRPr lang="en-US" dirty="0"/>
          </a:p>
          <a:p>
            <a:r>
              <a:rPr lang="en-US" dirty="0" smtClean="0"/>
              <a:t>We used the MicroBooNE Glassman HV supply and prototype feedthrough to generate a short, full HV transient</a:t>
            </a:r>
          </a:p>
          <a:p>
            <a:endParaRPr lang="en-US" dirty="0"/>
          </a:p>
          <a:p>
            <a:r>
              <a:rPr lang="en-US" dirty="0" smtClean="0"/>
              <a:t>A spark provides a conducting path to bring the top plate to full HV and discharge the feedthrough (C ~ 500pF).</a:t>
            </a:r>
          </a:p>
        </p:txBody>
      </p:sp>
    </p:spTree>
    <p:extLst>
      <p:ext uri="{BB962C8B-B14F-4D97-AF65-F5344CB8AC3E}">
        <p14:creationId xmlns:p14="http://schemas.microsoft.com/office/powerpoint/2010/main" val="261390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Transient Overvoltage Test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905000"/>
            <a:ext cx="4229100" cy="3875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9140" y="1524000"/>
            <a:ext cx="40894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~20 sparks delivered at:</a:t>
            </a:r>
          </a:p>
          <a:p>
            <a:r>
              <a:rPr lang="en-US" dirty="0"/>
              <a:t>	</a:t>
            </a:r>
            <a:r>
              <a:rPr lang="en-US" i="1" dirty="0" smtClean="0"/>
              <a:t> 50kV, 60kV, 70kV…. 150kV.</a:t>
            </a:r>
          </a:p>
          <a:p>
            <a:endParaRPr lang="en-US" dirty="0"/>
          </a:p>
          <a:p>
            <a:r>
              <a:rPr lang="en-US" dirty="0" smtClean="0"/>
              <a:t>At upper limit of power supply:</a:t>
            </a:r>
          </a:p>
          <a:p>
            <a:r>
              <a:rPr lang="en-US" dirty="0" smtClean="0"/>
              <a:t>	</a:t>
            </a:r>
            <a:r>
              <a:rPr lang="en-US" i="1" dirty="0"/>
              <a:t>2</a:t>
            </a:r>
            <a:r>
              <a:rPr lang="en-US" i="1" dirty="0" smtClean="0"/>
              <a:t>0 x 150 kV</a:t>
            </a:r>
          </a:p>
          <a:p>
            <a:endParaRPr lang="en-US" dirty="0"/>
          </a:p>
          <a:p>
            <a:r>
              <a:rPr lang="en-US" dirty="0" smtClean="0"/>
              <a:t>GDTs and resistors all survived.  </a:t>
            </a:r>
          </a:p>
          <a:p>
            <a:endParaRPr lang="en-US" dirty="0"/>
          </a:p>
          <a:p>
            <a:r>
              <a:rPr lang="en-US" dirty="0" smtClean="0"/>
              <a:t>GDTs removed and tested – fully functional with expected clamping voltage.</a:t>
            </a:r>
          </a:p>
          <a:p>
            <a:endParaRPr lang="en-US" dirty="0"/>
          </a:p>
          <a:p>
            <a:r>
              <a:rPr lang="en-US" dirty="0" smtClean="0"/>
              <a:t>Repeat with varistors – same behavior</a:t>
            </a:r>
          </a:p>
          <a:p>
            <a:endParaRPr lang="en-US" dirty="0"/>
          </a:p>
          <a:p>
            <a:r>
              <a:rPr lang="en-US" b="1" dirty="0" smtClean="0"/>
              <a:t>GDTs + varistors are robust against </a:t>
            </a:r>
            <a:r>
              <a:rPr lang="en-US" b="1" dirty="0" err="1" smtClean="0"/>
              <a:t>overvoltages</a:t>
            </a:r>
            <a:r>
              <a:rPr lang="en-US" b="1" dirty="0" smtClean="0"/>
              <a:t> of up to 150kV in liquid argon.</a:t>
            </a:r>
          </a:p>
        </p:txBody>
      </p:sp>
    </p:spTree>
    <p:extLst>
      <p:ext uri="{BB962C8B-B14F-4D97-AF65-F5344CB8AC3E}">
        <p14:creationId xmlns:p14="http://schemas.microsoft.com/office/powerpoint/2010/main" val="241169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290"/>
            <a:ext cx="5063313" cy="7588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1063" y="2248102"/>
            <a:ext cx="327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MicroBooNE field cage rings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2917841" y="2432768"/>
            <a:ext cx="2643222" cy="51893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037988" y="2432768"/>
            <a:ext cx="2523075" cy="5786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819400" y="2432768"/>
            <a:ext cx="2621517" cy="4628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6200000">
            <a:off x="3313651" y="3255802"/>
            <a:ext cx="1953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Cathode -128kV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87385" y="3071136"/>
            <a:ext cx="1953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Anode (ground)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5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Resistor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905000"/>
            <a:ext cx="4229100" cy="3875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16" y="1904999"/>
            <a:ext cx="4049384" cy="38755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7800" y="5780563"/>
            <a:ext cx="422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90"/>
                </a:solidFill>
              </a:rPr>
              <a:t>Resistors w / surge protection</a:t>
            </a:r>
          </a:p>
          <a:p>
            <a:pPr algn="ctr"/>
            <a:r>
              <a:rPr lang="en-US" b="1" i="1" dirty="0" smtClean="0"/>
              <a:t>After &gt; 20 x 150 kV sparks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59300" y="5780562"/>
            <a:ext cx="422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90"/>
                </a:solidFill>
              </a:rPr>
              <a:t>Resistors only (same set)</a:t>
            </a:r>
          </a:p>
          <a:p>
            <a:pPr algn="ctr"/>
            <a:r>
              <a:rPr lang="en-US" b="1" i="1" dirty="0" smtClean="0"/>
              <a:t>after one 70kV spark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76709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9" y="3763595"/>
            <a:ext cx="5726959" cy="3094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90" y="257595"/>
            <a:ext cx="8229600" cy="990600"/>
          </a:xfrm>
        </p:spPr>
        <p:txBody>
          <a:bodyPr/>
          <a:lstStyle/>
          <a:p>
            <a:r>
              <a:rPr lang="en-US" dirty="0" smtClean="0"/>
              <a:t>Purity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590" y="1324395"/>
            <a:ext cx="4622800" cy="306881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The device must not damage argon purity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 smtClean="0"/>
              <a:t>In MTS </a:t>
            </a:r>
            <a:r>
              <a:rPr lang="en-US" dirty="0" smtClean="0"/>
              <a:t>test, free electron lifetime remained &gt;9ms for 55 hours with filters off.</a:t>
            </a:r>
          </a:p>
          <a:p>
            <a:endParaRPr lang="en-US" dirty="0"/>
          </a:p>
          <a:p>
            <a:r>
              <a:rPr lang="en-US" dirty="0" smtClean="0"/>
              <a:t>GDTs contained an unknown gas, which was a potential worry.</a:t>
            </a:r>
          </a:p>
          <a:p>
            <a:endParaRPr lang="en-US" dirty="0"/>
          </a:p>
          <a:p>
            <a:r>
              <a:rPr lang="en-US" dirty="0" smtClean="0"/>
              <a:t>We reverse engineered the device and measured the gas composition.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22800" y="4842414"/>
            <a:ext cx="45212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ym typeface="Wingdings"/>
              </a:rPr>
              <a:t></a:t>
            </a:r>
            <a:r>
              <a:rPr lang="en-US" sz="1700" b="1" dirty="0" smtClean="0"/>
              <a:t> Home-made setup for breaking open a GDT inside a pre-characterized helium carrier gas</a:t>
            </a:r>
          </a:p>
          <a:p>
            <a:endParaRPr lang="en-US" sz="1700" dirty="0"/>
          </a:p>
          <a:p>
            <a:r>
              <a:rPr lang="en-US" sz="1700" dirty="0" smtClean="0"/>
              <a:t>Result: GDT contains only nitrogen at 250 </a:t>
            </a:r>
            <a:r>
              <a:rPr lang="en-US" sz="1700" dirty="0" err="1" smtClean="0"/>
              <a:t>Torr</a:t>
            </a:r>
            <a:r>
              <a:rPr lang="en-US" sz="1700" dirty="0" smtClean="0"/>
              <a:t> – no problem for purity</a:t>
            </a:r>
            <a:r>
              <a:rPr lang="en-US" sz="1700" baseline="30000" dirty="0" smtClean="0"/>
              <a:t> </a:t>
            </a:r>
            <a:r>
              <a:rPr lang="en-US" sz="1700" dirty="0" smtClean="0"/>
              <a:t>even in complete leakage situation (10</a:t>
            </a:r>
            <a:r>
              <a:rPr lang="en-US" sz="1700" baseline="30000" dirty="0" smtClean="0"/>
              <a:t>-12</a:t>
            </a:r>
            <a:r>
              <a:rPr lang="en-US" sz="1700" dirty="0" smtClean="0"/>
              <a:t> contamination/GDT).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736" y="1070394"/>
            <a:ext cx="3576088" cy="261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38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As interesting aside : physics works.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1" y="1854200"/>
            <a:ext cx="4458915" cy="355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451" y="5410200"/>
            <a:ext cx="4177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Comparison with </a:t>
            </a:r>
            <a:r>
              <a:rPr lang="en-US" dirty="0" err="1"/>
              <a:t>P</a:t>
            </a:r>
            <a:r>
              <a:rPr lang="en-US" dirty="0" err="1" smtClean="0"/>
              <a:t>aschen</a:t>
            </a:r>
            <a:r>
              <a:rPr lang="en-US" dirty="0" smtClean="0"/>
              <a:t> curve shows for this N2 pressure and electrode spacing, ~3kV breakdown. </a:t>
            </a:r>
            <a:endParaRPr lang="en-US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635166" y="5410200"/>
            <a:ext cx="4508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2"/>
            </a:pPr>
            <a:r>
              <a:rPr lang="en-US" dirty="0" smtClean="0"/>
              <a:t>Comparison with phase diagram for N2 shows that GDT contents remain vapor at </a:t>
            </a:r>
            <a:r>
              <a:rPr lang="en-US" dirty="0" err="1" smtClean="0"/>
              <a:t>LAr</a:t>
            </a:r>
            <a:r>
              <a:rPr lang="en-US" dirty="0" smtClean="0"/>
              <a:t> and LN2 temperatures, so GDT continues to function.</a:t>
            </a:r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65" y="1914398"/>
            <a:ext cx="4459633" cy="349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7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500"/>
            <a:ext cx="8229600" cy="990600"/>
          </a:xfrm>
        </p:spPr>
        <p:txBody>
          <a:bodyPr/>
          <a:lstStyle/>
          <a:p>
            <a:r>
              <a:rPr lang="en-US" dirty="0" smtClean="0"/>
              <a:t>Direct test on field cage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215100"/>
            <a:ext cx="8433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applied lower clamping varistors to the field cage to demonstrate the clamping effect in the real capacitive network using a lower voltage pulse.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63" y="1973524"/>
            <a:ext cx="6766800" cy="45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9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4500"/>
            <a:ext cx="8229600" cy="990600"/>
          </a:xfrm>
        </p:spPr>
        <p:txBody>
          <a:bodyPr/>
          <a:lstStyle/>
          <a:p>
            <a:r>
              <a:rPr lang="en-US" dirty="0" smtClean="0"/>
              <a:t>Direct test on field cage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0" y="3022917"/>
            <a:ext cx="8753524" cy="3835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215100"/>
            <a:ext cx="8433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switch off HV and send a specific tube to ground simultaneously to simulate a HV discharge.  We measure voltage on a pair of adjacent tubes.</a:t>
            </a:r>
          </a:p>
          <a:p>
            <a:endParaRPr lang="en-US" dirty="0"/>
          </a:p>
          <a:p>
            <a:r>
              <a:rPr lang="en-US" dirty="0" smtClean="0"/>
              <a:t>Simulations show that tube 1 to ground is worst case, so we focus on this first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590800"/>
            <a:ext cx="98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HV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2415" y="2590800"/>
            <a:ext cx="98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GND</a:t>
            </a:r>
            <a:endParaRPr lang="en-US" sz="1400" b="1" dirty="0">
              <a:solidFill>
                <a:srgbClr val="008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20878" y="2898577"/>
            <a:ext cx="0" cy="1243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254778" y="2898577"/>
            <a:ext cx="0" cy="1243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57375" y="2529245"/>
            <a:ext cx="268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BEFORE</a:t>
            </a:r>
            <a:endParaRPr lang="en-US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19084" y="2529245"/>
            <a:ext cx="268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AFTER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02555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Demonstration of clamping on the TPC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48343"/>
            <a:ext cx="9144000" cy="3456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0607" y="6175988"/>
            <a:ext cx="8033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Varistors act to clamp potential difference during discharge event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765582" y="5158154"/>
            <a:ext cx="303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chemeClr val="bg1"/>
                </a:solidFill>
              </a:rPr>
              <a:t>MicroBooNE Preliminary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9946" y="1916780"/>
            <a:ext cx="449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Unprotected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9364" y="1916780"/>
            <a:ext cx="449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Protected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8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3374" y="402289"/>
            <a:ext cx="9340233" cy="5674173"/>
            <a:chOff x="228436" y="402289"/>
            <a:chExt cx="9068423" cy="550904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36" y="402289"/>
              <a:ext cx="8768946" cy="497602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851350" y="5233106"/>
              <a:ext cx="56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85244" y="5241318"/>
              <a:ext cx="56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61763" y="5224894"/>
              <a:ext cx="56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12821" y="5233106"/>
              <a:ext cx="56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42570" y="5241318"/>
              <a:ext cx="56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76464" y="5249530"/>
              <a:ext cx="56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52983" y="5233106"/>
              <a:ext cx="56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04041" y="5241318"/>
              <a:ext cx="56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7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87022" y="5233106"/>
              <a:ext cx="56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8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538080" y="5241318"/>
              <a:ext cx="56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9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41916" y="5542006"/>
              <a:ext cx="4754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Gap number</a:t>
              </a:r>
              <a:endParaRPr lang="en-US" b="1" i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07447" y="1831134"/>
              <a:ext cx="3030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i="1" dirty="0" smtClean="0"/>
                <a:t>MicroBooNE Preliminary</a:t>
              </a:r>
              <a:endParaRPr lang="en-US" b="1" i="1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237618" y="2665967"/>
              <a:ext cx="5158152" cy="6275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also grounded several other field cage rings – varistors never allow voltage over clamping point.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17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567723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bench-top tests (see paper)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911" y="1783251"/>
            <a:ext cx="4015551" cy="48768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Test for light emission alongside LBNE paddle tests in TallBo</a:t>
            </a:r>
          </a:p>
          <a:p>
            <a:endParaRPr lang="en-US" sz="2000" dirty="0"/>
          </a:p>
          <a:p>
            <a:r>
              <a:rPr lang="en-US" sz="2000" dirty="0" smtClean="0"/>
              <a:t>Insulation </a:t>
            </a:r>
            <a:r>
              <a:rPr lang="en-US" sz="2000" dirty="0" smtClean="0"/>
              <a:t>resistances measured warm and cold</a:t>
            </a:r>
          </a:p>
          <a:p>
            <a:endParaRPr lang="en-US" sz="2000" b="1" dirty="0" smtClean="0"/>
          </a:p>
          <a:p>
            <a:r>
              <a:rPr lang="en-US" sz="2000" dirty="0" smtClean="0"/>
              <a:t>Measurements of clamping and insulation of series combinations</a:t>
            </a:r>
          </a:p>
          <a:p>
            <a:endParaRPr lang="en-US" sz="2000" b="1" dirty="0" smtClean="0"/>
          </a:p>
          <a:p>
            <a:r>
              <a:rPr lang="en-US" sz="2000" dirty="0" smtClean="0"/>
              <a:t>Long term test performed in </a:t>
            </a:r>
            <a:r>
              <a:rPr lang="en-US" sz="2000" dirty="0" err="1" smtClean="0"/>
              <a:t>LAr</a:t>
            </a:r>
            <a:r>
              <a:rPr lang="en-US" sz="2000" dirty="0" smtClean="0"/>
              <a:t> (1000 device hours) to check for no spontaneous breakdowns</a:t>
            </a:r>
          </a:p>
          <a:p>
            <a:endParaRPr lang="en-US" sz="2000" dirty="0"/>
          </a:p>
          <a:p>
            <a:r>
              <a:rPr lang="en-US" sz="2000" dirty="0" smtClean="0"/>
              <a:t>Run in high purity argon test performed to check functionality in appropriate dielectric environment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43936" y="513862"/>
            <a:ext cx="4102281" cy="1127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Other field cage tests: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83013" y="1783251"/>
            <a:ext cx="3946768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Varistor observed to give clamping in all tested situations, including:</a:t>
            </a:r>
          </a:p>
          <a:p>
            <a:endParaRPr lang="en-US" sz="1400" dirty="0" smtClean="0"/>
          </a:p>
          <a:p>
            <a:pPr lvl="1"/>
            <a:r>
              <a:rPr lang="en-US" sz="1600" dirty="0" smtClean="0"/>
              <a:t>Spark at cathode</a:t>
            </a:r>
          </a:p>
          <a:p>
            <a:pPr lvl="1"/>
            <a:r>
              <a:rPr lang="en-US" sz="1600" dirty="0" smtClean="0"/>
              <a:t>Spark at tube 1</a:t>
            </a:r>
          </a:p>
          <a:p>
            <a:pPr lvl="1"/>
            <a:r>
              <a:rPr lang="en-US" sz="1600" dirty="0" smtClean="0"/>
              <a:t>Spark at tube 8</a:t>
            </a:r>
          </a:p>
          <a:p>
            <a:pPr lvl="1"/>
            <a:r>
              <a:rPr lang="en-US" sz="1600" dirty="0" smtClean="0"/>
              <a:t>Incomplete grounding</a:t>
            </a:r>
          </a:p>
          <a:p>
            <a:pPr lvl="1"/>
            <a:r>
              <a:rPr lang="en-US" sz="1600" dirty="0" smtClean="0"/>
              <a:t>Delayed HV supply trip</a:t>
            </a:r>
          </a:p>
          <a:p>
            <a:pPr lvl="1"/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666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No time to talk about…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35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924" y="-249848"/>
            <a:ext cx="10648462" cy="710784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3539" y="20481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Thank you for </a:t>
            </a:r>
            <a:br>
              <a:rPr lang="en-US" b="1" dirty="0" smtClean="0">
                <a:solidFill>
                  <a:srgbClr val="660066"/>
                </a:solidFill>
              </a:rPr>
            </a:br>
            <a:r>
              <a:rPr lang="en-US" b="1" dirty="0" smtClean="0">
                <a:solidFill>
                  <a:srgbClr val="660066"/>
                </a:solidFill>
              </a:rPr>
              <a:t>your attention.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8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48025"/>
            <a:ext cx="8229600" cy="990600"/>
          </a:xfrm>
        </p:spPr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7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1290" y="429027"/>
            <a:ext cx="547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Voltage distribution in the MicroBooNE field cage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91" y="4171170"/>
            <a:ext cx="3294626" cy="2469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9374" y="2970841"/>
            <a:ext cx="3294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MicroBooNE design:</a:t>
            </a:r>
          </a:p>
          <a:p>
            <a:endParaRPr lang="en-US" b="1" dirty="0" smtClean="0"/>
          </a:p>
          <a:p>
            <a:r>
              <a:rPr lang="en-US" dirty="0" smtClean="0"/>
              <a:t>4 x 1 GΩ </a:t>
            </a:r>
            <a:r>
              <a:rPr lang="en-US" dirty="0" err="1" smtClean="0"/>
              <a:t>SlimMox</a:t>
            </a:r>
            <a:r>
              <a:rPr lang="en-US" dirty="0" smtClean="0"/>
              <a:t> resistors</a:t>
            </a:r>
          </a:p>
          <a:p>
            <a:r>
              <a:rPr lang="en-US" dirty="0" smtClean="0"/>
              <a:t>  -&gt; R = 250 MΩ ring-to-ring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17580" y="5761789"/>
            <a:ext cx="3141578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17580" y="5862504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Field cage distributes high voltage and provides a uniform E field 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68" y="1432560"/>
            <a:ext cx="4815372" cy="419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5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643" y="3340082"/>
            <a:ext cx="4889222" cy="3537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60421" y="2112211"/>
            <a:ext cx="3420979" cy="4669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121" y="279400"/>
            <a:ext cx="8229600" cy="990600"/>
          </a:xfrm>
        </p:spPr>
        <p:txBody>
          <a:bodyPr/>
          <a:lstStyle/>
          <a:p>
            <a:r>
              <a:rPr lang="en-US" dirty="0" smtClean="0"/>
              <a:t>Light Emission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410" y="541185"/>
            <a:ext cx="4670131" cy="51816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Tested for light emission alongside LBNE light-guide tests in Tall Bo</a:t>
            </a:r>
          </a:p>
          <a:p>
            <a:endParaRPr lang="en-US" sz="1800" b="1" dirty="0"/>
          </a:p>
          <a:p>
            <a:r>
              <a:rPr lang="en-US" sz="1800" b="1" dirty="0" smtClean="0"/>
              <a:t>No emission seen under nominal applied voltage</a:t>
            </a:r>
          </a:p>
          <a:p>
            <a:endParaRPr lang="en-US" sz="1800" b="1" dirty="0"/>
          </a:p>
          <a:p>
            <a:r>
              <a:rPr lang="en-US" sz="1800" dirty="0" smtClean="0"/>
              <a:t>GDTs were observed to emit light during discharge events</a:t>
            </a:r>
            <a:endParaRPr lang="en-US" sz="1800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290" y="1413059"/>
            <a:ext cx="1938363" cy="27520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63600" y="3173491"/>
            <a:ext cx="76200" cy="304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63600" y="2970291"/>
            <a:ext cx="76200" cy="203200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65100" y="2544355"/>
            <a:ext cx="124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2"/>
                </a:solidFill>
              </a:rPr>
              <a:t>SiPM</a:t>
            </a:r>
            <a:r>
              <a:rPr lang="en-US" sz="1400" dirty="0" err="1">
                <a:solidFill>
                  <a:schemeClr val="tx2"/>
                </a:solidFill>
              </a:rPr>
              <a:t>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168401" y="4442003"/>
            <a:ext cx="3251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LBNE light guide detector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17133" y="4730912"/>
            <a:ext cx="140551" cy="13101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617579" y="3648070"/>
            <a:ext cx="373352" cy="2676530"/>
          </a:xfrm>
          <a:custGeom>
            <a:avLst/>
            <a:gdLst>
              <a:gd name="connsiteX0" fmla="*/ 0 w 373352"/>
              <a:gd name="connsiteY0" fmla="*/ 1216526 h 2676530"/>
              <a:gd name="connsiteX1" fmla="*/ 0 w 373352"/>
              <a:gd name="connsiteY1" fmla="*/ 2205789 h 2676530"/>
              <a:gd name="connsiteX2" fmla="*/ 0 w 373352"/>
              <a:gd name="connsiteY2" fmla="*/ 2205789 h 2676530"/>
              <a:gd name="connsiteX3" fmla="*/ 347579 w 373352"/>
              <a:gd name="connsiteY3" fmla="*/ 2566737 h 2676530"/>
              <a:gd name="connsiteX4" fmla="*/ 320842 w 373352"/>
              <a:gd name="connsiteY4" fmla="*/ 0 h 267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352" h="2676530">
                <a:moveTo>
                  <a:pt x="0" y="1216526"/>
                </a:moveTo>
                <a:lnTo>
                  <a:pt x="0" y="2205789"/>
                </a:lnTo>
                <a:lnTo>
                  <a:pt x="0" y="2205789"/>
                </a:lnTo>
                <a:cubicBezTo>
                  <a:pt x="57930" y="2265947"/>
                  <a:pt x="294105" y="2934368"/>
                  <a:pt x="347579" y="2566737"/>
                </a:cubicBezTo>
                <a:cubicBezTo>
                  <a:pt x="401053" y="2199106"/>
                  <a:pt x="360947" y="1099553"/>
                  <a:pt x="320842" y="0"/>
                </a:cubicBezTo>
              </a:path>
            </a:pathLst>
          </a:cu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581857" y="3800470"/>
            <a:ext cx="373352" cy="2676530"/>
          </a:xfrm>
          <a:custGeom>
            <a:avLst/>
            <a:gdLst>
              <a:gd name="connsiteX0" fmla="*/ 0 w 373352"/>
              <a:gd name="connsiteY0" fmla="*/ 1216526 h 2676530"/>
              <a:gd name="connsiteX1" fmla="*/ 0 w 373352"/>
              <a:gd name="connsiteY1" fmla="*/ 2205789 h 2676530"/>
              <a:gd name="connsiteX2" fmla="*/ 0 w 373352"/>
              <a:gd name="connsiteY2" fmla="*/ 2205789 h 2676530"/>
              <a:gd name="connsiteX3" fmla="*/ 347579 w 373352"/>
              <a:gd name="connsiteY3" fmla="*/ 2566737 h 2676530"/>
              <a:gd name="connsiteX4" fmla="*/ 320842 w 373352"/>
              <a:gd name="connsiteY4" fmla="*/ 0 h 267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352" h="2676530">
                <a:moveTo>
                  <a:pt x="0" y="1216526"/>
                </a:moveTo>
                <a:lnTo>
                  <a:pt x="0" y="2205789"/>
                </a:lnTo>
                <a:lnTo>
                  <a:pt x="0" y="2205789"/>
                </a:lnTo>
                <a:cubicBezTo>
                  <a:pt x="57930" y="2265947"/>
                  <a:pt x="294105" y="2934368"/>
                  <a:pt x="347579" y="2566737"/>
                </a:cubicBezTo>
                <a:cubicBezTo>
                  <a:pt x="401053" y="2199106"/>
                  <a:pt x="360947" y="1099553"/>
                  <a:pt x="320842" y="0"/>
                </a:cubicBezTo>
              </a:path>
            </a:pathLst>
          </a:cu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626346" y="3800470"/>
            <a:ext cx="373352" cy="2676530"/>
          </a:xfrm>
          <a:custGeom>
            <a:avLst/>
            <a:gdLst>
              <a:gd name="connsiteX0" fmla="*/ 0 w 373352"/>
              <a:gd name="connsiteY0" fmla="*/ 1216526 h 2676530"/>
              <a:gd name="connsiteX1" fmla="*/ 0 w 373352"/>
              <a:gd name="connsiteY1" fmla="*/ 2205789 h 2676530"/>
              <a:gd name="connsiteX2" fmla="*/ 0 w 373352"/>
              <a:gd name="connsiteY2" fmla="*/ 2205789 h 2676530"/>
              <a:gd name="connsiteX3" fmla="*/ 347579 w 373352"/>
              <a:gd name="connsiteY3" fmla="*/ 2566737 h 2676530"/>
              <a:gd name="connsiteX4" fmla="*/ 320842 w 373352"/>
              <a:gd name="connsiteY4" fmla="*/ 0 h 267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352" h="2676530">
                <a:moveTo>
                  <a:pt x="0" y="1216526"/>
                </a:moveTo>
                <a:lnTo>
                  <a:pt x="0" y="2205789"/>
                </a:lnTo>
                <a:lnTo>
                  <a:pt x="0" y="2205789"/>
                </a:lnTo>
                <a:cubicBezTo>
                  <a:pt x="57930" y="2265947"/>
                  <a:pt x="294105" y="2934368"/>
                  <a:pt x="347579" y="2566737"/>
                </a:cubicBezTo>
                <a:cubicBezTo>
                  <a:pt x="401053" y="2199106"/>
                  <a:pt x="360947" y="1099553"/>
                  <a:pt x="320842" y="0"/>
                </a:cubicBezTo>
              </a:path>
            </a:pathLst>
          </a:cu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251068" y="4960095"/>
            <a:ext cx="2072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SHV cables to Bo PMT feedthrough</a:t>
            </a:r>
            <a:endParaRPr lang="en-US" sz="1400" dirty="0">
              <a:solidFill>
                <a:srgbClr val="660066"/>
              </a:solidFill>
            </a:endParaRPr>
          </a:p>
        </p:txBody>
      </p:sp>
      <p:cxnSp>
        <p:nvCxnSpPr>
          <p:cNvPr id="23" name="Elbow Connector 22"/>
          <p:cNvCxnSpPr/>
          <p:nvPr/>
        </p:nvCxnSpPr>
        <p:spPr>
          <a:xfrm rot="10800000" flipV="1">
            <a:off x="1594909" y="2716291"/>
            <a:ext cx="792043" cy="1469361"/>
          </a:xfrm>
          <a:prstGeom prst="bentConnector2">
            <a:avLst/>
          </a:prstGeom>
          <a:ln>
            <a:solidFill>
              <a:schemeClr val="bg2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14400" y="6400800"/>
            <a:ext cx="577333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99911" y="6416842"/>
            <a:ext cx="1383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~15 cm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08C3-F1F4-D84C-8955-516A349B632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2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Emission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 lower rate of larger pulses would also be a problem. We compare pulse size distribution with and without GDT to check for flashes.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95" y="2529416"/>
            <a:ext cx="4702405" cy="4176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7000" y="3527292"/>
            <a:ext cx="347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 difference from HV-off cosmic spectrum, including in overflow bin. 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08C3-F1F4-D84C-8955-516A349B632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03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Discharge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We do see the light in the discharge condition – but we don’t care about that (spark will be much brighter)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971800"/>
            <a:ext cx="4067607" cy="3612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673" y="3307622"/>
            <a:ext cx="4367454" cy="3169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241800"/>
            <a:ext cx="762000" cy="635000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08C3-F1F4-D84C-8955-516A349B632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0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243270"/>
            <a:ext cx="5114945" cy="2763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2975831"/>
            <a:ext cx="6362700" cy="3882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745" y="1701800"/>
            <a:ext cx="3495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Built a setup at PAB to supply GDT contents in helium carrier gas to UGA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08C3-F1F4-D84C-8955-516A349B6324}" type="slidenum">
              <a:rPr lang="en-US" smtClean="0"/>
              <a:t>43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55600"/>
            <a:ext cx="8229600" cy="990600"/>
          </a:xfrm>
        </p:spPr>
        <p:txBody>
          <a:bodyPr/>
          <a:lstStyle/>
          <a:p>
            <a:r>
              <a:rPr lang="en-US" dirty="0" smtClean="0"/>
              <a:t>Gas Composition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820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15" y="1959928"/>
            <a:ext cx="7297354" cy="4898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00" y="482600"/>
            <a:ext cx="8890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Sample chamber filled carrier gas and this gas is characterized.   Then chamber closed and device ruptured.</a:t>
            </a:r>
          </a:p>
          <a:p>
            <a:endParaRPr lang="en-US" sz="1600" dirty="0"/>
          </a:p>
          <a:p>
            <a:r>
              <a:rPr lang="en-US" sz="1600" dirty="0" smtClean="0"/>
              <a:t>Measure resulting gas mixture with UGA.  Subtract background.</a:t>
            </a:r>
          </a:p>
          <a:p>
            <a:endParaRPr lang="en-US" sz="1600" dirty="0"/>
          </a:p>
          <a:p>
            <a:r>
              <a:rPr lang="en-US" sz="1600" dirty="0" smtClean="0"/>
              <a:t>Flush with fresh gas after device broken. Re-characterize to check background stability.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5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sSpecsFullRan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6692053" cy="627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2053" y="3556000"/>
            <a:ext cx="22233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Important :</a:t>
            </a:r>
          </a:p>
          <a:p>
            <a:endParaRPr lang="en-US" dirty="0" smtClean="0"/>
          </a:p>
          <a:p>
            <a:r>
              <a:rPr lang="en-US" dirty="0" smtClean="0"/>
              <a:t>Nothing above atmospheric gasses region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08C3-F1F4-D84C-8955-516A349B632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7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0"/>
            <a:ext cx="62738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800" y="1524000"/>
            <a:ext cx="266700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GDT contains only nitrogen at ~99% level</a:t>
            </a:r>
          </a:p>
          <a:p>
            <a:endParaRPr lang="en-US" b="1" dirty="0"/>
          </a:p>
          <a:p>
            <a:r>
              <a:rPr lang="en-US" dirty="0" smtClean="0"/>
              <a:t>We also characterize the amount of N2 per device</a:t>
            </a:r>
          </a:p>
          <a:p>
            <a:endParaRPr lang="en-US" b="1" dirty="0"/>
          </a:p>
          <a:p>
            <a:r>
              <a:rPr lang="en-US" dirty="0" smtClean="0"/>
              <a:t>We find that N2 is </a:t>
            </a:r>
            <a:r>
              <a:rPr lang="en-US" smtClean="0"/>
              <a:t>at 250 </a:t>
            </a:r>
            <a:r>
              <a:rPr lang="en-US" dirty="0" err="1" smtClean="0"/>
              <a:t>Torr</a:t>
            </a:r>
            <a:r>
              <a:rPr lang="en-US" dirty="0" smtClean="0"/>
              <a:t> in the GDT.</a:t>
            </a:r>
          </a:p>
          <a:p>
            <a:endParaRPr lang="en-US" b="1" dirty="0"/>
          </a:p>
          <a:p>
            <a:r>
              <a:rPr lang="en-US" dirty="0" smtClean="0"/>
              <a:t>If all nitrogen from all devices leaked into MicroBooNE, 1 part in 10</a:t>
            </a:r>
            <a:r>
              <a:rPr lang="en-US" baseline="30000" dirty="0" smtClean="0"/>
              <a:t>10</a:t>
            </a:r>
            <a:r>
              <a:rPr lang="en-US" dirty="0" smtClean="0"/>
              <a:t> contamination.</a:t>
            </a:r>
          </a:p>
          <a:p>
            <a:endParaRPr lang="en-US" b="1" dirty="0"/>
          </a:p>
          <a:p>
            <a:r>
              <a:rPr lang="en-US" b="1" dirty="0" smtClean="0"/>
              <a:t>-&gt; No purity risk.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06800" y="1905000"/>
            <a:ext cx="195580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1: nitrogen 1x ionized</a:t>
            </a:r>
          </a:p>
          <a:p>
            <a:r>
              <a:rPr lang="en-US" sz="1400" dirty="0" smtClean="0"/>
              <a:t>2: water</a:t>
            </a:r>
          </a:p>
          <a:p>
            <a:r>
              <a:rPr lang="en-US" sz="1400" dirty="0" smtClean="0"/>
              <a:t>3: nitrogen 2x ionized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5462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53" y="838200"/>
            <a:ext cx="8980247" cy="5355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81077" y="175847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DC clamping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5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68" y="753828"/>
            <a:ext cx="7173545" cy="6006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81077" y="175847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DC clamping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4765" y="5265740"/>
            <a:ext cx="375138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Test of exact voltage sharing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9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58800" y="2438400"/>
            <a:ext cx="37993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8800" y="4978400"/>
            <a:ext cx="701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562685" y="2884905"/>
            <a:ext cx="203200" cy="671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62685" y="3886200"/>
            <a:ext cx="203200" cy="671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6948" y="3716422"/>
            <a:ext cx="735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76948" y="3874170"/>
            <a:ext cx="735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437064" y="3435685"/>
            <a:ext cx="165151" cy="545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737895" y="2438400"/>
            <a:ext cx="0" cy="1278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752600" y="3886200"/>
            <a:ext cx="0" cy="112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752600" y="3276600"/>
            <a:ext cx="8007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538664" y="3276600"/>
            <a:ext cx="0" cy="1590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529307" y="3970422"/>
            <a:ext cx="1" cy="2727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737896" y="4243136"/>
            <a:ext cx="8007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1" idx="0"/>
          </p:cNvCxnSpPr>
          <p:nvPr/>
        </p:nvCxnSpPr>
        <p:spPr>
          <a:xfrm flipV="1">
            <a:off x="3664285" y="2438400"/>
            <a:ext cx="0" cy="446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664285" y="4531895"/>
            <a:ext cx="0" cy="446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1" idx="2"/>
          </p:cNvCxnSpPr>
          <p:nvPr/>
        </p:nvCxnSpPr>
        <p:spPr>
          <a:xfrm flipV="1">
            <a:off x="3664285" y="3556000"/>
            <a:ext cx="0" cy="3181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481053" y="2219158"/>
            <a:ext cx="454526" cy="219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358105" y="2326105"/>
            <a:ext cx="695158" cy="227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39" idx="3"/>
          </p:cNvCxnSpPr>
          <p:nvPr/>
        </p:nvCxnSpPr>
        <p:spPr>
          <a:xfrm flipV="1">
            <a:off x="5053263" y="2438400"/>
            <a:ext cx="427790" cy="13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935579" y="2439737"/>
            <a:ext cx="71521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549190" y="2884905"/>
            <a:ext cx="203200" cy="671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549190" y="3886200"/>
            <a:ext cx="203200" cy="671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stCxn id="45" idx="0"/>
          </p:cNvCxnSpPr>
          <p:nvPr/>
        </p:nvCxnSpPr>
        <p:spPr>
          <a:xfrm flipV="1">
            <a:off x="6650790" y="2438400"/>
            <a:ext cx="0" cy="446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650790" y="4531895"/>
            <a:ext cx="0" cy="446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45" idx="2"/>
          </p:cNvCxnSpPr>
          <p:nvPr/>
        </p:nvCxnSpPr>
        <p:spPr>
          <a:xfrm flipV="1">
            <a:off x="6650790" y="3556000"/>
            <a:ext cx="0" cy="3181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650790" y="3716422"/>
            <a:ext cx="9184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664285" y="3716422"/>
            <a:ext cx="9184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582695" y="3716422"/>
            <a:ext cx="0" cy="3903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589380" y="4616117"/>
            <a:ext cx="0" cy="3903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545137" y="4616117"/>
            <a:ext cx="0" cy="3903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558505" y="3716422"/>
            <a:ext cx="0" cy="3903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58800" y="2438400"/>
            <a:ext cx="0" cy="9972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48105" y="3981116"/>
            <a:ext cx="0" cy="9972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542925" y="2217821"/>
            <a:ext cx="256673" cy="44115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4799598" y="2644274"/>
            <a:ext cx="191502" cy="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92748" y="3266407"/>
            <a:ext cx="116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 = 60nF</a:t>
            </a:r>
            <a:endParaRPr lang="en-US" sz="1600" dirty="0"/>
          </a:p>
        </p:txBody>
      </p:sp>
      <p:sp>
        <p:nvSpPr>
          <p:cNvPr id="73" name="TextBox 72"/>
          <p:cNvSpPr txBox="1"/>
          <p:nvPr/>
        </p:nvSpPr>
        <p:spPr>
          <a:xfrm>
            <a:off x="311150" y="3581400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V</a:t>
            </a:r>
            <a:r>
              <a:rPr lang="en-US" sz="1600" baseline="-25000" dirty="0" err="1" smtClean="0"/>
              <a:t>supply</a:t>
            </a:r>
            <a:endParaRPr lang="en-US" sz="1600" dirty="0"/>
          </a:p>
        </p:txBody>
      </p:sp>
      <p:sp>
        <p:nvSpPr>
          <p:cNvPr id="74" name="TextBox 73"/>
          <p:cNvSpPr txBox="1"/>
          <p:nvPr/>
        </p:nvSpPr>
        <p:spPr>
          <a:xfrm>
            <a:off x="2553369" y="3535616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R</a:t>
            </a:r>
            <a:r>
              <a:rPr lang="en-US" sz="1600" baseline="-25000" dirty="0" err="1" smtClean="0"/>
              <a:t>bleed</a:t>
            </a:r>
            <a:endParaRPr lang="en-US" sz="1600" dirty="0"/>
          </a:p>
        </p:txBody>
      </p:sp>
      <p:sp>
        <p:nvSpPr>
          <p:cNvPr id="75" name="TextBox 74"/>
          <p:cNvSpPr txBox="1"/>
          <p:nvPr/>
        </p:nvSpPr>
        <p:spPr>
          <a:xfrm>
            <a:off x="3765885" y="2938046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 GΩ</a:t>
            </a:r>
            <a:endParaRPr lang="en-US" sz="1600" dirty="0"/>
          </a:p>
        </p:txBody>
      </p:sp>
      <p:sp>
        <p:nvSpPr>
          <p:cNvPr id="76" name="TextBox 75"/>
          <p:cNvSpPr txBox="1"/>
          <p:nvPr/>
        </p:nvSpPr>
        <p:spPr>
          <a:xfrm>
            <a:off x="3769228" y="401286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 MΩ</a:t>
            </a:r>
            <a:endParaRPr lang="en-US" sz="1600" dirty="0"/>
          </a:p>
        </p:txBody>
      </p:sp>
      <p:sp>
        <p:nvSpPr>
          <p:cNvPr id="77" name="TextBox 76"/>
          <p:cNvSpPr txBox="1"/>
          <p:nvPr/>
        </p:nvSpPr>
        <p:spPr>
          <a:xfrm>
            <a:off x="6752390" y="2980492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100 </a:t>
            </a:r>
            <a:r>
              <a:rPr lang="en-US" sz="1600" dirty="0" err="1"/>
              <a:t>k</a:t>
            </a:r>
            <a:r>
              <a:rPr lang="en-US" sz="1600" dirty="0" err="1" smtClean="0"/>
              <a:t>Ω</a:t>
            </a:r>
            <a:endParaRPr lang="en-US" sz="1600" dirty="0"/>
          </a:p>
        </p:txBody>
      </p:sp>
      <p:sp>
        <p:nvSpPr>
          <p:cNvPr id="78" name="TextBox 77"/>
          <p:cNvSpPr txBox="1"/>
          <p:nvPr/>
        </p:nvSpPr>
        <p:spPr>
          <a:xfrm>
            <a:off x="6755733" y="405531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50 </a:t>
            </a:r>
            <a:r>
              <a:rPr lang="en-US" sz="1600" dirty="0" err="1" smtClean="0"/>
              <a:t>Ω</a:t>
            </a:r>
            <a:endParaRPr lang="en-US" sz="1600" dirty="0"/>
          </a:p>
        </p:txBody>
      </p:sp>
      <p:sp>
        <p:nvSpPr>
          <p:cNvPr id="79" name="TextBox 78"/>
          <p:cNvSpPr txBox="1"/>
          <p:nvPr/>
        </p:nvSpPr>
        <p:spPr>
          <a:xfrm>
            <a:off x="3466766" y="1872417"/>
            <a:ext cx="1524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Surge protector</a:t>
            </a:r>
            <a:endParaRPr lang="en-US" sz="1600" dirty="0"/>
          </a:p>
        </p:txBody>
      </p:sp>
      <p:grpSp>
        <p:nvGrpSpPr>
          <p:cNvPr id="94" name="Group 93"/>
          <p:cNvGrpSpPr/>
          <p:nvPr/>
        </p:nvGrpSpPr>
        <p:grpSpPr>
          <a:xfrm>
            <a:off x="111125" y="696056"/>
            <a:ext cx="7018819" cy="1348479"/>
            <a:chOff x="423985" y="2644993"/>
            <a:chExt cx="8296029" cy="1568013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6944801" y="3275585"/>
              <a:ext cx="0" cy="7483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705631" y="2793518"/>
              <a:ext cx="0" cy="12900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Freeform 81"/>
            <p:cNvSpPr/>
            <p:nvPr/>
          </p:nvSpPr>
          <p:spPr>
            <a:xfrm>
              <a:off x="6948786" y="3862204"/>
              <a:ext cx="197767" cy="320169"/>
            </a:xfrm>
            <a:custGeom>
              <a:avLst/>
              <a:gdLst>
                <a:gd name="connsiteX0" fmla="*/ 0 w 173789"/>
                <a:gd name="connsiteY0" fmla="*/ 131286 h 281350"/>
                <a:gd name="connsiteX1" fmla="*/ 80210 w 173789"/>
                <a:gd name="connsiteY1" fmla="*/ 278338 h 281350"/>
                <a:gd name="connsiteX2" fmla="*/ 160421 w 173789"/>
                <a:gd name="connsiteY2" fmla="*/ 10970 h 281350"/>
                <a:gd name="connsiteX3" fmla="*/ 66842 w 173789"/>
                <a:gd name="connsiteY3" fmla="*/ 64444 h 281350"/>
                <a:gd name="connsiteX4" fmla="*/ 173789 w 173789"/>
                <a:gd name="connsiteY4" fmla="*/ 184759 h 2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789" h="281350">
                  <a:moveTo>
                    <a:pt x="0" y="131286"/>
                  </a:moveTo>
                  <a:cubicBezTo>
                    <a:pt x="26736" y="214838"/>
                    <a:pt x="53473" y="298391"/>
                    <a:pt x="80210" y="278338"/>
                  </a:cubicBezTo>
                  <a:cubicBezTo>
                    <a:pt x="106947" y="258285"/>
                    <a:pt x="162649" y="46619"/>
                    <a:pt x="160421" y="10970"/>
                  </a:cubicBezTo>
                  <a:cubicBezTo>
                    <a:pt x="158193" y="-24679"/>
                    <a:pt x="64614" y="35479"/>
                    <a:pt x="66842" y="64444"/>
                  </a:cubicBezTo>
                  <a:cubicBezTo>
                    <a:pt x="69070" y="93409"/>
                    <a:pt x="173789" y="184759"/>
                    <a:pt x="173789" y="18475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7130681" y="3875547"/>
              <a:ext cx="197767" cy="320169"/>
            </a:xfrm>
            <a:custGeom>
              <a:avLst/>
              <a:gdLst>
                <a:gd name="connsiteX0" fmla="*/ 0 w 173789"/>
                <a:gd name="connsiteY0" fmla="*/ 131286 h 281350"/>
                <a:gd name="connsiteX1" fmla="*/ 80210 w 173789"/>
                <a:gd name="connsiteY1" fmla="*/ 278338 h 281350"/>
                <a:gd name="connsiteX2" fmla="*/ 160421 w 173789"/>
                <a:gd name="connsiteY2" fmla="*/ 10970 h 281350"/>
                <a:gd name="connsiteX3" fmla="*/ 66842 w 173789"/>
                <a:gd name="connsiteY3" fmla="*/ 64444 h 281350"/>
                <a:gd name="connsiteX4" fmla="*/ 173789 w 173789"/>
                <a:gd name="connsiteY4" fmla="*/ 184759 h 2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789" h="281350">
                  <a:moveTo>
                    <a:pt x="0" y="131286"/>
                  </a:moveTo>
                  <a:cubicBezTo>
                    <a:pt x="26736" y="214838"/>
                    <a:pt x="53473" y="298391"/>
                    <a:pt x="80210" y="278338"/>
                  </a:cubicBezTo>
                  <a:cubicBezTo>
                    <a:pt x="106947" y="258285"/>
                    <a:pt x="162649" y="46619"/>
                    <a:pt x="160421" y="10970"/>
                  </a:cubicBezTo>
                  <a:cubicBezTo>
                    <a:pt x="158193" y="-24679"/>
                    <a:pt x="64614" y="35479"/>
                    <a:pt x="66842" y="64444"/>
                  </a:cubicBezTo>
                  <a:cubicBezTo>
                    <a:pt x="69070" y="93409"/>
                    <a:pt x="173789" y="184759"/>
                    <a:pt x="173789" y="18475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7312713" y="3879495"/>
              <a:ext cx="197767" cy="320169"/>
            </a:xfrm>
            <a:custGeom>
              <a:avLst/>
              <a:gdLst>
                <a:gd name="connsiteX0" fmla="*/ 0 w 173789"/>
                <a:gd name="connsiteY0" fmla="*/ 131286 h 281350"/>
                <a:gd name="connsiteX1" fmla="*/ 80210 w 173789"/>
                <a:gd name="connsiteY1" fmla="*/ 278338 h 281350"/>
                <a:gd name="connsiteX2" fmla="*/ 160421 w 173789"/>
                <a:gd name="connsiteY2" fmla="*/ 10970 h 281350"/>
                <a:gd name="connsiteX3" fmla="*/ 66842 w 173789"/>
                <a:gd name="connsiteY3" fmla="*/ 64444 h 281350"/>
                <a:gd name="connsiteX4" fmla="*/ 173789 w 173789"/>
                <a:gd name="connsiteY4" fmla="*/ 184759 h 2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789" h="281350">
                  <a:moveTo>
                    <a:pt x="0" y="131286"/>
                  </a:moveTo>
                  <a:cubicBezTo>
                    <a:pt x="26736" y="214838"/>
                    <a:pt x="53473" y="298391"/>
                    <a:pt x="80210" y="278338"/>
                  </a:cubicBezTo>
                  <a:cubicBezTo>
                    <a:pt x="106947" y="258285"/>
                    <a:pt x="162649" y="46619"/>
                    <a:pt x="160421" y="10970"/>
                  </a:cubicBezTo>
                  <a:cubicBezTo>
                    <a:pt x="158193" y="-24679"/>
                    <a:pt x="64614" y="35479"/>
                    <a:pt x="66842" y="64444"/>
                  </a:cubicBezTo>
                  <a:cubicBezTo>
                    <a:pt x="69070" y="93409"/>
                    <a:pt x="173789" y="184759"/>
                    <a:pt x="173789" y="18475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7494608" y="3892837"/>
              <a:ext cx="197767" cy="320169"/>
            </a:xfrm>
            <a:custGeom>
              <a:avLst/>
              <a:gdLst>
                <a:gd name="connsiteX0" fmla="*/ 0 w 173789"/>
                <a:gd name="connsiteY0" fmla="*/ 131286 h 281350"/>
                <a:gd name="connsiteX1" fmla="*/ 80210 w 173789"/>
                <a:gd name="connsiteY1" fmla="*/ 278338 h 281350"/>
                <a:gd name="connsiteX2" fmla="*/ 160421 w 173789"/>
                <a:gd name="connsiteY2" fmla="*/ 10970 h 281350"/>
                <a:gd name="connsiteX3" fmla="*/ 66842 w 173789"/>
                <a:gd name="connsiteY3" fmla="*/ 64444 h 281350"/>
                <a:gd name="connsiteX4" fmla="*/ 173789 w 173789"/>
                <a:gd name="connsiteY4" fmla="*/ 184759 h 2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789" h="281350">
                  <a:moveTo>
                    <a:pt x="0" y="131286"/>
                  </a:moveTo>
                  <a:cubicBezTo>
                    <a:pt x="26736" y="214838"/>
                    <a:pt x="53473" y="298391"/>
                    <a:pt x="80210" y="278338"/>
                  </a:cubicBezTo>
                  <a:cubicBezTo>
                    <a:pt x="106947" y="258285"/>
                    <a:pt x="162649" y="46619"/>
                    <a:pt x="160421" y="10970"/>
                  </a:cubicBezTo>
                  <a:cubicBezTo>
                    <a:pt x="158193" y="-24679"/>
                    <a:pt x="64614" y="35479"/>
                    <a:pt x="66842" y="64444"/>
                  </a:cubicBezTo>
                  <a:cubicBezTo>
                    <a:pt x="69070" y="93409"/>
                    <a:pt x="173789" y="184759"/>
                    <a:pt x="173789" y="18475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803543" y="3487133"/>
              <a:ext cx="9164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HV relay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1778246" y="2793518"/>
              <a:ext cx="59273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744471" y="3275585"/>
              <a:ext cx="61829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1337669" y="2644993"/>
              <a:ext cx="440578" cy="1716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744471" y="2814863"/>
              <a:ext cx="6047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423985" y="2761140"/>
              <a:ext cx="20969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err="1" smtClean="0">
                  <a:solidFill>
                    <a:srgbClr val="000000"/>
                  </a:solidFill>
                </a:rPr>
                <a:t>V</a:t>
              </a:r>
              <a:r>
                <a:rPr lang="en-US" sz="1600" baseline="-25000" dirty="0" err="1" smtClean="0">
                  <a:solidFill>
                    <a:srgbClr val="000000"/>
                  </a:solidFill>
                </a:rPr>
                <a:t>Relay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744471" y="3174436"/>
              <a:ext cx="0" cy="1011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44471" y="2816642"/>
              <a:ext cx="0" cy="744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/>
          <p:cNvSpPr txBox="1"/>
          <p:nvPr/>
        </p:nvSpPr>
        <p:spPr>
          <a:xfrm>
            <a:off x="4361615" y="4187963"/>
            <a:ext cx="228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meas</a:t>
            </a:r>
            <a:r>
              <a:rPr lang="en-US" baseline="-25000" dirty="0" smtClean="0"/>
              <a:t> 1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7371515" y="4166755"/>
            <a:ext cx="228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meas</a:t>
            </a:r>
            <a:r>
              <a:rPr lang="en-US" baseline="-25000" dirty="0" smtClean="0"/>
              <a:t> 2</a:t>
            </a:r>
            <a:endParaRPr lang="en-US" dirty="0"/>
          </a:p>
        </p:txBody>
      </p:sp>
      <p:cxnSp>
        <p:nvCxnSpPr>
          <p:cNvPr id="97" name="Straight Connector 96"/>
          <p:cNvCxnSpPr/>
          <p:nvPr/>
        </p:nvCxnSpPr>
        <p:spPr>
          <a:xfrm>
            <a:off x="2620272" y="4978400"/>
            <a:ext cx="0" cy="4133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437064" y="5391727"/>
            <a:ext cx="3800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2529307" y="5469421"/>
            <a:ext cx="2123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2602215" y="5547115"/>
            <a:ext cx="797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81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happen in a breakdown?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076" y="1730375"/>
            <a:ext cx="4223693" cy="4952999"/>
          </a:xfrm>
        </p:spPr>
        <p:txBody>
          <a:bodyPr>
            <a:normAutofit fontScale="92500"/>
          </a:bodyPr>
          <a:lstStyle/>
          <a:p>
            <a:r>
              <a:rPr lang="en-US" sz="2000" dirty="0" smtClean="0"/>
              <a:t>Consider cathode discharge to ground.  </a:t>
            </a:r>
          </a:p>
          <a:p>
            <a:endParaRPr lang="en-US" sz="2000" dirty="0"/>
          </a:p>
          <a:p>
            <a:r>
              <a:rPr lang="en-US" sz="2000" dirty="0" smtClean="0"/>
              <a:t>Field cage tubes have a capacitance so remain charged.</a:t>
            </a:r>
          </a:p>
          <a:p>
            <a:endParaRPr lang="en-US" sz="2000" dirty="0"/>
          </a:p>
          <a:p>
            <a:r>
              <a:rPr lang="en-US" sz="2000" dirty="0" smtClean="0"/>
              <a:t>Large resistances prevent charge redistributing in the field cage.</a:t>
            </a:r>
          </a:p>
          <a:p>
            <a:endParaRPr lang="en-US" sz="2000" dirty="0" smtClean="0"/>
          </a:p>
          <a:p>
            <a:r>
              <a:rPr lang="en-US" sz="2000" dirty="0" smtClean="0"/>
              <a:t>Capacitances O(1 </a:t>
            </a:r>
            <a:r>
              <a:rPr lang="en-US" sz="2000" dirty="0" err="1" smtClean="0"/>
              <a:t>nF</a:t>
            </a:r>
            <a:r>
              <a:rPr lang="en-US" sz="2000" dirty="0" smtClean="0"/>
              <a:t>) and resistances O(100 MΩ) lead to relaxation times O(0.1 s)</a:t>
            </a:r>
          </a:p>
          <a:p>
            <a:endParaRPr lang="en-US" sz="2000" dirty="0"/>
          </a:p>
          <a:p>
            <a:r>
              <a:rPr lang="en-US" sz="2000" dirty="0" smtClean="0"/>
              <a:t>Similar (sometimes worse) behavior if a field cage tube discharges.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845538" y="5760044"/>
            <a:ext cx="3985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The exact voltages evolved depend on </a:t>
            </a:r>
            <a:r>
              <a:rPr lang="en-US" b="1" i="1" dirty="0" smtClean="0">
                <a:solidFill>
                  <a:srgbClr val="FF0000"/>
                </a:solidFill>
              </a:rPr>
              <a:t>all</a:t>
            </a:r>
            <a:r>
              <a:rPr lang="en-US" i="1" dirty="0" smtClean="0">
                <a:solidFill>
                  <a:srgbClr val="FF0000"/>
                </a:solidFill>
              </a:rPr>
              <a:t> the capacitances in the TPC-Cathode-Cryostat system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769" y="1604208"/>
            <a:ext cx="4585369" cy="40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8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ues11margd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86843" y="2259262"/>
            <a:ext cx="26469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Meas1</a:t>
            </a: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Meas2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35579" y="4799263"/>
            <a:ext cx="175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Extinction 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683" y="1676400"/>
            <a:ext cx="137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Clamping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7" idx="3"/>
          </p:cNvCxnSpPr>
          <p:nvPr/>
        </p:nvCxnSpPr>
        <p:spPr>
          <a:xfrm flipV="1">
            <a:off x="1508124" y="1417054"/>
            <a:ext cx="430297" cy="44401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293895" y="5022516"/>
            <a:ext cx="641684" cy="15106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67231" y="467894"/>
            <a:ext cx="2242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2"/>
                </a:solidFill>
              </a:rPr>
              <a:t>Extinction measured by capacitor discharge</a:t>
            </a:r>
            <a:endParaRPr lang="en-US" i="1" dirty="0">
              <a:solidFill>
                <a:schemeClr val="bg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04307" y="6346370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V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ext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~ 500V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683" y="467894"/>
            <a:ext cx="161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GDT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4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nglevardis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9539" y="692834"/>
            <a:ext cx="2403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Single </a:t>
            </a:r>
            <a:r>
              <a:rPr lang="en-US" b="1" dirty="0" err="1" smtClean="0">
                <a:solidFill>
                  <a:srgbClr val="FF0000"/>
                </a:solidFill>
              </a:rPr>
              <a:t>varistor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capacitor discharge (5kV)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08000" y="4124960"/>
            <a:ext cx="0" cy="1270000"/>
          </a:xfrm>
          <a:prstGeom prst="straightConnector1">
            <a:avLst/>
          </a:prstGeom>
          <a:ln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3360" y="4124960"/>
            <a:ext cx="4064000" cy="0"/>
          </a:xfrm>
          <a:prstGeom prst="line">
            <a:avLst/>
          </a:prstGeom>
          <a:ln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1600" y="3755628"/>
            <a:ext cx="105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</a:rPr>
              <a:t>V</a:t>
            </a:r>
            <a:r>
              <a:rPr lang="en-US" baseline="-25000" dirty="0" err="1" smtClean="0">
                <a:solidFill>
                  <a:schemeClr val="accent1"/>
                </a:solidFill>
              </a:rPr>
              <a:t>clamp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2129" y="2780268"/>
            <a:ext cx="3058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As before:</a:t>
            </a:r>
          </a:p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~ voltage over capacitor</a:t>
            </a:r>
          </a:p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~ current through </a:t>
            </a:r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varistor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4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ublevardisch75k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62000" y="4457896"/>
            <a:ext cx="0" cy="12700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16560" y="3187896"/>
            <a:ext cx="4064000" cy="0"/>
          </a:xfrm>
          <a:prstGeom prst="line">
            <a:avLst/>
          </a:prstGeom>
          <a:ln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3680" y="2682912"/>
            <a:ext cx="105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2x </a:t>
            </a:r>
            <a:r>
              <a:rPr lang="en-US" dirty="0" err="1" smtClean="0">
                <a:solidFill>
                  <a:schemeClr val="accent1"/>
                </a:solidFill>
              </a:rPr>
              <a:t>V</a:t>
            </a:r>
            <a:r>
              <a:rPr lang="en-US" baseline="-25000" dirty="0" err="1" smtClean="0">
                <a:solidFill>
                  <a:schemeClr val="accent1"/>
                </a:solidFill>
              </a:rPr>
              <a:t>clamp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62000" y="3187896"/>
            <a:ext cx="0" cy="12700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18160" y="3187896"/>
            <a:ext cx="0" cy="2540000"/>
          </a:xfrm>
          <a:prstGeom prst="straightConnector1">
            <a:avLst/>
          </a:prstGeom>
          <a:ln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69539" y="692834"/>
            <a:ext cx="2403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Series </a:t>
            </a:r>
            <a:r>
              <a:rPr lang="en-US" b="1" dirty="0" err="1" smtClean="0">
                <a:solidFill>
                  <a:srgbClr val="FF0000"/>
                </a:solidFill>
              </a:rPr>
              <a:t>varistors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r>
              <a:rPr lang="en-US" b="1" dirty="0" smtClean="0">
                <a:solidFill>
                  <a:schemeClr val="bg1"/>
                </a:solidFill>
              </a:rPr>
              <a:t> capacitor discharge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(7.5kV)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92129" y="3305631"/>
            <a:ext cx="3058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~ voltage over capacitor</a:t>
            </a:r>
          </a:p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~ current through </a:t>
            </a:r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varistor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196"/>
            <a:ext cx="6953929" cy="2816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2272" y="1359063"/>
            <a:ext cx="2151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Brush to ground (rather than hard connection)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992272" y="3533977"/>
            <a:ext cx="215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Delayed power supply trip</a:t>
            </a:r>
            <a:endParaRPr lang="en-US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" y="3374186"/>
            <a:ext cx="6893769" cy="26566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69299" y="0"/>
            <a:ext cx="3090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Other field cage  tests: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3847" y="6064350"/>
            <a:ext cx="4479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Varistors clamp field cage voltages successfully in all tested situations.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296" y="5527486"/>
            <a:ext cx="303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chemeClr val="bg1"/>
                </a:solidFill>
              </a:rPr>
              <a:t>MicroBooNE Preliminary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7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00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Role of surge protectors in a spark condition: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8904"/>
            <a:ext cx="7818151" cy="2341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909" y="4657089"/>
            <a:ext cx="8686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1a: nominal field cage voltage held</a:t>
            </a:r>
          </a:p>
          <a:p>
            <a:endParaRPr lang="en-US" dirty="0" smtClean="0"/>
          </a:p>
          <a:p>
            <a:r>
              <a:rPr lang="en-US" dirty="0" smtClean="0"/>
              <a:t>2a: spark starts, charge flows, large potential developed</a:t>
            </a:r>
          </a:p>
          <a:p>
            <a:endParaRPr lang="en-US" dirty="0" smtClean="0"/>
          </a:p>
          <a:p>
            <a:r>
              <a:rPr lang="en-US" dirty="0" smtClean="0"/>
              <a:t>3a: spark ends, field cage discharges with some time constant given by RC network</a:t>
            </a:r>
            <a:endParaRPr lang="en-US" dirty="0"/>
          </a:p>
        </p:txBody>
      </p:sp>
      <p:sp>
        <p:nvSpPr>
          <p:cNvPr id="6" name="Lightning Bolt 5"/>
          <p:cNvSpPr/>
          <p:nvPr/>
        </p:nvSpPr>
        <p:spPr>
          <a:xfrm>
            <a:off x="7620000" y="2857500"/>
            <a:ext cx="480726" cy="222250"/>
          </a:xfrm>
          <a:prstGeom prst="lightningBol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84500" y="1578987"/>
            <a:ext cx="238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(cartoon)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40660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52" y="370751"/>
            <a:ext cx="8229600" cy="990600"/>
          </a:xfrm>
        </p:spPr>
        <p:txBody>
          <a:bodyPr/>
          <a:lstStyle/>
          <a:p>
            <a:r>
              <a:rPr lang="en-US" dirty="0" smtClean="0"/>
              <a:t>Uh Oh…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9945"/>
            <a:ext cx="8229600" cy="140230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Stress tests of installed </a:t>
            </a:r>
            <a:r>
              <a:rPr lang="en-US" dirty="0" err="1" smtClean="0"/>
              <a:t>SlimMox</a:t>
            </a:r>
            <a:r>
              <a:rPr lang="en-US" dirty="0" smtClean="0"/>
              <a:t> resistors for MicroBooNE show that they fail at voltages as low as 30 kV</a:t>
            </a:r>
          </a:p>
          <a:p>
            <a:endParaRPr lang="en-US" dirty="0" smtClean="0"/>
          </a:p>
          <a:p>
            <a:r>
              <a:rPr lang="en-US" dirty="0" smtClean="0"/>
              <a:t>Simulations of the TPC in a spark condition show that we expect up to 90 kV held for ~0.5 s</a:t>
            </a:r>
            <a:r>
              <a:rPr lang="en-US" dirty="0"/>
              <a:t> </a:t>
            </a:r>
            <a:r>
              <a:rPr lang="en-US" dirty="0" smtClean="0"/>
              <a:t>in a breakdown event.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1" y="2986029"/>
            <a:ext cx="5391499" cy="368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8" y="3895567"/>
            <a:ext cx="3230575" cy="23658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3363573"/>
            <a:ext cx="357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Typical failure mode: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153634" y="3372347"/>
            <a:ext cx="2291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660066"/>
                </a:solidFill>
              </a:rPr>
              <a:t>Thomas</a:t>
            </a:r>
            <a:r>
              <a:rPr lang="en-US" sz="1400" b="1" i="1" dirty="0" smtClean="0">
                <a:solidFill>
                  <a:srgbClr val="660066"/>
                </a:solidFill>
              </a:rPr>
              <a:t> </a:t>
            </a:r>
            <a:r>
              <a:rPr lang="en-US" sz="1400" b="1" dirty="0" smtClean="0">
                <a:solidFill>
                  <a:srgbClr val="660066"/>
                </a:solidFill>
              </a:rPr>
              <a:t>Strauss</a:t>
            </a:r>
            <a:r>
              <a:rPr lang="en-US" sz="1400" b="1" i="1" dirty="0" smtClean="0">
                <a:solidFill>
                  <a:srgbClr val="660066"/>
                </a:solidFill>
              </a:rPr>
              <a:t> et 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3634" y="3632499"/>
            <a:ext cx="2958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660066"/>
                </a:solidFill>
              </a:rPr>
              <a:t>Paper in preparation.</a:t>
            </a:r>
            <a:endParaRPr lang="en-US" sz="14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8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252" y="370751"/>
            <a:ext cx="8229600" cy="990600"/>
          </a:xfrm>
        </p:spPr>
        <p:txBody>
          <a:bodyPr/>
          <a:lstStyle/>
          <a:p>
            <a:r>
              <a:rPr lang="en-US" dirty="0" smtClean="0"/>
              <a:t>What can we do???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9692" y="1624171"/>
            <a:ext cx="771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If you don’t want to get hurt by lightning…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30" y="2598615"/>
            <a:ext cx="3564055" cy="384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6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252" y="370751"/>
            <a:ext cx="8229600" cy="990600"/>
          </a:xfrm>
        </p:spPr>
        <p:txBody>
          <a:bodyPr/>
          <a:lstStyle/>
          <a:p>
            <a:r>
              <a:rPr lang="en-US" dirty="0" smtClean="0"/>
              <a:t>What can we do???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15" y="1893334"/>
            <a:ext cx="2403231" cy="259486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165232" y="2616257"/>
            <a:ext cx="722923" cy="85969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16" y="1893333"/>
            <a:ext cx="4655500" cy="2594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9692" y="1307179"/>
            <a:ext cx="771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Option 1 – if you have to go out in the lightning, be heavily armored.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704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252" y="370751"/>
            <a:ext cx="8229600" cy="990600"/>
          </a:xfrm>
        </p:spPr>
        <p:txBody>
          <a:bodyPr/>
          <a:lstStyle/>
          <a:p>
            <a:r>
              <a:rPr lang="en-US" dirty="0" smtClean="0"/>
              <a:t>What can we do???</a:t>
            </a:r>
            <a:endParaRPr lang="en-US" dirty="0"/>
          </a:p>
        </p:txBody>
      </p:sp>
      <p:pic>
        <p:nvPicPr>
          <p:cNvPr id="14" name="Picture 13" descr="20140226_175018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23" y="1805466"/>
            <a:ext cx="4435231" cy="3326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76" y="2293381"/>
            <a:ext cx="1874748" cy="178826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3165232" y="2616257"/>
            <a:ext cx="722923" cy="85969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59692" y="1307179"/>
            <a:ext cx="771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Option 1 – if you have to go out in the lightning, be heavily armored.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582" y="5186369"/>
            <a:ext cx="4451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MicroBooNE </a:t>
            </a:r>
            <a:r>
              <a:rPr lang="en-US" b="1" dirty="0" err="1" smtClean="0"/>
              <a:t>SlimMox</a:t>
            </a:r>
            <a:r>
              <a:rPr lang="en-US" b="1" dirty="0" smtClean="0"/>
              <a:t> resistors</a:t>
            </a:r>
          </a:p>
          <a:p>
            <a:endParaRPr lang="en-US" dirty="0" smtClean="0"/>
          </a:p>
          <a:p>
            <a:r>
              <a:rPr lang="en-US" dirty="0" smtClean="0"/>
              <a:t>10 kV rating (air)</a:t>
            </a:r>
          </a:p>
          <a:p>
            <a:r>
              <a:rPr lang="en-US" dirty="0" smtClean="0"/>
              <a:t>Failures from 30kV (</a:t>
            </a:r>
            <a:r>
              <a:rPr lang="en-US" dirty="0" err="1" smtClean="0"/>
              <a:t>LAr</a:t>
            </a:r>
            <a:r>
              <a:rPr lang="en-US" dirty="0" smtClean="0"/>
              <a:t>) experimentally.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96153" y="5186369"/>
            <a:ext cx="4786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Metallux</a:t>
            </a:r>
            <a:r>
              <a:rPr lang="en-US" b="1" dirty="0" smtClean="0"/>
              <a:t> “zebra” resistors</a:t>
            </a:r>
          </a:p>
          <a:p>
            <a:endParaRPr lang="en-US" dirty="0" smtClean="0"/>
          </a:p>
          <a:p>
            <a:r>
              <a:rPr lang="en-US" dirty="0" smtClean="0"/>
              <a:t>48 kV rating (air)</a:t>
            </a:r>
          </a:p>
          <a:p>
            <a:r>
              <a:rPr lang="en-US" dirty="0" smtClean="0"/>
              <a:t>No failures up to 130 kV (</a:t>
            </a:r>
            <a:r>
              <a:rPr lang="en-US" dirty="0" err="1" smtClean="0"/>
              <a:t>LAr</a:t>
            </a:r>
            <a:r>
              <a:rPr lang="en-US" dirty="0" smtClean="0"/>
              <a:t>) experimentally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1994" y="6386698"/>
            <a:ext cx="693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660066"/>
                </a:solidFill>
              </a:rPr>
              <a:t>Paper on resistor testing in preparation</a:t>
            </a:r>
            <a:endParaRPr lang="en-US" b="1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8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4226</TotalTime>
  <Words>2159</Words>
  <Application>Microsoft Macintosh PowerPoint</Application>
  <PresentationFormat>On-screen Show (4:3)</PresentationFormat>
  <Paragraphs>410</Paragraphs>
  <Slides>54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Clarity</vt:lpstr>
      <vt:lpstr>Surge protection  for liquid argon tpc detectors</vt:lpstr>
      <vt:lpstr>This Talk</vt:lpstr>
      <vt:lpstr>PowerPoint Presentation</vt:lpstr>
      <vt:lpstr>PowerPoint Presentation</vt:lpstr>
      <vt:lpstr>What can happen in a breakdown?</vt:lpstr>
      <vt:lpstr>Uh Oh…</vt:lpstr>
      <vt:lpstr>What can we do???</vt:lpstr>
      <vt:lpstr>What can we do???</vt:lpstr>
      <vt:lpstr>What can we do???</vt:lpstr>
      <vt:lpstr>What can we do???</vt:lpstr>
      <vt:lpstr>Surge arrestors</vt:lpstr>
      <vt:lpstr>PowerPoint Presentation</vt:lpstr>
      <vt:lpstr>PowerPoint Presentation</vt:lpstr>
      <vt:lpstr>Gas Discharge Tubes</vt:lpstr>
      <vt:lpstr>Varistors</vt:lpstr>
      <vt:lpstr>What can we do???</vt:lpstr>
      <vt:lpstr>What we actually decided to do:</vt:lpstr>
      <vt:lpstr>PowerPoint Presentation</vt:lpstr>
      <vt:lpstr>This Talk</vt:lpstr>
      <vt:lpstr>This Talk</vt:lpstr>
      <vt:lpstr>Testing individual units</vt:lpstr>
      <vt:lpstr>Characterizing large sample of devices</vt:lpstr>
      <vt:lpstr>Warm vs Cold Clamping Behaviour</vt:lpstr>
      <vt:lpstr>Stress by repeated cryo cycling</vt:lpstr>
      <vt:lpstr>Energy Dissipation Test</vt:lpstr>
      <vt:lpstr>Multi-surge robustness (up to 500 surges)</vt:lpstr>
      <vt:lpstr>High stats 10 surge test (168 varistors, 60 GDTs)</vt:lpstr>
      <vt:lpstr>HV transient test</vt:lpstr>
      <vt:lpstr>Transient Overvoltage Test</vt:lpstr>
      <vt:lpstr>Resistor Protection</vt:lpstr>
      <vt:lpstr>Purity Effects</vt:lpstr>
      <vt:lpstr>As interesting aside : physics works.</vt:lpstr>
      <vt:lpstr>Direct test on field cage</vt:lpstr>
      <vt:lpstr>Direct test on field cage</vt:lpstr>
      <vt:lpstr>Demonstration of clamping on the TPC</vt:lpstr>
      <vt:lpstr>PowerPoint Presentation</vt:lpstr>
      <vt:lpstr>Other bench-top tests (see paper)</vt:lpstr>
      <vt:lpstr>Thank you for  your attention.</vt:lpstr>
      <vt:lpstr>Backups</vt:lpstr>
      <vt:lpstr>Light Emission</vt:lpstr>
      <vt:lpstr>Flash Emission</vt:lpstr>
      <vt:lpstr>Discharge Light</vt:lpstr>
      <vt:lpstr>Gas 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Role of surge protectors in a spark condition: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Surge protection for liquid argon tpc detectors</dc:title>
  <dc:creator>Benjamin Jones</dc:creator>
  <cp:lastModifiedBy>Benjamin Jones</cp:lastModifiedBy>
  <cp:revision>73</cp:revision>
  <dcterms:created xsi:type="dcterms:W3CDTF">2014-06-07T13:57:22Z</dcterms:created>
  <dcterms:modified xsi:type="dcterms:W3CDTF">2014-07-09T13:55:38Z</dcterms:modified>
</cp:coreProperties>
</file>