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91" r:id="rId23"/>
    <p:sldId id="279" r:id="rId24"/>
    <p:sldId id="280" r:id="rId25"/>
    <p:sldId id="281" r:id="rId26"/>
    <p:sldId id="282" r:id="rId27"/>
    <p:sldId id="289" r:id="rId28"/>
    <p:sldId id="290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200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F700-0976-FC46-BE00-CF9E67182A31}" type="datetimeFigureOut">
              <a:rPr lang="en-US" smtClean="0"/>
              <a:t>7/8/14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2CE8-3B4D-E342-9B29-413A72B1B0E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F700-0976-FC46-BE00-CF9E67182A31}" type="datetimeFigureOut">
              <a:rPr lang="en-US" smtClean="0"/>
              <a:t>7/8/14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2CE8-3B4D-E342-9B29-413A72B1B0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F700-0976-FC46-BE00-CF9E67182A31}" type="datetimeFigureOut">
              <a:rPr lang="en-US" smtClean="0"/>
              <a:t>7/8/14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2CE8-3B4D-E342-9B29-413A72B1B0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F700-0976-FC46-BE00-CF9E67182A31}" type="datetimeFigureOut">
              <a:rPr lang="en-US" smtClean="0"/>
              <a:t>7/8/14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2CE8-3B4D-E342-9B29-413A72B1B0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F700-0976-FC46-BE00-CF9E67182A31}" type="datetimeFigureOut">
              <a:rPr lang="en-US" smtClean="0"/>
              <a:t>7/8/14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2CE8-3B4D-E342-9B29-413A72B1B0E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F700-0976-FC46-BE00-CF9E67182A31}" type="datetimeFigureOut">
              <a:rPr lang="en-US" smtClean="0"/>
              <a:t>7/8/14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2CE8-3B4D-E342-9B29-413A72B1B0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F700-0976-FC46-BE00-CF9E67182A31}" type="datetimeFigureOut">
              <a:rPr lang="en-US" smtClean="0"/>
              <a:t>7/8/14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2CE8-3B4D-E342-9B29-413A72B1B0E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F700-0976-FC46-BE00-CF9E67182A31}" type="datetimeFigureOut">
              <a:rPr lang="en-US" smtClean="0"/>
              <a:t>7/8/14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2CE8-3B4D-E342-9B29-413A72B1B0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F700-0976-FC46-BE00-CF9E67182A31}" type="datetimeFigureOut">
              <a:rPr lang="en-US" smtClean="0"/>
              <a:t>7/8/14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2CE8-3B4D-E342-9B29-413A72B1B0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F700-0976-FC46-BE00-CF9E67182A31}" type="datetimeFigureOut">
              <a:rPr lang="en-US" smtClean="0"/>
              <a:t>7/8/14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2CE8-3B4D-E342-9B29-413A72B1B0E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F700-0976-FC46-BE00-CF9E67182A31}" type="datetimeFigureOut">
              <a:rPr lang="en-US" smtClean="0"/>
              <a:t>7/8/14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2CE8-3B4D-E342-9B29-413A72B1B0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D90F700-0976-FC46-BE00-CF9E67182A31}" type="datetimeFigureOut">
              <a:rPr lang="en-US" smtClean="0"/>
              <a:t>7/8/14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9402CE8-3B4D-E342-9B29-413A72B1B0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/>
          <a:lstStyle/>
          <a:p>
            <a:r>
              <a:rPr lang="en-US" sz="4400" dirty="0" smtClean="0">
                <a:solidFill>
                  <a:schemeClr val="accent5"/>
                </a:solidFill>
              </a:rPr>
              <a:t>Introduction to </a:t>
            </a:r>
            <a:r>
              <a:rPr lang="en-US" dirty="0" smtClean="0"/>
              <a:t>scintillation light </a:t>
            </a:r>
            <a:r>
              <a:rPr lang="en-US" sz="4400" dirty="0" smtClean="0">
                <a:solidFill>
                  <a:schemeClr val="accent5"/>
                </a:solidFill>
              </a:rPr>
              <a:t>in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smtClean="0"/>
              <a:t>liquid argon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/>
          <a:p>
            <a:r>
              <a:rPr lang="en-US" dirty="0" smtClean="0"/>
              <a:t>Ben Jones, 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210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76" y="689427"/>
            <a:ext cx="5357468" cy="6083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049" y="777444"/>
            <a:ext cx="3858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660066"/>
                </a:solidFill>
              </a:rPr>
              <a:t>Calculations of the </a:t>
            </a:r>
            <a:r>
              <a:rPr lang="en-US" sz="1400" dirty="0" err="1" smtClean="0">
                <a:solidFill>
                  <a:srgbClr val="660066"/>
                </a:solidFill>
              </a:rPr>
              <a:t>excimer</a:t>
            </a:r>
            <a:r>
              <a:rPr lang="en-US" sz="1400" dirty="0" smtClean="0">
                <a:solidFill>
                  <a:srgbClr val="660066"/>
                </a:solidFill>
              </a:rPr>
              <a:t> state energies of xenon, as a function of nuclear separation</a:t>
            </a:r>
            <a:endParaRPr lang="en-US" sz="1400" dirty="0">
              <a:solidFill>
                <a:srgbClr val="66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24286" y="1229552"/>
            <a:ext cx="3217333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two low lying excited states: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A singlet state		1Σu</a:t>
            </a:r>
            <a:r>
              <a:rPr lang="en-US" baseline="30000" dirty="0" smtClean="0">
                <a:solidFill>
                  <a:srgbClr val="FF0000"/>
                </a:solidFill>
              </a:rPr>
              <a:t>+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en-US" dirty="0" smtClean="0">
                <a:solidFill>
                  <a:srgbClr val="0000FF"/>
                </a:solidFill>
              </a:rPr>
              <a:t> triplet state			3Σu</a:t>
            </a:r>
            <a:r>
              <a:rPr lang="en-US" baseline="30000" dirty="0" smtClean="0">
                <a:solidFill>
                  <a:srgbClr val="0000FF"/>
                </a:solidFill>
              </a:rPr>
              <a:t>+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Singlet and triplet refer to how the spin of the electron and argon dimer couple in the </a:t>
            </a:r>
            <a:r>
              <a:rPr lang="en-US" dirty="0" err="1" smtClean="0"/>
              <a:t>rydberg</a:t>
            </a:r>
            <a:r>
              <a:rPr lang="en-US" dirty="0" smtClean="0"/>
              <a:t> “atom”.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7" name="Oval 6"/>
          <p:cNvSpPr/>
          <p:nvPr/>
        </p:nvSpPr>
        <p:spPr>
          <a:xfrm>
            <a:off x="6283477" y="5226000"/>
            <a:ext cx="1879600" cy="137885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24135" y="5740049"/>
            <a:ext cx="350762" cy="350762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313992" y="5740048"/>
            <a:ext cx="350762" cy="350762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969277" y="5903334"/>
            <a:ext cx="520096" cy="1209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82229" y="5226000"/>
            <a:ext cx="77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</a:t>
            </a:r>
            <a:r>
              <a:rPr lang="en-US" i="1" baseline="30000" dirty="0" smtClean="0"/>
              <a:t>-</a:t>
            </a:r>
            <a:endParaRPr lang="en-US" i="1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7084182" y="6048478"/>
            <a:ext cx="810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Ar</a:t>
            </a:r>
            <a:r>
              <a:rPr lang="en-US" i="1" baseline="-25000" dirty="0" smtClean="0"/>
              <a:t>2</a:t>
            </a:r>
            <a:r>
              <a:rPr lang="en-US" i="1" baseline="30000" dirty="0" smtClean="0"/>
              <a:t>+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551609" y="1300664"/>
            <a:ext cx="2709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60066"/>
                </a:solidFill>
              </a:rPr>
              <a:t>J. </a:t>
            </a:r>
            <a:r>
              <a:rPr lang="en-US" sz="1400" b="1" dirty="0" err="1" smtClean="0">
                <a:solidFill>
                  <a:srgbClr val="660066"/>
                </a:solidFill>
              </a:rPr>
              <a:t>Chem</a:t>
            </a:r>
            <a:r>
              <a:rPr lang="en-US" sz="1400" b="1" dirty="0" smtClean="0">
                <a:solidFill>
                  <a:srgbClr val="660066"/>
                </a:solidFill>
              </a:rPr>
              <a:t> </a:t>
            </a:r>
            <a:r>
              <a:rPr lang="en-US" sz="1400" b="1" dirty="0" err="1" smtClean="0">
                <a:solidFill>
                  <a:srgbClr val="660066"/>
                </a:solidFill>
              </a:rPr>
              <a:t>Phys</a:t>
            </a:r>
            <a:r>
              <a:rPr lang="en-US" sz="1400" b="1" dirty="0" smtClean="0">
                <a:solidFill>
                  <a:srgbClr val="660066"/>
                </a:solidFill>
              </a:rPr>
              <a:t> 52, 5170 (1970)</a:t>
            </a:r>
            <a:endParaRPr lang="en-US" sz="1400" b="1" dirty="0">
              <a:solidFill>
                <a:srgbClr val="660066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822476" y="4656667"/>
            <a:ext cx="3882572" cy="1215084"/>
          </a:xfrm>
          <a:custGeom>
            <a:avLst/>
            <a:gdLst>
              <a:gd name="connsiteX0" fmla="*/ 0 w 3882572"/>
              <a:gd name="connsiteY0" fmla="*/ 641047 h 1215084"/>
              <a:gd name="connsiteX1" fmla="*/ 266095 w 3882572"/>
              <a:gd name="connsiteY1" fmla="*/ 1100666 h 1215084"/>
              <a:gd name="connsiteX2" fmla="*/ 556381 w 3882572"/>
              <a:gd name="connsiteY2" fmla="*/ 1209523 h 1215084"/>
              <a:gd name="connsiteX3" fmla="*/ 870857 w 3882572"/>
              <a:gd name="connsiteY3" fmla="*/ 979714 h 1215084"/>
              <a:gd name="connsiteX4" fmla="*/ 1040191 w 3882572"/>
              <a:gd name="connsiteY4" fmla="*/ 628952 h 1215084"/>
              <a:gd name="connsiteX5" fmla="*/ 1245810 w 3882572"/>
              <a:gd name="connsiteY5" fmla="*/ 338666 h 1215084"/>
              <a:gd name="connsiteX6" fmla="*/ 1632857 w 3882572"/>
              <a:gd name="connsiteY6" fmla="*/ 169333 h 1215084"/>
              <a:gd name="connsiteX7" fmla="*/ 1898953 w 3882572"/>
              <a:gd name="connsiteY7" fmla="*/ 84666 h 1215084"/>
              <a:gd name="connsiteX8" fmla="*/ 2709334 w 3882572"/>
              <a:gd name="connsiteY8" fmla="*/ 48381 h 1215084"/>
              <a:gd name="connsiteX9" fmla="*/ 3882572 w 3882572"/>
              <a:gd name="connsiteY9" fmla="*/ 0 h 121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82572" h="1215084">
                <a:moveTo>
                  <a:pt x="0" y="641047"/>
                </a:moveTo>
                <a:cubicBezTo>
                  <a:pt x="86682" y="823483"/>
                  <a:pt x="173365" y="1005920"/>
                  <a:pt x="266095" y="1100666"/>
                </a:cubicBezTo>
                <a:cubicBezTo>
                  <a:pt x="358825" y="1195412"/>
                  <a:pt x="455587" y="1229682"/>
                  <a:pt x="556381" y="1209523"/>
                </a:cubicBezTo>
                <a:cubicBezTo>
                  <a:pt x="657175" y="1189364"/>
                  <a:pt x="790222" y="1076476"/>
                  <a:pt x="870857" y="979714"/>
                </a:cubicBezTo>
                <a:cubicBezTo>
                  <a:pt x="951492" y="882952"/>
                  <a:pt x="977699" y="735793"/>
                  <a:pt x="1040191" y="628952"/>
                </a:cubicBezTo>
                <a:cubicBezTo>
                  <a:pt x="1102683" y="522111"/>
                  <a:pt x="1147032" y="415269"/>
                  <a:pt x="1245810" y="338666"/>
                </a:cubicBezTo>
                <a:cubicBezTo>
                  <a:pt x="1344588" y="262063"/>
                  <a:pt x="1524000" y="211666"/>
                  <a:pt x="1632857" y="169333"/>
                </a:cubicBezTo>
                <a:cubicBezTo>
                  <a:pt x="1741714" y="127000"/>
                  <a:pt x="1719540" y="104825"/>
                  <a:pt x="1898953" y="84666"/>
                </a:cubicBezTo>
                <a:cubicBezTo>
                  <a:pt x="2078366" y="64507"/>
                  <a:pt x="2709334" y="48381"/>
                  <a:pt x="2709334" y="48381"/>
                </a:cubicBezTo>
                <a:lnTo>
                  <a:pt x="3882572" y="0"/>
                </a:ln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840619" y="4656667"/>
            <a:ext cx="3840238" cy="1081088"/>
          </a:xfrm>
          <a:custGeom>
            <a:avLst/>
            <a:gdLst>
              <a:gd name="connsiteX0" fmla="*/ 0 w 3840238"/>
              <a:gd name="connsiteY0" fmla="*/ 411238 h 1081088"/>
              <a:gd name="connsiteX1" fmla="*/ 102810 w 3840238"/>
              <a:gd name="connsiteY1" fmla="*/ 701523 h 1081088"/>
              <a:gd name="connsiteX2" fmla="*/ 254000 w 3840238"/>
              <a:gd name="connsiteY2" fmla="*/ 949476 h 1081088"/>
              <a:gd name="connsiteX3" fmla="*/ 447524 w 3840238"/>
              <a:gd name="connsiteY3" fmla="*/ 1064381 h 1081088"/>
              <a:gd name="connsiteX4" fmla="*/ 604762 w 3840238"/>
              <a:gd name="connsiteY4" fmla="*/ 1064381 h 1081088"/>
              <a:gd name="connsiteX5" fmla="*/ 792238 w 3840238"/>
              <a:gd name="connsiteY5" fmla="*/ 913190 h 1081088"/>
              <a:gd name="connsiteX6" fmla="*/ 973667 w 3840238"/>
              <a:gd name="connsiteY6" fmla="*/ 574523 h 1081088"/>
              <a:gd name="connsiteX7" fmla="*/ 1100667 w 3840238"/>
              <a:gd name="connsiteY7" fmla="*/ 362857 h 1081088"/>
              <a:gd name="connsiteX8" fmla="*/ 1409095 w 3840238"/>
              <a:gd name="connsiteY8" fmla="*/ 157238 h 1081088"/>
              <a:gd name="connsiteX9" fmla="*/ 1729619 w 3840238"/>
              <a:gd name="connsiteY9" fmla="*/ 54428 h 1081088"/>
              <a:gd name="connsiteX10" fmla="*/ 2255762 w 3840238"/>
              <a:gd name="connsiteY10" fmla="*/ 24190 h 1081088"/>
              <a:gd name="connsiteX11" fmla="*/ 3840238 w 3840238"/>
              <a:gd name="connsiteY11" fmla="*/ 0 h 108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40238" h="1081088">
                <a:moveTo>
                  <a:pt x="0" y="411238"/>
                </a:moveTo>
                <a:cubicBezTo>
                  <a:pt x="30238" y="511527"/>
                  <a:pt x="60477" y="611817"/>
                  <a:pt x="102810" y="701523"/>
                </a:cubicBezTo>
                <a:cubicBezTo>
                  <a:pt x="145143" y="791229"/>
                  <a:pt x="196548" y="889000"/>
                  <a:pt x="254000" y="949476"/>
                </a:cubicBezTo>
                <a:cubicBezTo>
                  <a:pt x="311452" y="1009952"/>
                  <a:pt x="389064" y="1045230"/>
                  <a:pt x="447524" y="1064381"/>
                </a:cubicBezTo>
                <a:cubicBezTo>
                  <a:pt x="505984" y="1083532"/>
                  <a:pt x="547310" y="1089580"/>
                  <a:pt x="604762" y="1064381"/>
                </a:cubicBezTo>
                <a:cubicBezTo>
                  <a:pt x="662214" y="1039183"/>
                  <a:pt x="730754" y="994833"/>
                  <a:pt x="792238" y="913190"/>
                </a:cubicBezTo>
                <a:cubicBezTo>
                  <a:pt x="853722" y="831547"/>
                  <a:pt x="922262" y="666245"/>
                  <a:pt x="973667" y="574523"/>
                </a:cubicBezTo>
                <a:cubicBezTo>
                  <a:pt x="1025072" y="482801"/>
                  <a:pt x="1028096" y="432405"/>
                  <a:pt x="1100667" y="362857"/>
                </a:cubicBezTo>
                <a:cubicBezTo>
                  <a:pt x="1173238" y="293309"/>
                  <a:pt x="1304270" y="208643"/>
                  <a:pt x="1409095" y="157238"/>
                </a:cubicBezTo>
                <a:cubicBezTo>
                  <a:pt x="1513920" y="105833"/>
                  <a:pt x="1588508" y="76603"/>
                  <a:pt x="1729619" y="54428"/>
                </a:cubicBezTo>
                <a:cubicBezTo>
                  <a:pt x="1870730" y="32253"/>
                  <a:pt x="1903992" y="33261"/>
                  <a:pt x="2255762" y="24190"/>
                </a:cubicBezTo>
                <a:cubicBezTo>
                  <a:pt x="2607532" y="15119"/>
                  <a:pt x="3223885" y="7559"/>
                  <a:pt x="3840238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861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80072" y="2114533"/>
            <a:ext cx="1644897" cy="1391836"/>
          </a:xfrm>
          <a:prstGeom prst="rect">
            <a:avLst/>
          </a:prstGeom>
          <a:solidFill>
            <a:srgbClr val="FFFFFF"/>
          </a:solidFill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558258" y="2747186"/>
            <a:ext cx="379592" cy="379592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939255" y="2747186"/>
            <a:ext cx="379592" cy="379592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7" name="Text Box 59"/>
          <p:cNvSpPr txBox="1">
            <a:spLocks noChangeArrowheads="1"/>
          </p:cNvSpPr>
          <p:nvPr/>
        </p:nvSpPr>
        <p:spPr bwMode="auto">
          <a:xfrm>
            <a:off x="4294947" y="2550361"/>
            <a:ext cx="632653" cy="48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73224" rIns="90000" bIns="45000"/>
          <a:lstStyle/>
          <a:p>
            <a:r>
              <a:rPr lang="fi-FI" sz="3200" b="1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180071" y="4127308"/>
            <a:ext cx="1611156" cy="1362313"/>
          </a:xfrm>
          <a:prstGeom prst="rect">
            <a:avLst/>
          </a:prstGeom>
          <a:solidFill>
            <a:srgbClr val="FFFFFF"/>
          </a:solidFill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800071" y="4871027"/>
            <a:ext cx="369750" cy="371156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427509" y="4376152"/>
            <a:ext cx="371156" cy="371156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11" name="Line 23"/>
          <p:cNvSpPr>
            <a:spLocks noChangeShapeType="1"/>
          </p:cNvSpPr>
          <p:nvPr/>
        </p:nvSpPr>
        <p:spPr bwMode="auto">
          <a:xfrm flipH="1" flipV="1">
            <a:off x="3302384" y="4251027"/>
            <a:ext cx="125125" cy="125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24"/>
          <p:cNvSpPr>
            <a:spLocks noChangeShapeType="1"/>
          </p:cNvSpPr>
          <p:nvPr/>
        </p:nvSpPr>
        <p:spPr bwMode="auto">
          <a:xfrm flipH="1">
            <a:off x="3551227" y="5243589"/>
            <a:ext cx="248843" cy="1223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171227" y="4623589"/>
            <a:ext cx="122313" cy="122313"/>
          </a:xfrm>
          <a:prstGeom prst="ellipse">
            <a:avLst/>
          </a:prstGeom>
          <a:solidFill>
            <a:srgbClr val="2323D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26"/>
          <p:cNvSpPr>
            <a:spLocks noChangeShapeType="1"/>
          </p:cNvSpPr>
          <p:nvPr/>
        </p:nvSpPr>
        <p:spPr bwMode="auto">
          <a:xfrm flipV="1">
            <a:off x="4294946" y="4249621"/>
            <a:ext cx="371156" cy="3739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4171228" y="4255245"/>
            <a:ext cx="6185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9536" rIns="90000" bIns="45000"/>
          <a:lstStyle/>
          <a:p>
            <a:pPr>
              <a:lnSpc>
                <a:spcPct val="98000"/>
              </a:lnSpc>
            </a:pPr>
            <a:r>
              <a:rPr lang="fi-FI" dirty="0">
                <a:solidFill>
                  <a:srgbClr val="000000"/>
                </a:solidFill>
                <a:latin typeface="DejaVu Sans" charset="0"/>
              </a:rPr>
              <a:t>γ</a:t>
            </a:r>
          </a:p>
        </p:txBody>
      </p:sp>
      <p:sp>
        <p:nvSpPr>
          <p:cNvPr id="16" name="Line 55"/>
          <p:cNvSpPr>
            <a:spLocks noChangeShapeType="1"/>
          </p:cNvSpPr>
          <p:nvPr/>
        </p:nvSpPr>
        <p:spPr bwMode="auto">
          <a:xfrm>
            <a:off x="3937850" y="3506368"/>
            <a:ext cx="0" cy="62093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71317" y="980000"/>
            <a:ext cx="3166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scintillation light comes from </a:t>
            </a:r>
            <a:r>
              <a:rPr lang="en-US" dirty="0" err="1" smtClean="0"/>
              <a:t>excimer</a:t>
            </a:r>
            <a:r>
              <a:rPr lang="en-US" dirty="0" smtClean="0"/>
              <a:t> decay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945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76" y="689427"/>
            <a:ext cx="5357468" cy="6083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049" y="777444"/>
            <a:ext cx="3858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660066"/>
                </a:solidFill>
              </a:rPr>
              <a:t>Calculations of the </a:t>
            </a:r>
            <a:r>
              <a:rPr lang="en-US" sz="1400" dirty="0" err="1" smtClean="0">
                <a:solidFill>
                  <a:srgbClr val="660066"/>
                </a:solidFill>
              </a:rPr>
              <a:t>excimer</a:t>
            </a:r>
            <a:r>
              <a:rPr lang="en-US" sz="1400" dirty="0" smtClean="0">
                <a:solidFill>
                  <a:srgbClr val="660066"/>
                </a:solidFill>
              </a:rPr>
              <a:t> state energies of xenon, as a function of nuclear separation</a:t>
            </a:r>
            <a:endParaRPr lang="en-US" sz="1400" dirty="0">
              <a:solidFill>
                <a:srgbClr val="66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1609" y="1300664"/>
            <a:ext cx="2709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60066"/>
                </a:solidFill>
              </a:rPr>
              <a:t>J. </a:t>
            </a:r>
            <a:r>
              <a:rPr lang="en-US" sz="1400" b="1" dirty="0" err="1" smtClean="0">
                <a:solidFill>
                  <a:srgbClr val="660066"/>
                </a:solidFill>
              </a:rPr>
              <a:t>Chem</a:t>
            </a:r>
            <a:r>
              <a:rPr lang="en-US" sz="1400" b="1" dirty="0" smtClean="0">
                <a:solidFill>
                  <a:srgbClr val="660066"/>
                </a:solidFill>
              </a:rPr>
              <a:t> </a:t>
            </a:r>
            <a:r>
              <a:rPr lang="en-US" sz="1400" b="1" dirty="0" err="1" smtClean="0">
                <a:solidFill>
                  <a:srgbClr val="660066"/>
                </a:solidFill>
              </a:rPr>
              <a:t>Phys</a:t>
            </a:r>
            <a:r>
              <a:rPr lang="en-US" sz="1400" b="1" dirty="0" smtClean="0">
                <a:solidFill>
                  <a:srgbClr val="660066"/>
                </a:solidFill>
              </a:rPr>
              <a:t> 52, 5170 (1970)</a:t>
            </a:r>
            <a:endParaRPr lang="en-US" sz="1400" b="1" dirty="0">
              <a:solidFill>
                <a:srgbClr val="660066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03049" y="5884333"/>
            <a:ext cx="0" cy="478307"/>
          </a:xfrm>
          <a:prstGeom prst="line">
            <a:avLst/>
          </a:prstGeom>
          <a:ln w="28575" cmpd="sng">
            <a:solidFill>
              <a:srgbClr val="660066"/>
            </a:solidFill>
            <a:prstDash val="solid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53731" y="5993309"/>
            <a:ext cx="318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128 nm photon emission 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8444" y="689427"/>
            <a:ext cx="2681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Why are </a:t>
            </a:r>
            <a:r>
              <a:rPr lang="en-US" b="1" i="1" dirty="0" err="1" smtClean="0"/>
              <a:t>LAr</a:t>
            </a:r>
            <a:r>
              <a:rPr lang="en-US" b="1" i="1" dirty="0" smtClean="0"/>
              <a:t> / </a:t>
            </a:r>
            <a:r>
              <a:rPr lang="en-US" b="1" i="1" dirty="0" err="1" smtClean="0"/>
              <a:t>LXe</a:t>
            </a:r>
            <a:r>
              <a:rPr lang="en-US" b="1" i="1" dirty="0" smtClean="0"/>
              <a:t> transparent to their own scintillation light?</a:t>
            </a:r>
            <a:endParaRPr lang="en-US" b="1" i="1" dirty="0"/>
          </a:p>
        </p:txBody>
      </p:sp>
      <p:sp>
        <p:nvSpPr>
          <p:cNvPr id="10" name="Freeform 9"/>
          <p:cNvSpPr/>
          <p:nvPr/>
        </p:nvSpPr>
        <p:spPr>
          <a:xfrm>
            <a:off x="822476" y="4656667"/>
            <a:ext cx="3882572" cy="1215084"/>
          </a:xfrm>
          <a:custGeom>
            <a:avLst/>
            <a:gdLst>
              <a:gd name="connsiteX0" fmla="*/ 0 w 3882572"/>
              <a:gd name="connsiteY0" fmla="*/ 641047 h 1215084"/>
              <a:gd name="connsiteX1" fmla="*/ 266095 w 3882572"/>
              <a:gd name="connsiteY1" fmla="*/ 1100666 h 1215084"/>
              <a:gd name="connsiteX2" fmla="*/ 556381 w 3882572"/>
              <a:gd name="connsiteY2" fmla="*/ 1209523 h 1215084"/>
              <a:gd name="connsiteX3" fmla="*/ 870857 w 3882572"/>
              <a:gd name="connsiteY3" fmla="*/ 979714 h 1215084"/>
              <a:gd name="connsiteX4" fmla="*/ 1040191 w 3882572"/>
              <a:gd name="connsiteY4" fmla="*/ 628952 h 1215084"/>
              <a:gd name="connsiteX5" fmla="*/ 1245810 w 3882572"/>
              <a:gd name="connsiteY5" fmla="*/ 338666 h 1215084"/>
              <a:gd name="connsiteX6" fmla="*/ 1632857 w 3882572"/>
              <a:gd name="connsiteY6" fmla="*/ 169333 h 1215084"/>
              <a:gd name="connsiteX7" fmla="*/ 1898953 w 3882572"/>
              <a:gd name="connsiteY7" fmla="*/ 84666 h 1215084"/>
              <a:gd name="connsiteX8" fmla="*/ 2709334 w 3882572"/>
              <a:gd name="connsiteY8" fmla="*/ 48381 h 1215084"/>
              <a:gd name="connsiteX9" fmla="*/ 3882572 w 3882572"/>
              <a:gd name="connsiteY9" fmla="*/ 0 h 121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82572" h="1215084">
                <a:moveTo>
                  <a:pt x="0" y="641047"/>
                </a:moveTo>
                <a:cubicBezTo>
                  <a:pt x="86682" y="823483"/>
                  <a:pt x="173365" y="1005920"/>
                  <a:pt x="266095" y="1100666"/>
                </a:cubicBezTo>
                <a:cubicBezTo>
                  <a:pt x="358825" y="1195412"/>
                  <a:pt x="455587" y="1229682"/>
                  <a:pt x="556381" y="1209523"/>
                </a:cubicBezTo>
                <a:cubicBezTo>
                  <a:pt x="657175" y="1189364"/>
                  <a:pt x="790222" y="1076476"/>
                  <a:pt x="870857" y="979714"/>
                </a:cubicBezTo>
                <a:cubicBezTo>
                  <a:pt x="951492" y="882952"/>
                  <a:pt x="977699" y="735793"/>
                  <a:pt x="1040191" y="628952"/>
                </a:cubicBezTo>
                <a:cubicBezTo>
                  <a:pt x="1102683" y="522111"/>
                  <a:pt x="1147032" y="415269"/>
                  <a:pt x="1245810" y="338666"/>
                </a:cubicBezTo>
                <a:cubicBezTo>
                  <a:pt x="1344588" y="262063"/>
                  <a:pt x="1524000" y="211666"/>
                  <a:pt x="1632857" y="169333"/>
                </a:cubicBezTo>
                <a:cubicBezTo>
                  <a:pt x="1741714" y="127000"/>
                  <a:pt x="1719540" y="104825"/>
                  <a:pt x="1898953" y="84666"/>
                </a:cubicBezTo>
                <a:cubicBezTo>
                  <a:pt x="2078366" y="64507"/>
                  <a:pt x="2709334" y="48381"/>
                  <a:pt x="2709334" y="48381"/>
                </a:cubicBezTo>
                <a:lnTo>
                  <a:pt x="3882572" y="0"/>
                </a:ln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840619" y="4656667"/>
            <a:ext cx="3840238" cy="1081088"/>
          </a:xfrm>
          <a:custGeom>
            <a:avLst/>
            <a:gdLst>
              <a:gd name="connsiteX0" fmla="*/ 0 w 3840238"/>
              <a:gd name="connsiteY0" fmla="*/ 411238 h 1081088"/>
              <a:gd name="connsiteX1" fmla="*/ 102810 w 3840238"/>
              <a:gd name="connsiteY1" fmla="*/ 701523 h 1081088"/>
              <a:gd name="connsiteX2" fmla="*/ 254000 w 3840238"/>
              <a:gd name="connsiteY2" fmla="*/ 949476 h 1081088"/>
              <a:gd name="connsiteX3" fmla="*/ 447524 w 3840238"/>
              <a:gd name="connsiteY3" fmla="*/ 1064381 h 1081088"/>
              <a:gd name="connsiteX4" fmla="*/ 604762 w 3840238"/>
              <a:gd name="connsiteY4" fmla="*/ 1064381 h 1081088"/>
              <a:gd name="connsiteX5" fmla="*/ 792238 w 3840238"/>
              <a:gd name="connsiteY5" fmla="*/ 913190 h 1081088"/>
              <a:gd name="connsiteX6" fmla="*/ 973667 w 3840238"/>
              <a:gd name="connsiteY6" fmla="*/ 574523 h 1081088"/>
              <a:gd name="connsiteX7" fmla="*/ 1100667 w 3840238"/>
              <a:gd name="connsiteY7" fmla="*/ 362857 h 1081088"/>
              <a:gd name="connsiteX8" fmla="*/ 1409095 w 3840238"/>
              <a:gd name="connsiteY8" fmla="*/ 157238 h 1081088"/>
              <a:gd name="connsiteX9" fmla="*/ 1729619 w 3840238"/>
              <a:gd name="connsiteY9" fmla="*/ 54428 h 1081088"/>
              <a:gd name="connsiteX10" fmla="*/ 2255762 w 3840238"/>
              <a:gd name="connsiteY10" fmla="*/ 24190 h 1081088"/>
              <a:gd name="connsiteX11" fmla="*/ 3840238 w 3840238"/>
              <a:gd name="connsiteY11" fmla="*/ 0 h 108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40238" h="1081088">
                <a:moveTo>
                  <a:pt x="0" y="411238"/>
                </a:moveTo>
                <a:cubicBezTo>
                  <a:pt x="30238" y="511527"/>
                  <a:pt x="60477" y="611817"/>
                  <a:pt x="102810" y="701523"/>
                </a:cubicBezTo>
                <a:cubicBezTo>
                  <a:pt x="145143" y="791229"/>
                  <a:pt x="196548" y="889000"/>
                  <a:pt x="254000" y="949476"/>
                </a:cubicBezTo>
                <a:cubicBezTo>
                  <a:pt x="311452" y="1009952"/>
                  <a:pt x="389064" y="1045230"/>
                  <a:pt x="447524" y="1064381"/>
                </a:cubicBezTo>
                <a:cubicBezTo>
                  <a:pt x="505984" y="1083532"/>
                  <a:pt x="547310" y="1089580"/>
                  <a:pt x="604762" y="1064381"/>
                </a:cubicBezTo>
                <a:cubicBezTo>
                  <a:pt x="662214" y="1039183"/>
                  <a:pt x="730754" y="994833"/>
                  <a:pt x="792238" y="913190"/>
                </a:cubicBezTo>
                <a:cubicBezTo>
                  <a:pt x="853722" y="831547"/>
                  <a:pt x="922262" y="666245"/>
                  <a:pt x="973667" y="574523"/>
                </a:cubicBezTo>
                <a:cubicBezTo>
                  <a:pt x="1025072" y="482801"/>
                  <a:pt x="1028096" y="432405"/>
                  <a:pt x="1100667" y="362857"/>
                </a:cubicBezTo>
                <a:cubicBezTo>
                  <a:pt x="1173238" y="293309"/>
                  <a:pt x="1304270" y="208643"/>
                  <a:pt x="1409095" y="157238"/>
                </a:cubicBezTo>
                <a:cubicBezTo>
                  <a:pt x="1513920" y="105833"/>
                  <a:pt x="1588508" y="76603"/>
                  <a:pt x="1729619" y="54428"/>
                </a:cubicBezTo>
                <a:cubicBezTo>
                  <a:pt x="1870730" y="32253"/>
                  <a:pt x="1903992" y="33261"/>
                  <a:pt x="2255762" y="24190"/>
                </a:cubicBezTo>
                <a:cubicBezTo>
                  <a:pt x="2607532" y="15119"/>
                  <a:pt x="3223885" y="7559"/>
                  <a:pt x="3840238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28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80072" y="4124964"/>
            <a:ext cx="1644897" cy="1391836"/>
          </a:xfrm>
          <a:prstGeom prst="rect">
            <a:avLst/>
          </a:prstGeom>
          <a:solidFill>
            <a:srgbClr val="FFFFFF"/>
          </a:solidFill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558258" y="4757617"/>
            <a:ext cx="379592" cy="379592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939255" y="4757617"/>
            <a:ext cx="379592" cy="379592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7" name="Text Box 59"/>
          <p:cNvSpPr txBox="1">
            <a:spLocks noChangeArrowheads="1"/>
          </p:cNvSpPr>
          <p:nvPr/>
        </p:nvSpPr>
        <p:spPr bwMode="auto">
          <a:xfrm>
            <a:off x="4294947" y="4560792"/>
            <a:ext cx="632653" cy="48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73224" rIns="90000" bIns="45000"/>
          <a:lstStyle/>
          <a:p>
            <a:r>
              <a:rPr lang="fi-FI" sz="3200" b="1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8" name="Line 55"/>
          <p:cNvSpPr>
            <a:spLocks noChangeShapeType="1"/>
          </p:cNvSpPr>
          <p:nvPr/>
        </p:nvSpPr>
        <p:spPr bwMode="auto">
          <a:xfrm flipH="1">
            <a:off x="3937850" y="3506370"/>
            <a:ext cx="1405" cy="6185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1317" y="980000"/>
            <a:ext cx="3166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about the reverse process (absorption?)</a:t>
            </a: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13813" y="2144057"/>
            <a:ext cx="1611156" cy="1362313"/>
          </a:xfrm>
          <a:prstGeom prst="rect">
            <a:avLst/>
          </a:prstGeom>
          <a:solidFill>
            <a:srgbClr val="FFFFFF"/>
          </a:solidFill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833813" y="2887776"/>
            <a:ext cx="369750" cy="371156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519432" y="2578479"/>
            <a:ext cx="371156" cy="371156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 dirty="0" err="1">
                <a:solidFill>
                  <a:srgbClr val="000000"/>
                </a:solidFill>
              </a:rPr>
              <a:t>Ar</a:t>
            </a:r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475902" y="2484947"/>
            <a:ext cx="122313" cy="122313"/>
          </a:xfrm>
          <a:prstGeom prst="ellipse">
            <a:avLst/>
          </a:prstGeom>
          <a:solidFill>
            <a:srgbClr val="2323D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26"/>
          <p:cNvSpPr>
            <a:spLocks noChangeShapeType="1"/>
          </p:cNvSpPr>
          <p:nvPr/>
        </p:nvSpPr>
        <p:spPr bwMode="auto">
          <a:xfrm flipH="1">
            <a:off x="4204969" y="2579885"/>
            <a:ext cx="270932" cy="18417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4204970" y="2271994"/>
            <a:ext cx="6185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9536" rIns="90000" bIns="45000"/>
          <a:lstStyle/>
          <a:p>
            <a:pPr>
              <a:lnSpc>
                <a:spcPct val="98000"/>
              </a:lnSpc>
            </a:pPr>
            <a:r>
              <a:rPr lang="fi-FI" dirty="0">
                <a:solidFill>
                  <a:srgbClr val="000000"/>
                </a:solidFill>
                <a:latin typeface="DejaVu Sans" charset="0"/>
              </a:rPr>
              <a:t>γ</a:t>
            </a:r>
          </a:p>
        </p:txBody>
      </p:sp>
    </p:spTree>
    <p:extLst>
      <p:ext uri="{BB962C8B-B14F-4D97-AF65-F5344CB8AC3E}">
        <p14:creationId xmlns:p14="http://schemas.microsoft.com/office/powerpoint/2010/main" val="2666351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76" y="689427"/>
            <a:ext cx="5357468" cy="6083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049" y="777444"/>
            <a:ext cx="3858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660066"/>
                </a:solidFill>
              </a:rPr>
              <a:t>Calculations of the </a:t>
            </a:r>
            <a:r>
              <a:rPr lang="en-US" sz="1400" dirty="0" err="1" smtClean="0">
                <a:solidFill>
                  <a:srgbClr val="660066"/>
                </a:solidFill>
              </a:rPr>
              <a:t>excimer</a:t>
            </a:r>
            <a:r>
              <a:rPr lang="en-US" sz="1400" dirty="0" smtClean="0">
                <a:solidFill>
                  <a:srgbClr val="660066"/>
                </a:solidFill>
              </a:rPr>
              <a:t> state energies of xenon, as a function of nuclear separation</a:t>
            </a:r>
            <a:endParaRPr lang="en-US" sz="1400" dirty="0">
              <a:solidFill>
                <a:srgbClr val="66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1609" y="1300664"/>
            <a:ext cx="2709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60066"/>
                </a:solidFill>
              </a:rPr>
              <a:t>J. </a:t>
            </a:r>
            <a:r>
              <a:rPr lang="en-US" sz="1400" b="1" dirty="0" err="1" smtClean="0">
                <a:solidFill>
                  <a:srgbClr val="660066"/>
                </a:solidFill>
              </a:rPr>
              <a:t>Chem</a:t>
            </a:r>
            <a:r>
              <a:rPr lang="en-US" sz="1400" b="1" dirty="0" smtClean="0">
                <a:solidFill>
                  <a:srgbClr val="660066"/>
                </a:solidFill>
              </a:rPr>
              <a:t> </a:t>
            </a:r>
            <a:r>
              <a:rPr lang="en-US" sz="1400" b="1" dirty="0" err="1" smtClean="0">
                <a:solidFill>
                  <a:srgbClr val="660066"/>
                </a:solidFill>
              </a:rPr>
              <a:t>Phys</a:t>
            </a:r>
            <a:r>
              <a:rPr lang="en-US" sz="1400" b="1" dirty="0" smtClean="0">
                <a:solidFill>
                  <a:srgbClr val="660066"/>
                </a:solidFill>
              </a:rPr>
              <a:t> 52, 5170 (1970)</a:t>
            </a:r>
            <a:endParaRPr lang="en-US" sz="1400" b="1" dirty="0">
              <a:solidFill>
                <a:srgbClr val="660066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37497" y="4793602"/>
            <a:ext cx="0" cy="1569038"/>
          </a:xfrm>
          <a:prstGeom prst="line">
            <a:avLst/>
          </a:prstGeom>
          <a:ln w="28575" cmpd="sng">
            <a:solidFill>
              <a:srgbClr val="008000"/>
            </a:solidFill>
            <a:prstDash val="solid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53731" y="4450178"/>
            <a:ext cx="3406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Typical separation in the liquid phase ground state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(~4A, naively from liquid density)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403049" y="5884333"/>
            <a:ext cx="0" cy="478307"/>
          </a:xfrm>
          <a:prstGeom prst="line">
            <a:avLst/>
          </a:prstGeom>
          <a:ln w="28575" cmpd="sng">
            <a:solidFill>
              <a:srgbClr val="660066"/>
            </a:solidFill>
            <a:prstDash val="solid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53731" y="5993309"/>
            <a:ext cx="318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128 nm photon emission 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98444" y="689427"/>
            <a:ext cx="2681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Why are </a:t>
            </a:r>
            <a:r>
              <a:rPr lang="en-US" b="1" i="1" dirty="0" err="1" smtClean="0"/>
              <a:t>LAr</a:t>
            </a:r>
            <a:r>
              <a:rPr lang="en-US" b="1" i="1" dirty="0" smtClean="0"/>
              <a:t> / </a:t>
            </a:r>
            <a:r>
              <a:rPr lang="en-US" b="1" i="1" dirty="0" err="1" smtClean="0"/>
              <a:t>LXe</a:t>
            </a:r>
            <a:r>
              <a:rPr lang="en-US" b="1" i="1" dirty="0" smtClean="0"/>
              <a:t> transparent to their own scintillation light?</a:t>
            </a:r>
            <a:endParaRPr lang="en-US" b="1" i="1" dirty="0"/>
          </a:p>
        </p:txBody>
      </p:sp>
      <p:sp>
        <p:nvSpPr>
          <p:cNvPr id="12" name="Freeform 11"/>
          <p:cNvSpPr/>
          <p:nvPr/>
        </p:nvSpPr>
        <p:spPr>
          <a:xfrm>
            <a:off x="822476" y="4656667"/>
            <a:ext cx="3882572" cy="1215084"/>
          </a:xfrm>
          <a:custGeom>
            <a:avLst/>
            <a:gdLst>
              <a:gd name="connsiteX0" fmla="*/ 0 w 3882572"/>
              <a:gd name="connsiteY0" fmla="*/ 641047 h 1215084"/>
              <a:gd name="connsiteX1" fmla="*/ 266095 w 3882572"/>
              <a:gd name="connsiteY1" fmla="*/ 1100666 h 1215084"/>
              <a:gd name="connsiteX2" fmla="*/ 556381 w 3882572"/>
              <a:gd name="connsiteY2" fmla="*/ 1209523 h 1215084"/>
              <a:gd name="connsiteX3" fmla="*/ 870857 w 3882572"/>
              <a:gd name="connsiteY3" fmla="*/ 979714 h 1215084"/>
              <a:gd name="connsiteX4" fmla="*/ 1040191 w 3882572"/>
              <a:gd name="connsiteY4" fmla="*/ 628952 h 1215084"/>
              <a:gd name="connsiteX5" fmla="*/ 1245810 w 3882572"/>
              <a:gd name="connsiteY5" fmla="*/ 338666 h 1215084"/>
              <a:gd name="connsiteX6" fmla="*/ 1632857 w 3882572"/>
              <a:gd name="connsiteY6" fmla="*/ 169333 h 1215084"/>
              <a:gd name="connsiteX7" fmla="*/ 1898953 w 3882572"/>
              <a:gd name="connsiteY7" fmla="*/ 84666 h 1215084"/>
              <a:gd name="connsiteX8" fmla="*/ 2709334 w 3882572"/>
              <a:gd name="connsiteY8" fmla="*/ 48381 h 1215084"/>
              <a:gd name="connsiteX9" fmla="*/ 3882572 w 3882572"/>
              <a:gd name="connsiteY9" fmla="*/ 0 h 121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82572" h="1215084">
                <a:moveTo>
                  <a:pt x="0" y="641047"/>
                </a:moveTo>
                <a:cubicBezTo>
                  <a:pt x="86682" y="823483"/>
                  <a:pt x="173365" y="1005920"/>
                  <a:pt x="266095" y="1100666"/>
                </a:cubicBezTo>
                <a:cubicBezTo>
                  <a:pt x="358825" y="1195412"/>
                  <a:pt x="455587" y="1229682"/>
                  <a:pt x="556381" y="1209523"/>
                </a:cubicBezTo>
                <a:cubicBezTo>
                  <a:pt x="657175" y="1189364"/>
                  <a:pt x="790222" y="1076476"/>
                  <a:pt x="870857" y="979714"/>
                </a:cubicBezTo>
                <a:cubicBezTo>
                  <a:pt x="951492" y="882952"/>
                  <a:pt x="977699" y="735793"/>
                  <a:pt x="1040191" y="628952"/>
                </a:cubicBezTo>
                <a:cubicBezTo>
                  <a:pt x="1102683" y="522111"/>
                  <a:pt x="1147032" y="415269"/>
                  <a:pt x="1245810" y="338666"/>
                </a:cubicBezTo>
                <a:cubicBezTo>
                  <a:pt x="1344588" y="262063"/>
                  <a:pt x="1524000" y="211666"/>
                  <a:pt x="1632857" y="169333"/>
                </a:cubicBezTo>
                <a:cubicBezTo>
                  <a:pt x="1741714" y="127000"/>
                  <a:pt x="1719540" y="104825"/>
                  <a:pt x="1898953" y="84666"/>
                </a:cubicBezTo>
                <a:cubicBezTo>
                  <a:pt x="2078366" y="64507"/>
                  <a:pt x="2709334" y="48381"/>
                  <a:pt x="2709334" y="48381"/>
                </a:cubicBezTo>
                <a:lnTo>
                  <a:pt x="3882572" y="0"/>
                </a:ln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840619" y="4656667"/>
            <a:ext cx="3840238" cy="1081088"/>
          </a:xfrm>
          <a:custGeom>
            <a:avLst/>
            <a:gdLst>
              <a:gd name="connsiteX0" fmla="*/ 0 w 3840238"/>
              <a:gd name="connsiteY0" fmla="*/ 411238 h 1081088"/>
              <a:gd name="connsiteX1" fmla="*/ 102810 w 3840238"/>
              <a:gd name="connsiteY1" fmla="*/ 701523 h 1081088"/>
              <a:gd name="connsiteX2" fmla="*/ 254000 w 3840238"/>
              <a:gd name="connsiteY2" fmla="*/ 949476 h 1081088"/>
              <a:gd name="connsiteX3" fmla="*/ 447524 w 3840238"/>
              <a:gd name="connsiteY3" fmla="*/ 1064381 h 1081088"/>
              <a:gd name="connsiteX4" fmla="*/ 604762 w 3840238"/>
              <a:gd name="connsiteY4" fmla="*/ 1064381 h 1081088"/>
              <a:gd name="connsiteX5" fmla="*/ 792238 w 3840238"/>
              <a:gd name="connsiteY5" fmla="*/ 913190 h 1081088"/>
              <a:gd name="connsiteX6" fmla="*/ 973667 w 3840238"/>
              <a:gd name="connsiteY6" fmla="*/ 574523 h 1081088"/>
              <a:gd name="connsiteX7" fmla="*/ 1100667 w 3840238"/>
              <a:gd name="connsiteY7" fmla="*/ 362857 h 1081088"/>
              <a:gd name="connsiteX8" fmla="*/ 1409095 w 3840238"/>
              <a:gd name="connsiteY8" fmla="*/ 157238 h 1081088"/>
              <a:gd name="connsiteX9" fmla="*/ 1729619 w 3840238"/>
              <a:gd name="connsiteY9" fmla="*/ 54428 h 1081088"/>
              <a:gd name="connsiteX10" fmla="*/ 2255762 w 3840238"/>
              <a:gd name="connsiteY10" fmla="*/ 24190 h 1081088"/>
              <a:gd name="connsiteX11" fmla="*/ 3840238 w 3840238"/>
              <a:gd name="connsiteY11" fmla="*/ 0 h 108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40238" h="1081088">
                <a:moveTo>
                  <a:pt x="0" y="411238"/>
                </a:moveTo>
                <a:cubicBezTo>
                  <a:pt x="30238" y="511527"/>
                  <a:pt x="60477" y="611817"/>
                  <a:pt x="102810" y="701523"/>
                </a:cubicBezTo>
                <a:cubicBezTo>
                  <a:pt x="145143" y="791229"/>
                  <a:pt x="196548" y="889000"/>
                  <a:pt x="254000" y="949476"/>
                </a:cubicBezTo>
                <a:cubicBezTo>
                  <a:pt x="311452" y="1009952"/>
                  <a:pt x="389064" y="1045230"/>
                  <a:pt x="447524" y="1064381"/>
                </a:cubicBezTo>
                <a:cubicBezTo>
                  <a:pt x="505984" y="1083532"/>
                  <a:pt x="547310" y="1089580"/>
                  <a:pt x="604762" y="1064381"/>
                </a:cubicBezTo>
                <a:cubicBezTo>
                  <a:pt x="662214" y="1039183"/>
                  <a:pt x="730754" y="994833"/>
                  <a:pt x="792238" y="913190"/>
                </a:cubicBezTo>
                <a:cubicBezTo>
                  <a:pt x="853722" y="831547"/>
                  <a:pt x="922262" y="666245"/>
                  <a:pt x="973667" y="574523"/>
                </a:cubicBezTo>
                <a:cubicBezTo>
                  <a:pt x="1025072" y="482801"/>
                  <a:pt x="1028096" y="432405"/>
                  <a:pt x="1100667" y="362857"/>
                </a:cubicBezTo>
                <a:cubicBezTo>
                  <a:pt x="1173238" y="293309"/>
                  <a:pt x="1304270" y="208643"/>
                  <a:pt x="1409095" y="157238"/>
                </a:cubicBezTo>
                <a:cubicBezTo>
                  <a:pt x="1513920" y="105833"/>
                  <a:pt x="1588508" y="76603"/>
                  <a:pt x="1729619" y="54428"/>
                </a:cubicBezTo>
                <a:cubicBezTo>
                  <a:pt x="1870730" y="32253"/>
                  <a:pt x="1903992" y="33261"/>
                  <a:pt x="2255762" y="24190"/>
                </a:cubicBezTo>
                <a:cubicBezTo>
                  <a:pt x="2607532" y="15119"/>
                  <a:pt x="3223885" y="7559"/>
                  <a:pt x="3840238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211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Impurities in </a:t>
            </a:r>
            <a:r>
              <a:rPr lang="en-US" dirty="0" err="1" smtClean="0"/>
              <a:t>LAr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70935" y="1600199"/>
            <a:ext cx="5164666" cy="512233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Ultra-pure argon is very transparent. Dirty argon is not. </a:t>
            </a:r>
          </a:p>
          <a:p>
            <a:endParaRPr lang="en-US" dirty="0" smtClean="0"/>
          </a:p>
          <a:p>
            <a:r>
              <a:rPr lang="en-US" dirty="0" smtClean="0"/>
              <a:t>All liquid argon will have trace impurities at some level. </a:t>
            </a:r>
          </a:p>
          <a:p>
            <a:endParaRPr lang="en-US" dirty="0"/>
          </a:p>
          <a:p>
            <a:r>
              <a:rPr lang="en-US" dirty="0" smtClean="0"/>
              <a:t>Some impurities are important for drift, some for light, some for both.</a:t>
            </a:r>
          </a:p>
          <a:p>
            <a:endParaRPr lang="en-US" dirty="0" smtClean="0"/>
          </a:p>
          <a:p>
            <a:r>
              <a:rPr lang="en-US" dirty="0" smtClean="0"/>
              <a:t>Impurities which are difficult / expensive to remove are those which are</a:t>
            </a:r>
          </a:p>
          <a:p>
            <a:pPr lvl="1"/>
            <a:r>
              <a:rPr lang="en-US" sz="2400" i="1" dirty="0"/>
              <a:t>1</a:t>
            </a:r>
            <a:r>
              <a:rPr lang="en-US" sz="2400" i="1" dirty="0" smtClean="0"/>
              <a:t>) present in the raw gas</a:t>
            </a:r>
          </a:p>
          <a:p>
            <a:pPr lvl="1"/>
            <a:r>
              <a:rPr lang="en-US" sz="2400" i="1" dirty="0"/>
              <a:t>2</a:t>
            </a:r>
            <a:r>
              <a:rPr lang="en-US" sz="2400" i="1" dirty="0" smtClean="0"/>
              <a:t>) similar in boiling point to </a:t>
            </a:r>
            <a:r>
              <a:rPr lang="en-US" sz="2400" i="1" dirty="0" err="1" smtClean="0"/>
              <a:t>LAr</a:t>
            </a:r>
            <a:endParaRPr lang="en-US" sz="2400" i="1" dirty="0" smtClean="0"/>
          </a:p>
          <a:p>
            <a:pPr lvl="1"/>
            <a:r>
              <a:rPr lang="en-US" sz="2400" i="1" dirty="0" smtClean="0"/>
              <a:t>3) not removable by regenerable filtering techniques</a:t>
            </a:r>
          </a:p>
          <a:p>
            <a:endParaRPr lang="en-US" dirty="0" smtClean="0"/>
          </a:p>
          <a:p>
            <a:r>
              <a:rPr lang="en-US" dirty="0" smtClean="0"/>
              <a:t>The composition of impurities depends on the source of the raw gas.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601" y="1388534"/>
            <a:ext cx="3450167" cy="45784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10579" y="6107668"/>
            <a:ext cx="327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800000"/>
                </a:solidFill>
              </a:rPr>
              <a:t>An argon isolation plant</a:t>
            </a:r>
            <a:endParaRPr lang="en-US" b="1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244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032" y="599898"/>
            <a:ext cx="4572001" cy="4124503"/>
          </a:xfrm>
        </p:spPr>
        <p:txBody>
          <a:bodyPr>
            <a:normAutofit/>
          </a:bodyPr>
          <a:lstStyle/>
          <a:p>
            <a:r>
              <a:rPr lang="en-US" sz="1400" b="1" i="1" dirty="0" smtClean="0"/>
              <a:t>Industrial argon for large neutrino detectors</a:t>
            </a:r>
          </a:p>
          <a:p>
            <a:endParaRPr lang="en-US" sz="1400" dirty="0"/>
          </a:p>
          <a:p>
            <a:r>
              <a:rPr lang="en-US" sz="1400" dirty="0" smtClean="0"/>
              <a:t>Large quantity required at low cost</a:t>
            </a:r>
          </a:p>
          <a:p>
            <a:endParaRPr lang="en-US" sz="1400" dirty="0" smtClean="0"/>
          </a:p>
          <a:p>
            <a:r>
              <a:rPr lang="en-US" sz="1400" dirty="0" smtClean="0"/>
              <a:t>Raw gas : air</a:t>
            </a:r>
          </a:p>
          <a:p>
            <a:endParaRPr lang="en-US" sz="1400" dirty="0"/>
          </a:p>
          <a:p>
            <a:r>
              <a:rPr lang="en-US" sz="1400" dirty="0" smtClean="0"/>
              <a:t>Produced by industrial distillation and then purification with molecular sieves and filters</a:t>
            </a:r>
          </a:p>
          <a:p>
            <a:endParaRPr lang="en-US" sz="1400" dirty="0"/>
          </a:p>
          <a:p>
            <a:r>
              <a:rPr lang="en-US" sz="1400" dirty="0" smtClean="0"/>
              <a:t>Contaminants include </a:t>
            </a:r>
            <a:r>
              <a:rPr lang="en-US" sz="1400" b="1" i="1" dirty="0" smtClean="0">
                <a:solidFill>
                  <a:srgbClr val="FF0000"/>
                </a:solidFill>
              </a:rPr>
              <a:t>nitrogen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/>
              <a:t>(ppm), oxygen and water (&lt;ppb)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54033" y="599898"/>
            <a:ext cx="4389967" cy="309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 smtClean="0"/>
              <a:t>Underground argon for dark matter detectors</a:t>
            </a:r>
          </a:p>
          <a:p>
            <a:endParaRPr lang="en-US" sz="1400" dirty="0"/>
          </a:p>
          <a:p>
            <a:r>
              <a:rPr lang="en-US" sz="1400" dirty="0" smtClean="0"/>
              <a:t>Low radioactivity from </a:t>
            </a:r>
            <a:r>
              <a:rPr lang="en-US" sz="1400" baseline="30000" dirty="0" smtClean="0"/>
              <a:t>39</a:t>
            </a:r>
            <a:r>
              <a:rPr lang="en-US" sz="1400" dirty="0" smtClean="0"/>
              <a:t>Ar required</a:t>
            </a:r>
          </a:p>
          <a:p>
            <a:endParaRPr lang="en-US" sz="1400" dirty="0" smtClean="0"/>
          </a:p>
          <a:p>
            <a:r>
              <a:rPr lang="en-US" sz="1400" dirty="0" smtClean="0"/>
              <a:t>Raw gas : CO</a:t>
            </a:r>
            <a:r>
              <a:rPr lang="en-US" sz="1400" baseline="-25000" dirty="0" smtClean="0"/>
              <a:t>2 </a:t>
            </a:r>
            <a:r>
              <a:rPr lang="en-US" sz="1400" dirty="0" smtClean="0"/>
              <a:t>from underground wells</a:t>
            </a:r>
          </a:p>
          <a:p>
            <a:endParaRPr lang="en-US" sz="1400" dirty="0"/>
          </a:p>
          <a:p>
            <a:r>
              <a:rPr lang="en-US" sz="1400" dirty="0" smtClean="0"/>
              <a:t>Produced by VPSA, cryogenic distillation and filtering</a:t>
            </a:r>
          </a:p>
          <a:p>
            <a:endParaRPr lang="en-US" sz="1400" dirty="0"/>
          </a:p>
          <a:p>
            <a:r>
              <a:rPr lang="en-US" sz="1400" dirty="0" smtClean="0"/>
              <a:t>Contaminants include helium, </a:t>
            </a:r>
            <a:r>
              <a:rPr lang="en-US" sz="1400" b="1" i="1" dirty="0" smtClean="0">
                <a:solidFill>
                  <a:srgbClr val="FF0000"/>
                </a:solidFill>
              </a:rPr>
              <a:t>methane</a:t>
            </a:r>
            <a:r>
              <a:rPr lang="en-US" sz="1400" dirty="0" smtClean="0"/>
              <a:t>, O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, CO</a:t>
            </a:r>
            <a:r>
              <a:rPr lang="en-US" sz="1400" baseline="-25000" dirty="0" smtClean="0"/>
              <a:t>2 </a:t>
            </a:r>
            <a:r>
              <a:rPr lang="en-US" sz="1400" dirty="0" smtClean="0"/>
              <a:t>H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O</a:t>
            </a:r>
            <a:endParaRPr lang="en-US" sz="1400" dirty="0"/>
          </a:p>
        </p:txBody>
      </p:sp>
      <p:pic>
        <p:nvPicPr>
          <p:cNvPr id="6" name="Picture 4" descr="C:\Users\hback\AppData\Local\Temp\distilationColumnPeopleToolsm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0"/>
          <a:stretch/>
        </p:blipFill>
        <p:spPr bwMode="auto">
          <a:xfrm>
            <a:off x="5569593" y="3491422"/>
            <a:ext cx="2577424" cy="3004079"/>
          </a:xfrm>
          <a:prstGeom prst="rect">
            <a:avLst/>
          </a:prstGeom>
          <a:solidFill>
            <a:srgbClr val="C0504D"/>
          </a:solidFill>
          <a:ln w="12700" cmpd="sng">
            <a:solidFill>
              <a:srgbClr val="0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8239" y="6519446"/>
            <a:ext cx="4463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800000"/>
                </a:solidFill>
              </a:rPr>
              <a:t>Flare filter + sieve system (FNAL)</a:t>
            </a:r>
            <a:endParaRPr lang="en-US" sz="1600" i="1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6723" y="6519446"/>
            <a:ext cx="4463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800000"/>
                </a:solidFill>
              </a:rPr>
              <a:t>Underground argon distillation column (FNAL)</a:t>
            </a:r>
            <a:endParaRPr lang="en-US" sz="1600" i="1" dirty="0">
              <a:solidFill>
                <a:srgbClr val="8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37452" y="3491422"/>
            <a:ext cx="4167893" cy="3100214"/>
            <a:chOff x="538239" y="3605119"/>
            <a:chExt cx="3868218" cy="2877306"/>
          </a:xfrm>
        </p:grpSpPr>
        <p:pic>
          <p:nvPicPr>
            <p:cNvPr id="10" name="Picture 9" descr="Fig_MTS_Photo_Color_red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239" y="3605119"/>
              <a:ext cx="3868218" cy="28207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538240" y="6116204"/>
              <a:ext cx="8119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FFFF"/>
                  </a:solidFill>
                </a:rPr>
                <a:t>Supply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49686" y="6020760"/>
              <a:ext cx="11363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FFFF"/>
                  </a:solidFill>
                </a:rPr>
                <a:t>Molecular sieve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90823" y="6020760"/>
              <a:ext cx="11363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FFFF"/>
                  </a:solidFill>
                </a:rPr>
                <a:t>Activated copper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05223" y="6148868"/>
              <a:ext cx="11363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FFFF"/>
                  </a:solidFill>
                </a:rPr>
                <a:t>Cryostat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0037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55600"/>
            <a:ext cx="8229600" cy="990600"/>
          </a:xfrm>
        </p:spPr>
        <p:txBody>
          <a:bodyPr/>
          <a:lstStyle/>
          <a:p>
            <a:r>
              <a:rPr lang="en-US" dirty="0" smtClean="0"/>
              <a:t>Absorption by Nitrogen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346200"/>
            <a:ext cx="8297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Shown at last years LArTPC workshop – absorption due to dissolved nitrogen at the ppm level:</a:t>
            </a:r>
          </a:p>
          <a:p>
            <a:r>
              <a:rPr lang="en-US" b="1" i="1" dirty="0" smtClean="0">
                <a:solidFill>
                  <a:srgbClr val="008000"/>
                </a:solidFill>
              </a:rPr>
              <a:t>BJPJ et al, 2013 JINST 8 P07011</a:t>
            </a:r>
            <a:endParaRPr lang="en-US" b="1" i="1" dirty="0">
              <a:solidFill>
                <a:srgbClr val="008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487" y="2523066"/>
            <a:ext cx="4605513" cy="31580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96933" y="5681132"/>
            <a:ext cx="3589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Expected attenuation length due to N2 at 2ppm (MicroBooNE </a:t>
            </a:r>
            <a:r>
              <a:rPr lang="en-US" sz="1600" i="1" dirty="0" err="1" smtClean="0"/>
              <a:t>cryo</a:t>
            </a:r>
            <a:r>
              <a:rPr lang="en-US" sz="1600" i="1" dirty="0" smtClean="0"/>
              <a:t> spec) is ~30m.</a:t>
            </a:r>
            <a:endParaRPr lang="en-US" sz="1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-1964267" y="4741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586133" y="2690336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(near source)</a:t>
            </a:r>
          </a:p>
          <a:p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27ppb N2</a:t>
            </a:r>
          </a:p>
          <a:p>
            <a:r>
              <a:rPr lang="en-US" sz="1400" b="1" dirty="0" smtClean="0">
                <a:solidFill>
                  <a:srgbClr val="800000"/>
                </a:solidFill>
              </a:rPr>
              <a:t>3.7ppm N2</a:t>
            </a:r>
          </a:p>
          <a:p>
            <a:r>
              <a:rPr lang="en-US" sz="1400" b="1" dirty="0" smtClean="0">
                <a:solidFill>
                  <a:srgbClr val="0000FF"/>
                </a:solidFill>
              </a:rPr>
              <a:t>7.4ppm N2</a:t>
            </a:r>
          </a:p>
          <a:p>
            <a:r>
              <a:rPr lang="en-US" sz="1400" b="1" dirty="0" smtClean="0">
                <a:solidFill>
                  <a:srgbClr val="008000"/>
                </a:solidFill>
              </a:rPr>
              <a:t>15.5 ppm N2</a:t>
            </a:r>
          </a:p>
          <a:p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8156"/>
          <a:stretch/>
        </p:blipFill>
        <p:spPr>
          <a:xfrm>
            <a:off x="996489" y="2690335"/>
            <a:ext cx="2792253" cy="39813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2313542"/>
            <a:ext cx="31227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Monitor light yield from 2 sources as nitrogen is injected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843964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55600"/>
            <a:ext cx="8229600" cy="990600"/>
          </a:xfrm>
        </p:spPr>
        <p:txBody>
          <a:bodyPr/>
          <a:lstStyle/>
          <a:p>
            <a:r>
              <a:rPr lang="en-US" dirty="0" smtClean="0"/>
              <a:t>Absorption by Methane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346200"/>
            <a:ext cx="8297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for this year’s meeting – the effects of methane have also been studied in both visible and UV:</a:t>
            </a:r>
          </a:p>
          <a:p>
            <a:r>
              <a:rPr lang="en-US" b="1" i="1" dirty="0" smtClean="0">
                <a:solidFill>
                  <a:srgbClr val="008000"/>
                </a:solidFill>
              </a:rPr>
              <a:t>BJPJ et al, 2013 JINST 8 P12015</a:t>
            </a:r>
            <a:endParaRPr lang="en-US" b="1" i="1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964267" y="4741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900" y="1924076"/>
            <a:ext cx="4728633" cy="39744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24400" y="5895635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&lt;10ppb methane contamination is required for modern DM experiments.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82033" y="5895635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Absorption is accompanied by no visible re-emission (reported in gas phase)</a:t>
            </a:r>
            <a:endParaRPr lang="en-US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8615"/>
          <a:stretch/>
        </p:blipFill>
        <p:spPr>
          <a:xfrm>
            <a:off x="160191" y="2269530"/>
            <a:ext cx="4028446" cy="33184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33866" y="2895600"/>
            <a:ext cx="304800" cy="2209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12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32858" y="1847678"/>
            <a:ext cx="1611156" cy="1363718"/>
          </a:xfrm>
          <a:prstGeom prst="rect">
            <a:avLst/>
          </a:prstGeom>
          <a:solidFill>
            <a:srgbClr val="FFFFFF"/>
          </a:solidFill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152857" y="2343959"/>
            <a:ext cx="372563" cy="371156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 b="1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0297" y="1847678"/>
            <a:ext cx="1612561" cy="1363718"/>
          </a:xfrm>
          <a:prstGeom prst="rect">
            <a:avLst/>
          </a:prstGeom>
          <a:solidFill>
            <a:srgbClr val="FFFFFF"/>
          </a:solidFill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920296" y="2591397"/>
            <a:ext cx="372563" cy="372562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 b="1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549140" y="2343959"/>
            <a:ext cx="1239999" cy="140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25421" y="2220241"/>
            <a:ext cx="247437" cy="247437"/>
          </a:xfrm>
          <a:prstGeom prst="ellipse">
            <a:avLst/>
          </a:prstGeom>
          <a:solidFill>
            <a:srgbClr val="8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 b="1">
                <a:solidFill>
                  <a:srgbClr val="FFFFFF"/>
                </a:solidFill>
              </a:rPr>
              <a:t>p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920296" y="2220241"/>
            <a:ext cx="496281" cy="371156"/>
          </a:xfrm>
          <a:prstGeom prst="irregularSeal2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25421" y="1972803"/>
            <a:ext cx="620000" cy="30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/>
          <a:p>
            <a:r>
              <a:rPr lang="fi-FI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764013" y="1847678"/>
            <a:ext cx="1611156" cy="1363718"/>
          </a:xfrm>
          <a:prstGeom prst="rect">
            <a:avLst/>
          </a:prstGeom>
          <a:solidFill>
            <a:srgbClr val="FFFFFF"/>
          </a:solidFill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083151" y="2432530"/>
            <a:ext cx="372562" cy="372563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5455713" y="2432530"/>
            <a:ext cx="372563" cy="372563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912858" y="2467678"/>
            <a:ext cx="620000" cy="140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144014" y="2467678"/>
            <a:ext cx="619999" cy="140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3400295" y="2168222"/>
            <a:ext cx="620000" cy="48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73224" rIns="90000" bIns="45000"/>
          <a:lstStyle/>
          <a:p>
            <a:r>
              <a:rPr lang="fi-FI" sz="3200" b="1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5791722" y="2258199"/>
            <a:ext cx="619999" cy="48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73224" rIns="90000" bIns="45000"/>
          <a:lstStyle/>
          <a:p>
            <a:r>
              <a:rPr lang="fi-FI" sz="3200" b="1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297435" y="1847678"/>
            <a:ext cx="1611156" cy="1362313"/>
          </a:xfrm>
          <a:prstGeom prst="rect">
            <a:avLst/>
          </a:prstGeom>
          <a:solidFill>
            <a:srgbClr val="FFFFFF"/>
          </a:solidFill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7917435" y="2591397"/>
            <a:ext cx="369750" cy="371156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7544873" y="2096522"/>
            <a:ext cx="371156" cy="371156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flipH="1" flipV="1">
            <a:off x="7419748" y="1971397"/>
            <a:ext cx="125125" cy="125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 flipH="1">
            <a:off x="7668591" y="2963959"/>
            <a:ext cx="248843" cy="1223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8288591" y="2343959"/>
            <a:ext cx="122313" cy="122313"/>
          </a:xfrm>
          <a:prstGeom prst="ellipse">
            <a:avLst/>
          </a:prstGeom>
          <a:solidFill>
            <a:srgbClr val="2323D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 flipV="1">
            <a:off x="8412310" y="1969991"/>
            <a:ext cx="371156" cy="3739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8288592" y="1975615"/>
            <a:ext cx="6185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9536" rIns="90000" bIns="45000"/>
          <a:lstStyle/>
          <a:p>
            <a:pPr>
              <a:lnSpc>
                <a:spcPct val="98000"/>
              </a:lnSpc>
            </a:pPr>
            <a:r>
              <a:rPr lang="fi-FI" dirty="0">
                <a:solidFill>
                  <a:srgbClr val="000000"/>
                </a:solidFill>
                <a:latin typeface="DejaVu Sans" charset="0"/>
              </a:rPr>
              <a:t>γ</a:t>
            </a: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6376575" y="2485954"/>
            <a:ext cx="939138" cy="14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5031133" y="4215001"/>
            <a:ext cx="1734874" cy="1362312"/>
            <a:chOff x="3301" y="3679"/>
            <a:chExt cx="1234" cy="969"/>
          </a:xfrm>
        </p:grpSpPr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3301" y="3679"/>
              <a:ext cx="1146" cy="969"/>
            </a:xfrm>
            <a:prstGeom prst="rect">
              <a:avLst/>
            </a:prstGeom>
            <a:solidFill>
              <a:srgbClr val="FFFFFF"/>
            </a:solidFill>
            <a:ln w="720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3477" y="3767"/>
              <a:ext cx="175" cy="17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/>
              <a:r>
                <a:rPr lang="fi-FI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3389" y="4120"/>
              <a:ext cx="263" cy="263"/>
            </a:xfrm>
            <a:prstGeom prst="ellipse">
              <a:avLst/>
            </a:prstGeom>
            <a:solidFill>
              <a:srgbClr val="94BD5E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/>
              <a:r>
                <a:rPr lang="fi-FI">
                  <a:solidFill>
                    <a:srgbClr val="000000"/>
                  </a:solidFill>
                </a:rPr>
                <a:t>Ar</a:t>
              </a:r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3918" y="4120"/>
              <a:ext cx="264" cy="263"/>
            </a:xfrm>
            <a:prstGeom prst="ellipse">
              <a:avLst/>
            </a:prstGeom>
            <a:solidFill>
              <a:srgbClr val="94BD5E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/>
              <a:r>
                <a:rPr lang="fi-FI">
                  <a:solidFill>
                    <a:srgbClr val="000000"/>
                  </a:solidFill>
                </a:rPr>
                <a:t>Ar</a:t>
              </a:r>
            </a:p>
          </p:txBody>
        </p:sp>
        <p:sp>
          <p:nvSpPr>
            <p:cNvPr id="33" name="Line 35"/>
            <p:cNvSpPr>
              <a:spLocks noChangeShapeType="1"/>
            </p:cNvSpPr>
            <p:nvPr/>
          </p:nvSpPr>
          <p:spPr bwMode="auto">
            <a:xfrm>
              <a:off x="3654" y="4296"/>
              <a:ext cx="2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6"/>
            <p:cNvSpPr>
              <a:spLocks noChangeShapeType="1"/>
            </p:cNvSpPr>
            <p:nvPr/>
          </p:nvSpPr>
          <p:spPr bwMode="auto">
            <a:xfrm>
              <a:off x="3654" y="3943"/>
              <a:ext cx="264" cy="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4094" y="4019"/>
              <a:ext cx="440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60876" rIns="90000" bIns="45000"/>
            <a:lstStyle/>
            <a:p>
              <a:r>
                <a:rPr lang="fi-FI" b="1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36" name="Text Box 38"/>
            <p:cNvSpPr txBox="1">
              <a:spLocks noChangeArrowheads="1"/>
            </p:cNvSpPr>
            <p:nvPr/>
          </p:nvSpPr>
          <p:spPr bwMode="auto">
            <a:xfrm>
              <a:off x="3654" y="3679"/>
              <a:ext cx="440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60876" rIns="90000" bIns="45000"/>
            <a:lstStyle/>
            <a:p>
              <a:r>
                <a:rPr lang="fi-FI" b="1">
                  <a:solidFill>
                    <a:srgbClr val="FF0000"/>
                  </a:solidFill>
                </a:rPr>
                <a:t>-</a:t>
              </a:r>
            </a:p>
          </p:txBody>
        </p:sp>
      </p:grpSp>
      <p:sp>
        <p:nvSpPr>
          <p:cNvPr id="37" name="Line 39"/>
          <p:cNvSpPr>
            <a:spLocks noChangeShapeType="1"/>
          </p:cNvSpPr>
          <p:nvPr/>
        </p:nvSpPr>
        <p:spPr bwMode="auto">
          <a:xfrm>
            <a:off x="4375986" y="4781576"/>
            <a:ext cx="638276" cy="14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549140" y="4215001"/>
            <a:ext cx="1609749" cy="1362312"/>
            <a:chOff x="113" y="3679"/>
            <a:chExt cx="1145" cy="969"/>
          </a:xfrm>
        </p:grpSpPr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113" y="3679"/>
              <a:ext cx="1145" cy="969"/>
            </a:xfrm>
            <a:prstGeom prst="rect">
              <a:avLst/>
            </a:prstGeom>
            <a:solidFill>
              <a:srgbClr val="FFFFFF"/>
            </a:solidFill>
            <a:ln w="720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554" y="4208"/>
              <a:ext cx="263" cy="263"/>
            </a:xfrm>
            <a:prstGeom prst="ellipse">
              <a:avLst/>
            </a:prstGeom>
            <a:solidFill>
              <a:srgbClr val="94BD5E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/>
              <a:r>
                <a:rPr lang="fi-FI" b="1">
                  <a:solidFill>
                    <a:srgbClr val="000000"/>
                  </a:solidFill>
                </a:rPr>
                <a:t>Ar</a:t>
              </a:r>
            </a:p>
          </p:txBody>
        </p:sp>
        <p:sp>
          <p:nvSpPr>
            <p:cNvPr id="41" name="Line 43"/>
            <p:cNvSpPr>
              <a:spLocks noChangeShapeType="1"/>
            </p:cNvSpPr>
            <p:nvPr/>
          </p:nvSpPr>
          <p:spPr bwMode="auto">
            <a:xfrm>
              <a:off x="290" y="4032"/>
              <a:ext cx="8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02" y="3943"/>
              <a:ext cx="175" cy="175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/>
              <a:r>
                <a:rPr lang="fi-FI" b="1">
                  <a:solidFill>
                    <a:srgbClr val="FFFFFF"/>
                  </a:solidFill>
                </a:rPr>
                <a:t>p</a:t>
              </a:r>
            </a:p>
          </p:txBody>
        </p:sp>
        <p:sp>
          <p:nvSpPr>
            <p:cNvPr id="43" name="AutoShape 45"/>
            <p:cNvSpPr>
              <a:spLocks noChangeArrowheads="1"/>
            </p:cNvSpPr>
            <p:nvPr/>
          </p:nvSpPr>
          <p:spPr bwMode="auto">
            <a:xfrm>
              <a:off x="554" y="3943"/>
              <a:ext cx="352" cy="264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46"/>
            <p:cNvSpPr txBox="1">
              <a:spLocks noChangeArrowheads="1"/>
            </p:cNvSpPr>
            <p:nvPr/>
          </p:nvSpPr>
          <p:spPr bwMode="auto">
            <a:xfrm>
              <a:off x="202" y="3767"/>
              <a:ext cx="440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60876" rIns="90000" bIns="45000"/>
            <a:lstStyle/>
            <a:p>
              <a:r>
                <a:rPr lang="fi-FI" b="1">
                  <a:solidFill>
                    <a:srgbClr val="FF0000"/>
                  </a:solidFill>
                </a:rPr>
                <a:t>+</a:t>
              </a:r>
            </a:p>
          </p:txBody>
        </p:sp>
      </p:grpSp>
      <p:sp>
        <p:nvSpPr>
          <p:cNvPr id="45" name="Line 47"/>
          <p:cNvSpPr>
            <a:spLocks noChangeShapeType="1"/>
          </p:cNvSpPr>
          <p:nvPr/>
        </p:nvSpPr>
        <p:spPr bwMode="auto">
          <a:xfrm>
            <a:off x="2161701" y="4781576"/>
            <a:ext cx="620000" cy="14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2798572" y="4215001"/>
            <a:ext cx="1734874" cy="1362312"/>
            <a:chOff x="1713" y="3679"/>
            <a:chExt cx="1234" cy="969"/>
          </a:xfrm>
        </p:grpSpPr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1713" y="3679"/>
              <a:ext cx="1146" cy="969"/>
            </a:xfrm>
            <a:prstGeom prst="rect">
              <a:avLst/>
            </a:prstGeom>
            <a:solidFill>
              <a:srgbClr val="FFFFFF"/>
            </a:solidFill>
            <a:ln w="720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1978" y="3855"/>
              <a:ext cx="264" cy="264"/>
            </a:xfrm>
            <a:prstGeom prst="ellipse">
              <a:avLst/>
            </a:prstGeom>
            <a:solidFill>
              <a:srgbClr val="94BD5E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/>
              <a:r>
                <a:rPr lang="fi-FI" b="1">
                  <a:solidFill>
                    <a:srgbClr val="000000"/>
                  </a:solidFill>
                </a:rPr>
                <a:t>Ar</a:t>
              </a: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331" y="4208"/>
              <a:ext cx="175" cy="17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/>
              <a:r>
                <a:rPr lang="fi-FI" b="1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50" name="Text Box 52"/>
            <p:cNvSpPr txBox="1">
              <a:spLocks noChangeArrowheads="1"/>
            </p:cNvSpPr>
            <p:nvPr/>
          </p:nvSpPr>
          <p:spPr bwMode="auto">
            <a:xfrm>
              <a:off x="2507" y="4120"/>
              <a:ext cx="440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60876" rIns="90000" bIns="45000"/>
            <a:lstStyle/>
            <a:p>
              <a:r>
                <a:rPr lang="fi-FI" b="1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51" name="Text Box 53"/>
            <p:cNvSpPr txBox="1">
              <a:spLocks noChangeArrowheads="1"/>
            </p:cNvSpPr>
            <p:nvPr/>
          </p:nvSpPr>
          <p:spPr bwMode="auto">
            <a:xfrm>
              <a:off x="2154" y="3754"/>
              <a:ext cx="440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60876" rIns="90000" bIns="45000"/>
            <a:lstStyle/>
            <a:p>
              <a:r>
                <a:rPr lang="fi-FI" b="1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52" name="Line 54"/>
            <p:cNvSpPr>
              <a:spLocks noChangeShapeType="1"/>
            </p:cNvSpPr>
            <p:nvPr/>
          </p:nvSpPr>
          <p:spPr bwMode="auto">
            <a:xfrm>
              <a:off x="2507" y="4384"/>
              <a:ext cx="87" cy="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" name="Line 55"/>
          <p:cNvSpPr>
            <a:spLocks noChangeShapeType="1"/>
          </p:cNvSpPr>
          <p:nvPr/>
        </p:nvSpPr>
        <p:spPr bwMode="auto">
          <a:xfrm>
            <a:off x="6607140" y="4781576"/>
            <a:ext cx="638276" cy="14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7245417" y="4186883"/>
            <a:ext cx="1644897" cy="1391836"/>
          </a:xfrm>
          <a:prstGeom prst="rect">
            <a:avLst/>
          </a:prstGeom>
          <a:solidFill>
            <a:srgbClr val="FFFFFF"/>
          </a:solidFill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7623603" y="4819536"/>
            <a:ext cx="379592" cy="379592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8004600" y="4819536"/>
            <a:ext cx="379592" cy="379592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57" name="Text Box 59"/>
          <p:cNvSpPr txBox="1">
            <a:spLocks noChangeArrowheads="1"/>
          </p:cNvSpPr>
          <p:nvPr/>
        </p:nvSpPr>
        <p:spPr bwMode="auto">
          <a:xfrm>
            <a:off x="8360292" y="4622711"/>
            <a:ext cx="632653" cy="48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73224" rIns="90000" bIns="45000"/>
          <a:lstStyle/>
          <a:p>
            <a:r>
              <a:rPr lang="fi-FI" sz="3200" b="1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58" name="Line 55"/>
          <p:cNvSpPr>
            <a:spLocks noChangeShapeType="1"/>
          </p:cNvSpPr>
          <p:nvPr/>
        </p:nvSpPr>
        <p:spPr bwMode="auto">
          <a:xfrm flipV="1">
            <a:off x="8004600" y="3211396"/>
            <a:ext cx="0" cy="97408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90890" y="3652405"/>
            <a:ext cx="587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Recombination luminescence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0890" y="1243121"/>
            <a:ext cx="587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Self-trapped </a:t>
            </a:r>
            <a:r>
              <a:rPr lang="en-US" b="1" dirty="0" err="1" smtClean="0">
                <a:solidFill>
                  <a:srgbClr val="008000"/>
                </a:solidFill>
              </a:rPr>
              <a:t>exciton</a:t>
            </a:r>
            <a:r>
              <a:rPr lang="en-US" b="1" dirty="0" smtClean="0">
                <a:solidFill>
                  <a:srgbClr val="008000"/>
                </a:solidFill>
              </a:rPr>
              <a:t> luminescence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195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1434" y="473906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Basics: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41434" y="1932317"/>
            <a:ext cx="3987253" cy="445378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1800" dirty="0" smtClean="0"/>
              <a:t>Light yield ~ few 10,000’s of photons per MeV (dependences on E field, particle type and purity)</a:t>
            </a:r>
            <a:endParaRPr lang="en-US" sz="1800" dirty="0"/>
          </a:p>
          <a:p>
            <a:pPr marL="68580" indent="0">
              <a:buNone/>
            </a:pPr>
            <a:endParaRPr lang="en-US" sz="1800" dirty="0" smtClean="0"/>
          </a:p>
          <a:p>
            <a:pPr marL="68580" indent="0">
              <a:buNone/>
            </a:pPr>
            <a:r>
              <a:rPr lang="en-US" sz="1800" dirty="0" smtClean="0"/>
              <a:t>Wavelength of emission is 128nm</a:t>
            </a:r>
          </a:p>
          <a:p>
            <a:pPr marL="68580" indent="0">
              <a:buNone/>
            </a:pPr>
            <a:endParaRPr lang="en-US" sz="1800" dirty="0"/>
          </a:p>
          <a:p>
            <a:pPr marL="68580" indent="0">
              <a:buNone/>
            </a:pPr>
            <a:r>
              <a:rPr lang="en-US" sz="1800" dirty="0" smtClean="0"/>
              <a:t>Light with two characteristic time constants:</a:t>
            </a:r>
          </a:p>
          <a:p>
            <a:pPr marL="68580" indent="0">
              <a:buNone/>
            </a:pPr>
            <a:r>
              <a:rPr lang="en-US" sz="1800" i="1" dirty="0" smtClean="0"/>
              <a:t>   - fast component, 6 ns </a:t>
            </a:r>
          </a:p>
          <a:p>
            <a:pPr marL="68580" indent="0">
              <a:buNone/>
            </a:pPr>
            <a:r>
              <a:rPr lang="en-US" sz="1800" i="1" dirty="0" smtClean="0"/>
              <a:t>   - slow component,1500 ns</a:t>
            </a:r>
          </a:p>
          <a:p>
            <a:pPr marL="68580" indent="0">
              <a:buNone/>
            </a:pPr>
            <a:endParaRPr lang="en-US" sz="1800" i="1" dirty="0"/>
          </a:p>
          <a:p>
            <a:pPr marL="68580" indent="0">
              <a:buNone/>
            </a:pPr>
            <a:r>
              <a:rPr lang="en-US" sz="1800" dirty="0" smtClean="0"/>
              <a:t>Argon is highly transparent to its own scintillation light.</a:t>
            </a:r>
          </a:p>
          <a:p>
            <a:pPr marL="68580" indent="0">
              <a:buNone/>
            </a:pPr>
            <a:r>
              <a:rPr lang="en-US" sz="1800" i="1" dirty="0" smtClean="0"/>
              <a:t> </a:t>
            </a:r>
          </a:p>
          <a:p>
            <a:pPr marL="68580" indent="0">
              <a:buNone/>
            </a:pPr>
            <a:endParaRPr lang="en-US" sz="18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834" y="1990478"/>
            <a:ext cx="3533583" cy="43956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625111" y="1748522"/>
            <a:ext cx="2748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i="1" dirty="0">
                <a:solidFill>
                  <a:srgbClr val="660066"/>
                </a:solidFill>
              </a:rPr>
              <a:t>J </a:t>
            </a:r>
            <a:r>
              <a:rPr lang="pl-PL" sz="1400" b="1" i="1" dirty="0" err="1">
                <a:solidFill>
                  <a:srgbClr val="660066"/>
                </a:solidFill>
              </a:rPr>
              <a:t>Chem</a:t>
            </a:r>
            <a:r>
              <a:rPr lang="pl-PL" sz="1400" b="1" i="1" dirty="0">
                <a:solidFill>
                  <a:srgbClr val="660066"/>
                </a:solidFill>
              </a:rPr>
              <a:t> </a:t>
            </a:r>
            <a:r>
              <a:rPr lang="pl-PL" sz="1400" b="1" i="1" dirty="0" err="1">
                <a:solidFill>
                  <a:srgbClr val="660066"/>
                </a:solidFill>
              </a:rPr>
              <a:t>Phys</a:t>
            </a:r>
            <a:r>
              <a:rPr lang="pl-PL" sz="1400" b="1" i="1" dirty="0">
                <a:solidFill>
                  <a:srgbClr val="660066"/>
                </a:solidFill>
              </a:rPr>
              <a:t> vol 91 (1989) 1469 E </a:t>
            </a:r>
            <a:r>
              <a:rPr lang="pl-PL" sz="1400" b="1" i="1" dirty="0" err="1">
                <a:solidFill>
                  <a:srgbClr val="660066"/>
                </a:solidFill>
              </a:rPr>
              <a:t>Morikawa</a:t>
            </a:r>
            <a:r>
              <a:rPr lang="pl-PL" sz="1400" b="1" i="1" dirty="0">
                <a:solidFill>
                  <a:srgbClr val="660066"/>
                </a:solidFill>
              </a:rPr>
              <a:t> et al</a:t>
            </a:r>
            <a:endParaRPr lang="en-US" sz="1400" b="1" i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182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32858" y="1847678"/>
            <a:ext cx="1611156" cy="1363718"/>
          </a:xfrm>
          <a:prstGeom prst="rect">
            <a:avLst/>
          </a:prstGeom>
          <a:solidFill>
            <a:srgbClr val="FFFFFF"/>
          </a:solidFill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152857" y="2343959"/>
            <a:ext cx="372563" cy="371156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 b="1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0297" y="1847678"/>
            <a:ext cx="1612561" cy="1363718"/>
          </a:xfrm>
          <a:prstGeom prst="rect">
            <a:avLst/>
          </a:prstGeom>
          <a:solidFill>
            <a:srgbClr val="FFFFFF"/>
          </a:solidFill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920296" y="2591397"/>
            <a:ext cx="372563" cy="372562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 b="1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549140" y="2343959"/>
            <a:ext cx="1239999" cy="140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25421" y="2220241"/>
            <a:ext cx="247437" cy="247437"/>
          </a:xfrm>
          <a:prstGeom prst="ellipse">
            <a:avLst/>
          </a:prstGeom>
          <a:solidFill>
            <a:srgbClr val="8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 b="1">
                <a:solidFill>
                  <a:srgbClr val="FFFFFF"/>
                </a:solidFill>
              </a:rPr>
              <a:t>p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920296" y="2220241"/>
            <a:ext cx="496281" cy="371156"/>
          </a:xfrm>
          <a:prstGeom prst="irregularSeal2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25421" y="1972803"/>
            <a:ext cx="620000" cy="30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/>
          <a:p>
            <a:r>
              <a:rPr lang="fi-FI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1912858" y="2467678"/>
            <a:ext cx="620000" cy="140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V="1">
            <a:off x="4144013" y="1604115"/>
            <a:ext cx="977931" cy="86356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400295" y="2168222"/>
            <a:ext cx="620000" cy="48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73224" rIns="90000" bIns="45000"/>
          <a:lstStyle/>
          <a:p>
            <a:r>
              <a:rPr lang="fi-FI" sz="3200" b="1">
                <a:solidFill>
                  <a:srgbClr val="000000"/>
                </a:solidFill>
              </a:rPr>
              <a:t>*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121945" y="1302977"/>
            <a:ext cx="848397" cy="702172"/>
            <a:chOff x="4764013" y="1847678"/>
            <a:chExt cx="1647708" cy="1363718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764013" y="1847678"/>
              <a:ext cx="1611156" cy="1363718"/>
            </a:xfrm>
            <a:prstGeom prst="rect">
              <a:avLst/>
            </a:prstGeom>
            <a:solidFill>
              <a:srgbClr val="FFFFFF"/>
            </a:solidFill>
            <a:ln w="720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5083151" y="2432530"/>
              <a:ext cx="372562" cy="372563"/>
            </a:xfrm>
            <a:prstGeom prst="ellipse">
              <a:avLst/>
            </a:prstGeom>
            <a:solidFill>
              <a:srgbClr val="94BD5E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/>
              <a:r>
                <a:rPr lang="fi-FI" sz="1200">
                  <a:solidFill>
                    <a:srgbClr val="000000"/>
                  </a:solidFill>
                </a:rPr>
                <a:t>Ar</a:t>
              </a: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5455713" y="2432530"/>
              <a:ext cx="372563" cy="372563"/>
            </a:xfrm>
            <a:prstGeom prst="ellipse">
              <a:avLst/>
            </a:prstGeom>
            <a:solidFill>
              <a:srgbClr val="94BD5E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/>
              <a:r>
                <a:rPr lang="fi-FI" sz="1200" dirty="0" err="1">
                  <a:solidFill>
                    <a:srgbClr val="000000"/>
                  </a:solidFill>
                </a:rPr>
                <a:t>Ar</a:t>
              </a:r>
              <a:endParaRPr lang="fi-FI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5791722" y="2258199"/>
              <a:ext cx="619999" cy="483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73224" rIns="90000" bIns="45000"/>
            <a:lstStyle/>
            <a:p>
              <a:r>
                <a:rPr lang="fi-FI" b="1" dirty="0">
                  <a:solidFill>
                    <a:srgbClr val="FF0000"/>
                  </a:solidFill>
                </a:rPr>
                <a:t>*</a:t>
              </a:r>
            </a:p>
          </p:txBody>
        </p:sp>
      </p:grp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297435" y="1847678"/>
            <a:ext cx="1611156" cy="1362313"/>
          </a:xfrm>
          <a:prstGeom prst="rect">
            <a:avLst/>
          </a:prstGeom>
          <a:solidFill>
            <a:srgbClr val="FFFFFF"/>
          </a:solidFill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7917435" y="2591397"/>
            <a:ext cx="369750" cy="371156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7544873" y="2096522"/>
            <a:ext cx="371156" cy="371156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H="1" flipV="1">
            <a:off x="7419748" y="1971397"/>
            <a:ext cx="125125" cy="125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H="1">
            <a:off x="7668591" y="2963959"/>
            <a:ext cx="248843" cy="1223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288591" y="2343959"/>
            <a:ext cx="122313" cy="122313"/>
          </a:xfrm>
          <a:prstGeom prst="ellipse">
            <a:avLst/>
          </a:prstGeom>
          <a:solidFill>
            <a:srgbClr val="2323D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V="1">
            <a:off x="8412310" y="1969991"/>
            <a:ext cx="371156" cy="3739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8288592" y="1975615"/>
            <a:ext cx="6185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9536" rIns="90000" bIns="45000"/>
          <a:lstStyle/>
          <a:p>
            <a:pPr>
              <a:lnSpc>
                <a:spcPct val="98000"/>
              </a:lnSpc>
            </a:pPr>
            <a:r>
              <a:rPr lang="fi-FI" dirty="0">
                <a:solidFill>
                  <a:srgbClr val="000000"/>
                </a:solidFill>
                <a:latin typeface="DejaVu Sans" charset="0"/>
              </a:rPr>
              <a:t>γ</a:t>
            </a:r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5970342" y="1604115"/>
            <a:ext cx="1345371" cy="88324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5031133" y="4215001"/>
            <a:ext cx="1734874" cy="1362312"/>
            <a:chOff x="3301" y="3679"/>
            <a:chExt cx="1234" cy="969"/>
          </a:xfrm>
        </p:grpSpPr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3301" y="3679"/>
              <a:ext cx="1146" cy="969"/>
            </a:xfrm>
            <a:prstGeom prst="rect">
              <a:avLst/>
            </a:prstGeom>
            <a:solidFill>
              <a:srgbClr val="FFFFFF"/>
            </a:solidFill>
            <a:ln w="720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3477" y="3767"/>
              <a:ext cx="175" cy="17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/>
              <a:r>
                <a:rPr lang="fi-FI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3389" y="4120"/>
              <a:ext cx="263" cy="263"/>
            </a:xfrm>
            <a:prstGeom prst="ellipse">
              <a:avLst/>
            </a:prstGeom>
            <a:solidFill>
              <a:srgbClr val="94BD5E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/>
              <a:r>
                <a:rPr lang="fi-FI">
                  <a:solidFill>
                    <a:srgbClr val="000000"/>
                  </a:solidFill>
                </a:rPr>
                <a:t>Ar</a:t>
              </a:r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3918" y="4120"/>
              <a:ext cx="264" cy="263"/>
            </a:xfrm>
            <a:prstGeom prst="ellipse">
              <a:avLst/>
            </a:prstGeom>
            <a:solidFill>
              <a:srgbClr val="94BD5E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/>
              <a:r>
                <a:rPr lang="fi-FI">
                  <a:solidFill>
                    <a:srgbClr val="000000"/>
                  </a:solidFill>
                </a:rPr>
                <a:t>Ar</a:t>
              </a:r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>
              <a:off x="3654" y="4296"/>
              <a:ext cx="2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6"/>
            <p:cNvSpPr>
              <a:spLocks noChangeShapeType="1"/>
            </p:cNvSpPr>
            <p:nvPr/>
          </p:nvSpPr>
          <p:spPr bwMode="auto">
            <a:xfrm>
              <a:off x="3654" y="3943"/>
              <a:ext cx="264" cy="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37"/>
            <p:cNvSpPr txBox="1">
              <a:spLocks noChangeArrowheads="1"/>
            </p:cNvSpPr>
            <p:nvPr/>
          </p:nvSpPr>
          <p:spPr bwMode="auto">
            <a:xfrm>
              <a:off x="4094" y="4019"/>
              <a:ext cx="440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60876" rIns="90000" bIns="45000"/>
            <a:lstStyle/>
            <a:p>
              <a:r>
                <a:rPr lang="fi-FI" b="1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37" name="Text Box 38"/>
            <p:cNvSpPr txBox="1">
              <a:spLocks noChangeArrowheads="1"/>
            </p:cNvSpPr>
            <p:nvPr/>
          </p:nvSpPr>
          <p:spPr bwMode="auto">
            <a:xfrm>
              <a:off x="3654" y="3679"/>
              <a:ext cx="440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60876" rIns="90000" bIns="45000"/>
            <a:lstStyle/>
            <a:p>
              <a:r>
                <a:rPr lang="fi-FI" b="1">
                  <a:solidFill>
                    <a:srgbClr val="FF0000"/>
                  </a:solidFill>
                </a:rPr>
                <a:t>-</a:t>
              </a:r>
            </a:p>
          </p:txBody>
        </p:sp>
      </p:grpSp>
      <p:sp>
        <p:nvSpPr>
          <p:cNvPr id="38" name="Line 39"/>
          <p:cNvSpPr>
            <a:spLocks noChangeShapeType="1"/>
          </p:cNvSpPr>
          <p:nvPr/>
        </p:nvSpPr>
        <p:spPr bwMode="auto">
          <a:xfrm>
            <a:off x="4375986" y="4781576"/>
            <a:ext cx="638276" cy="14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549140" y="4215001"/>
            <a:ext cx="1609749" cy="1362312"/>
            <a:chOff x="113" y="3679"/>
            <a:chExt cx="1145" cy="969"/>
          </a:xfrm>
        </p:grpSpPr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113" y="3679"/>
              <a:ext cx="1145" cy="969"/>
            </a:xfrm>
            <a:prstGeom prst="rect">
              <a:avLst/>
            </a:prstGeom>
            <a:solidFill>
              <a:srgbClr val="FFFFFF"/>
            </a:solidFill>
            <a:ln w="720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554" y="4208"/>
              <a:ext cx="263" cy="263"/>
            </a:xfrm>
            <a:prstGeom prst="ellipse">
              <a:avLst/>
            </a:prstGeom>
            <a:solidFill>
              <a:srgbClr val="94BD5E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/>
              <a:r>
                <a:rPr lang="fi-FI" b="1">
                  <a:solidFill>
                    <a:srgbClr val="000000"/>
                  </a:solidFill>
                </a:rPr>
                <a:t>Ar</a:t>
              </a:r>
            </a:p>
          </p:txBody>
        </p:sp>
        <p:sp>
          <p:nvSpPr>
            <p:cNvPr id="42" name="Line 43"/>
            <p:cNvSpPr>
              <a:spLocks noChangeShapeType="1"/>
            </p:cNvSpPr>
            <p:nvPr/>
          </p:nvSpPr>
          <p:spPr bwMode="auto">
            <a:xfrm>
              <a:off x="290" y="4032"/>
              <a:ext cx="8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02" y="3943"/>
              <a:ext cx="175" cy="175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/>
              <a:r>
                <a:rPr lang="fi-FI" b="1">
                  <a:solidFill>
                    <a:srgbClr val="FFFFFF"/>
                  </a:solidFill>
                </a:rPr>
                <a:t>p</a:t>
              </a:r>
            </a:p>
          </p:txBody>
        </p:sp>
        <p:sp>
          <p:nvSpPr>
            <p:cNvPr id="44" name="AutoShape 45"/>
            <p:cNvSpPr>
              <a:spLocks noChangeArrowheads="1"/>
            </p:cNvSpPr>
            <p:nvPr/>
          </p:nvSpPr>
          <p:spPr bwMode="auto">
            <a:xfrm>
              <a:off x="554" y="3943"/>
              <a:ext cx="352" cy="264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Text Box 46"/>
            <p:cNvSpPr txBox="1">
              <a:spLocks noChangeArrowheads="1"/>
            </p:cNvSpPr>
            <p:nvPr/>
          </p:nvSpPr>
          <p:spPr bwMode="auto">
            <a:xfrm>
              <a:off x="202" y="3767"/>
              <a:ext cx="440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60876" rIns="90000" bIns="45000"/>
            <a:lstStyle/>
            <a:p>
              <a:r>
                <a:rPr lang="fi-FI" b="1">
                  <a:solidFill>
                    <a:srgbClr val="FF0000"/>
                  </a:solidFill>
                </a:rPr>
                <a:t>+</a:t>
              </a:r>
            </a:p>
          </p:txBody>
        </p:sp>
      </p:grpSp>
      <p:sp>
        <p:nvSpPr>
          <p:cNvPr id="46" name="Line 47"/>
          <p:cNvSpPr>
            <a:spLocks noChangeShapeType="1"/>
          </p:cNvSpPr>
          <p:nvPr/>
        </p:nvSpPr>
        <p:spPr bwMode="auto">
          <a:xfrm>
            <a:off x="2161701" y="4781576"/>
            <a:ext cx="620000" cy="14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2798572" y="4215001"/>
            <a:ext cx="1734874" cy="1362312"/>
            <a:chOff x="1713" y="3679"/>
            <a:chExt cx="1234" cy="969"/>
          </a:xfrm>
        </p:grpSpPr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1713" y="3679"/>
              <a:ext cx="1146" cy="969"/>
            </a:xfrm>
            <a:prstGeom prst="rect">
              <a:avLst/>
            </a:prstGeom>
            <a:solidFill>
              <a:srgbClr val="FFFFFF"/>
            </a:solidFill>
            <a:ln w="720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978" y="3855"/>
              <a:ext cx="264" cy="264"/>
            </a:xfrm>
            <a:prstGeom prst="ellipse">
              <a:avLst/>
            </a:prstGeom>
            <a:solidFill>
              <a:srgbClr val="94BD5E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/>
              <a:r>
                <a:rPr lang="fi-FI" b="1">
                  <a:solidFill>
                    <a:srgbClr val="000000"/>
                  </a:solidFill>
                </a:rPr>
                <a:t>Ar</a:t>
              </a:r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331" y="4208"/>
              <a:ext cx="175" cy="17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/>
              <a:r>
                <a:rPr lang="fi-FI" b="1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51" name="Text Box 52"/>
            <p:cNvSpPr txBox="1">
              <a:spLocks noChangeArrowheads="1"/>
            </p:cNvSpPr>
            <p:nvPr/>
          </p:nvSpPr>
          <p:spPr bwMode="auto">
            <a:xfrm>
              <a:off x="2507" y="4120"/>
              <a:ext cx="440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60876" rIns="90000" bIns="45000"/>
            <a:lstStyle/>
            <a:p>
              <a:r>
                <a:rPr lang="fi-FI" b="1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52" name="Text Box 53"/>
            <p:cNvSpPr txBox="1">
              <a:spLocks noChangeArrowheads="1"/>
            </p:cNvSpPr>
            <p:nvPr/>
          </p:nvSpPr>
          <p:spPr bwMode="auto">
            <a:xfrm>
              <a:off x="2154" y="3754"/>
              <a:ext cx="440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60876" rIns="90000" bIns="45000"/>
            <a:lstStyle/>
            <a:p>
              <a:r>
                <a:rPr lang="fi-FI" b="1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53" name="Line 54"/>
            <p:cNvSpPr>
              <a:spLocks noChangeShapeType="1"/>
            </p:cNvSpPr>
            <p:nvPr/>
          </p:nvSpPr>
          <p:spPr bwMode="auto">
            <a:xfrm>
              <a:off x="2507" y="4384"/>
              <a:ext cx="87" cy="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" name="Line 55"/>
          <p:cNvSpPr>
            <a:spLocks noChangeShapeType="1"/>
          </p:cNvSpPr>
          <p:nvPr/>
        </p:nvSpPr>
        <p:spPr bwMode="auto">
          <a:xfrm flipV="1">
            <a:off x="6607140" y="4586157"/>
            <a:ext cx="638276" cy="3725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 flipV="1">
            <a:off x="7733263" y="3211395"/>
            <a:ext cx="271337" cy="97408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5007974" y="2699989"/>
            <a:ext cx="1299653" cy="1075652"/>
            <a:chOff x="4764013" y="1847678"/>
            <a:chExt cx="1647708" cy="1363718"/>
          </a:xfrm>
        </p:grpSpPr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4764013" y="1847678"/>
              <a:ext cx="1611156" cy="1363718"/>
            </a:xfrm>
            <a:prstGeom prst="rect">
              <a:avLst/>
            </a:prstGeom>
            <a:solidFill>
              <a:srgbClr val="FFFFFF"/>
            </a:solidFill>
            <a:ln w="720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5083151" y="2432530"/>
              <a:ext cx="372562" cy="372563"/>
            </a:xfrm>
            <a:prstGeom prst="ellipse">
              <a:avLst/>
            </a:prstGeom>
            <a:solidFill>
              <a:srgbClr val="94BD5E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/>
              <a:r>
                <a:rPr lang="fi-FI" sz="1200">
                  <a:solidFill>
                    <a:srgbClr val="000000"/>
                  </a:solidFill>
                </a:rPr>
                <a:t>Ar</a:t>
              </a:r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5455713" y="2432530"/>
              <a:ext cx="372563" cy="372563"/>
            </a:xfrm>
            <a:prstGeom prst="ellipse">
              <a:avLst/>
            </a:prstGeom>
            <a:solidFill>
              <a:srgbClr val="94BD5E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/>
              <a:r>
                <a:rPr lang="fi-FI" sz="1200" dirty="0" err="1">
                  <a:solidFill>
                    <a:srgbClr val="000000"/>
                  </a:solidFill>
                </a:rPr>
                <a:t>Ar</a:t>
              </a:r>
              <a:endParaRPr lang="fi-FI" sz="1200" dirty="0">
                <a:solidFill>
                  <a:srgbClr val="000000"/>
                </a:solidFill>
              </a:endParaRPr>
            </a:p>
          </p:txBody>
        </p:sp>
        <p:sp>
          <p:nvSpPr>
            <p:cNvPr id="60" name="Text Box 17"/>
            <p:cNvSpPr txBox="1">
              <a:spLocks noChangeArrowheads="1"/>
            </p:cNvSpPr>
            <p:nvPr/>
          </p:nvSpPr>
          <p:spPr bwMode="auto">
            <a:xfrm>
              <a:off x="5791722" y="2258199"/>
              <a:ext cx="619999" cy="483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73224" rIns="90000" bIns="45000"/>
            <a:lstStyle/>
            <a:p>
              <a:r>
                <a:rPr lang="fi-FI" b="1" dirty="0">
                  <a:solidFill>
                    <a:srgbClr val="0000FF"/>
                  </a:solidFill>
                </a:rPr>
                <a:t>*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297435" y="4185477"/>
            <a:ext cx="1027709" cy="850579"/>
            <a:chOff x="4764013" y="1847678"/>
            <a:chExt cx="1647708" cy="1363718"/>
          </a:xfrm>
        </p:grpSpPr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4764013" y="1847678"/>
              <a:ext cx="1611156" cy="1363718"/>
            </a:xfrm>
            <a:prstGeom prst="rect">
              <a:avLst/>
            </a:prstGeom>
            <a:solidFill>
              <a:srgbClr val="FFFFFF"/>
            </a:solidFill>
            <a:ln w="720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5083151" y="2432530"/>
              <a:ext cx="372562" cy="372563"/>
            </a:xfrm>
            <a:prstGeom prst="ellipse">
              <a:avLst/>
            </a:prstGeom>
            <a:solidFill>
              <a:srgbClr val="94BD5E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/>
              <a:r>
                <a:rPr lang="fi-FI" sz="1200">
                  <a:solidFill>
                    <a:srgbClr val="000000"/>
                  </a:solidFill>
                </a:rPr>
                <a:t>Ar</a:t>
              </a:r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5455713" y="2432530"/>
              <a:ext cx="372563" cy="372563"/>
            </a:xfrm>
            <a:prstGeom prst="ellipse">
              <a:avLst/>
            </a:prstGeom>
            <a:solidFill>
              <a:srgbClr val="94BD5E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/>
              <a:r>
                <a:rPr lang="fi-FI" sz="1200" dirty="0" err="1">
                  <a:solidFill>
                    <a:srgbClr val="000000"/>
                  </a:solidFill>
                </a:rPr>
                <a:t>Ar</a:t>
              </a:r>
              <a:endParaRPr lang="fi-FI" sz="1200" dirty="0">
                <a:solidFill>
                  <a:srgbClr val="000000"/>
                </a:solidFill>
              </a:endParaRPr>
            </a:p>
          </p:txBody>
        </p:sp>
        <p:sp>
          <p:nvSpPr>
            <p:cNvPr id="65" name="Text Box 17"/>
            <p:cNvSpPr txBox="1">
              <a:spLocks noChangeArrowheads="1"/>
            </p:cNvSpPr>
            <p:nvPr/>
          </p:nvSpPr>
          <p:spPr bwMode="auto">
            <a:xfrm>
              <a:off x="5791722" y="2258199"/>
              <a:ext cx="619999" cy="483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73224" rIns="90000" bIns="45000"/>
            <a:lstStyle/>
            <a:p>
              <a:r>
                <a:rPr lang="fi-FI" b="1" dirty="0">
                  <a:solidFill>
                    <a:srgbClr val="FF0000"/>
                  </a:solidFill>
                </a:rPr>
                <a:t>*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301836" y="5419122"/>
            <a:ext cx="1027709" cy="850579"/>
            <a:chOff x="4764013" y="1847678"/>
            <a:chExt cx="1647708" cy="1363718"/>
          </a:xfrm>
        </p:grpSpPr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4764013" y="1847678"/>
              <a:ext cx="1611156" cy="1363718"/>
            </a:xfrm>
            <a:prstGeom prst="rect">
              <a:avLst/>
            </a:prstGeom>
            <a:solidFill>
              <a:srgbClr val="FFFFFF"/>
            </a:solidFill>
            <a:ln w="720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5083151" y="2432530"/>
              <a:ext cx="372562" cy="372563"/>
            </a:xfrm>
            <a:prstGeom prst="ellipse">
              <a:avLst/>
            </a:prstGeom>
            <a:solidFill>
              <a:srgbClr val="94BD5E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/>
              <a:r>
                <a:rPr lang="fi-FI" sz="1200">
                  <a:solidFill>
                    <a:srgbClr val="000000"/>
                  </a:solidFill>
                </a:rPr>
                <a:t>Ar</a:t>
              </a:r>
            </a:p>
          </p:txBody>
        </p:sp>
        <p:sp>
          <p:nvSpPr>
            <p:cNvPr id="69" name="Oval 68"/>
            <p:cNvSpPr>
              <a:spLocks noChangeArrowheads="1"/>
            </p:cNvSpPr>
            <p:nvPr/>
          </p:nvSpPr>
          <p:spPr bwMode="auto">
            <a:xfrm>
              <a:off x="5455713" y="2432530"/>
              <a:ext cx="372563" cy="372563"/>
            </a:xfrm>
            <a:prstGeom prst="ellipse">
              <a:avLst/>
            </a:prstGeom>
            <a:solidFill>
              <a:srgbClr val="94BD5E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/>
              <a:r>
                <a:rPr lang="fi-FI" sz="1200" dirty="0" err="1">
                  <a:solidFill>
                    <a:srgbClr val="000000"/>
                  </a:solidFill>
                </a:rPr>
                <a:t>Ar</a:t>
              </a:r>
              <a:endParaRPr lang="fi-FI" sz="1200" dirty="0">
                <a:solidFill>
                  <a:srgbClr val="000000"/>
                </a:solidFill>
              </a:endParaRPr>
            </a:p>
          </p:txBody>
        </p:sp>
        <p:sp>
          <p:nvSpPr>
            <p:cNvPr id="70" name="Text Box 17"/>
            <p:cNvSpPr txBox="1">
              <a:spLocks noChangeArrowheads="1"/>
            </p:cNvSpPr>
            <p:nvPr/>
          </p:nvSpPr>
          <p:spPr bwMode="auto">
            <a:xfrm>
              <a:off x="5791722" y="2258199"/>
              <a:ext cx="619999" cy="483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73224" rIns="90000" bIns="45000"/>
            <a:lstStyle/>
            <a:p>
              <a:r>
                <a:rPr lang="fi-FI" b="1" dirty="0">
                  <a:solidFill>
                    <a:srgbClr val="0000FF"/>
                  </a:solidFill>
                </a:rPr>
                <a:t>*</a:t>
              </a:r>
            </a:p>
          </p:txBody>
        </p:sp>
      </p:grpSp>
      <p:sp>
        <p:nvSpPr>
          <p:cNvPr id="71" name="Line 15"/>
          <p:cNvSpPr>
            <a:spLocks noChangeShapeType="1"/>
          </p:cNvSpPr>
          <p:nvPr/>
        </p:nvSpPr>
        <p:spPr bwMode="auto">
          <a:xfrm>
            <a:off x="4123920" y="2466272"/>
            <a:ext cx="839146" cy="620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15"/>
          <p:cNvSpPr>
            <a:spLocks noChangeShapeType="1"/>
          </p:cNvSpPr>
          <p:nvPr/>
        </p:nvSpPr>
        <p:spPr bwMode="auto">
          <a:xfrm flipV="1">
            <a:off x="5563458" y="2081830"/>
            <a:ext cx="0" cy="53580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Line 55"/>
          <p:cNvSpPr>
            <a:spLocks noChangeShapeType="1"/>
          </p:cNvSpPr>
          <p:nvPr/>
        </p:nvSpPr>
        <p:spPr bwMode="auto">
          <a:xfrm>
            <a:off x="6642288" y="4955906"/>
            <a:ext cx="603128" cy="82799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Line 55"/>
          <p:cNvSpPr>
            <a:spLocks noChangeShapeType="1"/>
          </p:cNvSpPr>
          <p:nvPr/>
        </p:nvSpPr>
        <p:spPr bwMode="auto">
          <a:xfrm flipV="1">
            <a:off x="7733263" y="5082439"/>
            <a:ext cx="0" cy="2855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5649727" y="955067"/>
            <a:ext cx="1114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~35%</a:t>
            </a:r>
            <a:endParaRPr lang="en-US" sz="1600" dirty="0"/>
          </a:p>
        </p:txBody>
      </p:sp>
      <p:sp>
        <p:nvSpPr>
          <p:cNvPr id="76" name="TextBox 75"/>
          <p:cNvSpPr txBox="1"/>
          <p:nvPr/>
        </p:nvSpPr>
        <p:spPr>
          <a:xfrm>
            <a:off x="5864677" y="2279084"/>
            <a:ext cx="1114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~65%</a:t>
            </a:r>
            <a:endParaRPr lang="en-US" sz="1600" dirty="0"/>
          </a:p>
        </p:txBody>
      </p:sp>
      <p:sp>
        <p:nvSpPr>
          <p:cNvPr id="77" name="TextBox 76"/>
          <p:cNvSpPr txBox="1"/>
          <p:nvPr/>
        </p:nvSpPr>
        <p:spPr>
          <a:xfrm>
            <a:off x="7942839" y="3837071"/>
            <a:ext cx="1114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~50%</a:t>
            </a:r>
            <a:endParaRPr lang="en-US" sz="1600" dirty="0"/>
          </a:p>
        </p:txBody>
      </p:sp>
      <p:sp>
        <p:nvSpPr>
          <p:cNvPr id="78" name="TextBox 77"/>
          <p:cNvSpPr txBox="1"/>
          <p:nvPr/>
        </p:nvSpPr>
        <p:spPr>
          <a:xfrm>
            <a:off x="8029126" y="5036880"/>
            <a:ext cx="1114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~50%</a:t>
            </a:r>
            <a:endParaRPr lang="en-US" sz="1600" dirty="0"/>
          </a:p>
        </p:txBody>
      </p:sp>
      <p:sp>
        <p:nvSpPr>
          <p:cNvPr id="79" name="TextBox 78"/>
          <p:cNvSpPr txBox="1"/>
          <p:nvPr/>
        </p:nvSpPr>
        <p:spPr>
          <a:xfrm>
            <a:off x="90890" y="3652405"/>
            <a:ext cx="587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Recombination luminescence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0890" y="1243121"/>
            <a:ext cx="587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Self-trapped </a:t>
            </a:r>
            <a:r>
              <a:rPr lang="en-US" b="1" dirty="0" err="1" smtClean="0">
                <a:solidFill>
                  <a:srgbClr val="008000"/>
                </a:solidFill>
              </a:rPr>
              <a:t>exciton</a:t>
            </a:r>
            <a:r>
              <a:rPr lang="en-US" b="1" dirty="0" smtClean="0">
                <a:solidFill>
                  <a:srgbClr val="008000"/>
                </a:solidFill>
              </a:rPr>
              <a:t> luminescence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4488" y="6016892"/>
            <a:ext cx="6216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The production of </a:t>
            </a:r>
            <a:r>
              <a:rPr lang="en-US" b="1" i="1" dirty="0" err="1" smtClean="0"/>
              <a:t>singlets</a:t>
            </a:r>
            <a:r>
              <a:rPr lang="en-US" b="1" i="1" dirty="0" smtClean="0"/>
              <a:t> and triplets is not equally weighted between the two processes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196523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f</a:t>
            </a:r>
            <a:r>
              <a:rPr lang="en-US" dirty="0" smtClean="0"/>
              <a:t>ate of the </a:t>
            </a:r>
            <a:r>
              <a:rPr lang="en-US" dirty="0" err="1" smtClean="0"/>
              <a:t>excimer</a:t>
            </a:r>
            <a:r>
              <a:rPr lang="en-US" dirty="0" smtClean="0"/>
              <a:t> states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29413" y="1883378"/>
            <a:ext cx="1611156" cy="1363718"/>
          </a:xfrm>
          <a:prstGeom prst="rect">
            <a:avLst/>
          </a:prstGeom>
          <a:solidFill>
            <a:srgbClr val="FFFFFF"/>
          </a:solidFill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648551" y="2468230"/>
            <a:ext cx="372562" cy="372563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021113" y="2468230"/>
            <a:ext cx="372563" cy="372563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2357122" y="2293899"/>
            <a:ext cx="619999" cy="48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73224" rIns="90000" bIns="45000"/>
          <a:lstStyle/>
          <a:p>
            <a:r>
              <a:rPr lang="fi-FI" sz="32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62835" y="1883378"/>
            <a:ext cx="1611156" cy="1362313"/>
          </a:xfrm>
          <a:prstGeom prst="rect">
            <a:avLst/>
          </a:prstGeom>
          <a:solidFill>
            <a:srgbClr val="FFFFFF"/>
          </a:solidFill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482835" y="2627097"/>
            <a:ext cx="369750" cy="371156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110273" y="2132222"/>
            <a:ext cx="371156" cy="371156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 flipH="1" flipV="1">
            <a:off x="3985148" y="2007097"/>
            <a:ext cx="125125" cy="125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24"/>
          <p:cNvSpPr>
            <a:spLocks noChangeShapeType="1"/>
          </p:cNvSpPr>
          <p:nvPr/>
        </p:nvSpPr>
        <p:spPr bwMode="auto">
          <a:xfrm flipH="1">
            <a:off x="4233991" y="2999659"/>
            <a:ext cx="248843" cy="1223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853991" y="2379659"/>
            <a:ext cx="122313" cy="122313"/>
          </a:xfrm>
          <a:prstGeom prst="ellipse">
            <a:avLst/>
          </a:prstGeom>
          <a:solidFill>
            <a:srgbClr val="2323D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 flipV="1">
            <a:off x="4977710" y="2005691"/>
            <a:ext cx="371156" cy="3739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4853992" y="2011315"/>
            <a:ext cx="6185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9536" rIns="90000" bIns="45000"/>
          <a:lstStyle/>
          <a:p>
            <a:pPr>
              <a:lnSpc>
                <a:spcPct val="98000"/>
              </a:lnSpc>
            </a:pPr>
            <a:r>
              <a:rPr lang="fi-FI" dirty="0">
                <a:solidFill>
                  <a:srgbClr val="000000"/>
                </a:solidFill>
                <a:latin typeface="DejaVu Sans" charset="0"/>
              </a:rPr>
              <a:t>γ</a:t>
            </a:r>
          </a:p>
        </p:txBody>
      </p:sp>
      <p:sp>
        <p:nvSpPr>
          <p:cNvPr id="17" name="Line 28"/>
          <p:cNvSpPr>
            <a:spLocks noChangeShapeType="1"/>
          </p:cNvSpPr>
          <p:nvPr/>
        </p:nvSpPr>
        <p:spPr bwMode="auto">
          <a:xfrm>
            <a:off x="2941975" y="2521654"/>
            <a:ext cx="831739" cy="14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987143" y="2011315"/>
            <a:ext cx="2830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The singlet decays into two argon atoms and a photon, in 6ns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77121" y="2057034"/>
            <a:ext cx="903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6 ns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365965" y="4309683"/>
            <a:ext cx="1611156" cy="1363718"/>
          </a:xfrm>
          <a:prstGeom prst="rect">
            <a:avLst/>
          </a:prstGeom>
          <a:solidFill>
            <a:srgbClr val="FFFFFF"/>
          </a:solidFill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1685103" y="4894535"/>
            <a:ext cx="372562" cy="372563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2057665" y="4894535"/>
            <a:ext cx="372563" cy="372563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2393674" y="4720204"/>
            <a:ext cx="619999" cy="48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73224" rIns="90000" bIns="45000"/>
          <a:lstStyle/>
          <a:p>
            <a:r>
              <a:rPr lang="fi-FI" sz="3200" b="1" dirty="0">
                <a:solidFill>
                  <a:srgbClr val="000090"/>
                </a:solidFill>
              </a:rPr>
              <a:t>*</a:t>
            </a:r>
          </a:p>
        </p:txBody>
      </p:sp>
      <p:sp>
        <p:nvSpPr>
          <p:cNvPr id="24" name="Line 28"/>
          <p:cNvSpPr>
            <a:spLocks noChangeShapeType="1"/>
          </p:cNvSpPr>
          <p:nvPr/>
        </p:nvSpPr>
        <p:spPr bwMode="auto">
          <a:xfrm flipV="1">
            <a:off x="2201004" y="3350381"/>
            <a:ext cx="1572710" cy="95930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771444" y="4139895"/>
            <a:ext cx="33725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90"/>
                </a:solidFill>
              </a:rPr>
              <a:t>The triplet decays in ~1500 ns</a:t>
            </a:r>
          </a:p>
          <a:p>
            <a:endParaRPr lang="en-US" i="1" dirty="0">
              <a:solidFill>
                <a:srgbClr val="000090"/>
              </a:solidFill>
            </a:endParaRPr>
          </a:p>
          <a:p>
            <a:r>
              <a:rPr lang="en-US" i="1" dirty="0" smtClean="0">
                <a:solidFill>
                  <a:srgbClr val="000090"/>
                </a:solidFill>
              </a:rPr>
              <a:t>Some disagreement in the literature as to whether this decay proceeds via the singlet, or directly to the ground state </a:t>
            </a:r>
          </a:p>
          <a:p>
            <a:endParaRPr lang="en-US" i="1" dirty="0">
              <a:solidFill>
                <a:srgbClr val="000090"/>
              </a:solidFill>
            </a:endParaRPr>
          </a:p>
          <a:p>
            <a:r>
              <a:rPr lang="en-US" i="1" dirty="0" smtClean="0">
                <a:solidFill>
                  <a:srgbClr val="000090"/>
                </a:solidFill>
              </a:rPr>
              <a:t>Either way, time constant much longer than the singlet.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50567" y="3809243"/>
            <a:ext cx="1469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90"/>
                </a:solidFill>
              </a:rPr>
              <a:t>1500 ns</a:t>
            </a:r>
            <a:endParaRPr lang="en-US" b="1" i="1" dirty="0">
              <a:solidFill>
                <a:srgbClr val="000090"/>
              </a:solidFill>
            </a:endParaRP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V="1">
            <a:off x="1915959" y="3350380"/>
            <a:ext cx="0" cy="938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46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1200"/>
            <a:ext cx="9144000" cy="5412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6999" y="3168892"/>
            <a:ext cx="3547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660066"/>
                </a:solidFill>
              </a:rPr>
              <a:t>Typical pulse on a PMT, from an a alpha source scintillating in </a:t>
            </a:r>
            <a:r>
              <a:rPr lang="en-US" i="1" dirty="0" err="1" smtClean="0">
                <a:solidFill>
                  <a:srgbClr val="660066"/>
                </a:solidFill>
              </a:rPr>
              <a:t>LAr</a:t>
            </a:r>
            <a:endParaRPr lang="en-US" i="1" dirty="0" smtClean="0">
              <a:solidFill>
                <a:srgbClr val="660066"/>
              </a:solidFill>
            </a:endParaRPr>
          </a:p>
          <a:p>
            <a:endParaRPr lang="en-US" i="1" dirty="0">
              <a:solidFill>
                <a:srgbClr val="660066"/>
              </a:solidFill>
            </a:endParaRPr>
          </a:p>
          <a:p>
            <a:r>
              <a:rPr lang="en-US" i="1" dirty="0" smtClean="0">
                <a:solidFill>
                  <a:srgbClr val="660066"/>
                </a:solidFill>
              </a:rPr>
              <a:t>(from Bo test stand at Fermilab)</a:t>
            </a:r>
            <a:endParaRPr lang="en-US" i="1" dirty="0">
              <a:solidFill>
                <a:srgbClr val="66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8622" y="5952067"/>
            <a:ext cx="3090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Prompt light, from singlet (6ns time constant)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0578" y="5952067"/>
            <a:ext cx="4803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Delayed light from triplet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(1500ns, dribbling in as single photons)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953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Time Constants of </a:t>
            </a:r>
            <a:r>
              <a:rPr lang="en-US" dirty="0" err="1" smtClean="0"/>
              <a:t>LAr</a:t>
            </a:r>
            <a:r>
              <a:rPr lang="en-US" dirty="0" smtClean="0"/>
              <a:t> Scintillation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7073900" cy="4889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73900" y="2144889"/>
            <a:ext cx="1759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660066"/>
                </a:solidFill>
              </a:rPr>
              <a:t>Summing up many pulses to get an average waveform, you can measure time constants</a:t>
            </a:r>
            <a:endParaRPr lang="en-US" sz="1600" dirty="0">
              <a:solidFill>
                <a:srgbClr val="66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2333" y="2144889"/>
            <a:ext cx="2497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660066"/>
                </a:solidFill>
              </a:rPr>
              <a:t>An example from:</a:t>
            </a:r>
            <a:endParaRPr lang="en-US" sz="1600" b="1" dirty="0">
              <a:solidFill>
                <a:srgbClr val="660066"/>
              </a:solidFill>
            </a:endParaRPr>
          </a:p>
          <a:p>
            <a:r>
              <a:rPr lang="en-US" sz="1600" b="1" dirty="0" smtClean="0">
                <a:solidFill>
                  <a:srgbClr val="660066"/>
                </a:solidFill>
              </a:rPr>
              <a:t>2010 JINST 5 P06003</a:t>
            </a:r>
          </a:p>
          <a:p>
            <a:r>
              <a:rPr lang="en-US" sz="1600" b="1" dirty="0" smtClean="0">
                <a:solidFill>
                  <a:srgbClr val="660066"/>
                </a:solidFill>
              </a:rPr>
              <a:t>(</a:t>
            </a:r>
            <a:r>
              <a:rPr lang="en-US" sz="1600" b="1" dirty="0" err="1" smtClean="0">
                <a:solidFill>
                  <a:srgbClr val="660066"/>
                </a:solidFill>
              </a:rPr>
              <a:t>WArP</a:t>
            </a:r>
            <a:r>
              <a:rPr lang="en-US" sz="1600" b="1" dirty="0" smtClean="0">
                <a:solidFill>
                  <a:srgbClr val="660066"/>
                </a:solidFill>
              </a:rPr>
              <a:t> collaboration)</a:t>
            </a:r>
            <a:endParaRPr lang="en-US" sz="16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122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Quenching of Scintillation Light</a:t>
            </a:r>
            <a:endParaRPr lang="en-US" dirty="0"/>
          </a:p>
        </p:txBody>
      </p:sp>
      <p:sp>
        <p:nvSpPr>
          <p:cNvPr id="5" name="Rectangle 56"/>
          <p:cNvSpPr>
            <a:spLocks noChangeArrowheads="1"/>
          </p:cNvSpPr>
          <p:nvPr/>
        </p:nvSpPr>
        <p:spPr bwMode="auto">
          <a:xfrm>
            <a:off x="3843597" y="3912505"/>
            <a:ext cx="1932095" cy="1701663"/>
          </a:xfrm>
          <a:prstGeom prst="rect">
            <a:avLst/>
          </a:prstGeom>
          <a:solidFill>
            <a:srgbClr val="FFFFFF"/>
          </a:solidFill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57"/>
          <p:cNvSpPr>
            <a:spLocks noChangeArrowheads="1"/>
          </p:cNvSpPr>
          <p:nvPr/>
        </p:nvSpPr>
        <p:spPr bwMode="auto">
          <a:xfrm>
            <a:off x="4220761" y="4857034"/>
            <a:ext cx="378567" cy="37856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 dirty="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7" name="Oval 58"/>
          <p:cNvSpPr>
            <a:spLocks noChangeArrowheads="1"/>
          </p:cNvSpPr>
          <p:nvPr/>
        </p:nvSpPr>
        <p:spPr bwMode="auto">
          <a:xfrm>
            <a:off x="4600730" y="4857034"/>
            <a:ext cx="378567" cy="37856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 dirty="0" smtClean="0">
                <a:solidFill>
                  <a:srgbClr val="000000"/>
                </a:solidFill>
              </a:rPr>
              <a:t>N</a:t>
            </a:r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8" name="Oval 57"/>
          <p:cNvSpPr>
            <a:spLocks noChangeArrowheads="1"/>
          </p:cNvSpPr>
          <p:nvPr/>
        </p:nvSpPr>
        <p:spPr bwMode="auto">
          <a:xfrm>
            <a:off x="4410045" y="4267267"/>
            <a:ext cx="378567" cy="378567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9" name="Oval 58"/>
          <p:cNvSpPr>
            <a:spLocks noChangeArrowheads="1"/>
          </p:cNvSpPr>
          <p:nvPr/>
        </p:nvSpPr>
        <p:spPr bwMode="auto">
          <a:xfrm>
            <a:off x="4790014" y="4267267"/>
            <a:ext cx="378567" cy="378567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10" name="Text Box 59"/>
          <p:cNvSpPr txBox="1">
            <a:spLocks noChangeArrowheads="1"/>
          </p:cNvSpPr>
          <p:nvPr/>
        </p:nvSpPr>
        <p:spPr bwMode="auto">
          <a:xfrm>
            <a:off x="5144745" y="4070974"/>
            <a:ext cx="630945" cy="48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73224" rIns="90000" bIns="45000"/>
          <a:lstStyle/>
          <a:p>
            <a:r>
              <a:rPr lang="fi-FI" sz="3200" b="1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11" name="Rectangle 56"/>
          <p:cNvSpPr>
            <a:spLocks noChangeArrowheads="1"/>
          </p:cNvSpPr>
          <p:nvPr/>
        </p:nvSpPr>
        <p:spPr bwMode="auto">
          <a:xfrm>
            <a:off x="6511515" y="3957050"/>
            <a:ext cx="1932095" cy="1701663"/>
          </a:xfrm>
          <a:prstGeom prst="rect">
            <a:avLst/>
          </a:prstGeom>
          <a:solidFill>
            <a:srgbClr val="FFFFFF"/>
          </a:solidFill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57"/>
          <p:cNvSpPr>
            <a:spLocks noChangeArrowheads="1"/>
          </p:cNvSpPr>
          <p:nvPr/>
        </p:nvSpPr>
        <p:spPr bwMode="auto">
          <a:xfrm>
            <a:off x="6987482" y="4311813"/>
            <a:ext cx="378567" cy="378567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 dirty="0" err="1">
                <a:solidFill>
                  <a:srgbClr val="000000"/>
                </a:solidFill>
              </a:rPr>
              <a:t>Ar</a:t>
            </a:r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13" name="Oval 58"/>
          <p:cNvSpPr>
            <a:spLocks noChangeArrowheads="1"/>
          </p:cNvSpPr>
          <p:nvPr/>
        </p:nvSpPr>
        <p:spPr bwMode="auto">
          <a:xfrm>
            <a:off x="7623380" y="4175908"/>
            <a:ext cx="378567" cy="378567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6020668" y="4553297"/>
            <a:ext cx="351949" cy="589766"/>
          </a:xfrm>
          <a:prstGeom prst="righ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64086" y="1768443"/>
            <a:ext cx="4666519" cy="1744297"/>
            <a:chOff x="4994604" y="4758420"/>
            <a:chExt cx="3783239" cy="1414136"/>
          </a:xfrm>
        </p:grpSpPr>
        <p:sp>
          <p:nvSpPr>
            <p:cNvPr id="16" name="Rectangle 56"/>
            <p:cNvSpPr>
              <a:spLocks noChangeArrowheads="1"/>
            </p:cNvSpPr>
            <p:nvPr/>
          </p:nvSpPr>
          <p:spPr bwMode="auto">
            <a:xfrm>
              <a:off x="4994604" y="4758420"/>
              <a:ext cx="1564673" cy="1378062"/>
            </a:xfrm>
            <a:prstGeom prst="rect">
              <a:avLst/>
            </a:prstGeom>
            <a:solidFill>
              <a:srgbClr val="FFFFFF"/>
            </a:solidFill>
            <a:ln w="720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auto">
            <a:xfrm>
              <a:off x="5319347" y="5332872"/>
              <a:ext cx="306576" cy="306576"/>
            </a:xfrm>
            <a:prstGeom prst="ellipse">
              <a:avLst/>
            </a:prstGeom>
            <a:solidFill>
              <a:srgbClr val="94BD5E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/>
              <a:r>
                <a:rPr lang="fi-FI">
                  <a:solidFill>
                    <a:srgbClr val="000000"/>
                  </a:solidFill>
                </a:rPr>
                <a:t>Ar</a:t>
              </a:r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auto">
            <a:xfrm>
              <a:off x="5627058" y="5332872"/>
              <a:ext cx="306576" cy="306576"/>
            </a:xfrm>
            <a:prstGeom prst="ellipse">
              <a:avLst/>
            </a:prstGeom>
            <a:solidFill>
              <a:srgbClr val="94BD5E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/>
              <a:r>
                <a:rPr lang="fi-FI" dirty="0" err="1">
                  <a:solidFill>
                    <a:srgbClr val="000000"/>
                  </a:solidFill>
                </a:rPr>
                <a:t>Ar</a:t>
              </a:r>
              <a:endParaRPr lang="fi-FI" dirty="0">
                <a:solidFill>
                  <a:srgbClr val="000000"/>
                </a:solidFill>
              </a:endParaRPr>
            </a:p>
          </p:txBody>
        </p:sp>
        <p:sp>
          <p:nvSpPr>
            <p:cNvPr id="19" name="Text Box 59"/>
            <p:cNvSpPr txBox="1">
              <a:spLocks noChangeArrowheads="1"/>
            </p:cNvSpPr>
            <p:nvPr/>
          </p:nvSpPr>
          <p:spPr bwMode="auto">
            <a:xfrm>
              <a:off x="5914331" y="5173907"/>
              <a:ext cx="510960" cy="390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73224" rIns="90000" bIns="45000"/>
            <a:lstStyle/>
            <a:p>
              <a:r>
                <a:rPr lang="fi-FI" sz="3200" b="1" dirty="0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20" name="Rectangle 56"/>
            <p:cNvSpPr>
              <a:spLocks noChangeArrowheads="1"/>
            </p:cNvSpPr>
            <p:nvPr/>
          </p:nvSpPr>
          <p:spPr bwMode="auto">
            <a:xfrm>
              <a:off x="7155171" y="4794494"/>
              <a:ext cx="1564673" cy="1378062"/>
            </a:xfrm>
            <a:prstGeom prst="rect">
              <a:avLst/>
            </a:prstGeom>
            <a:solidFill>
              <a:srgbClr val="FFFFFF"/>
            </a:solidFill>
            <a:ln w="720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57"/>
            <p:cNvSpPr>
              <a:spLocks noChangeArrowheads="1"/>
            </p:cNvSpPr>
            <p:nvPr/>
          </p:nvSpPr>
          <p:spPr bwMode="auto">
            <a:xfrm>
              <a:off x="7613899" y="5540243"/>
              <a:ext cx="306576" cy="306576"/>
            </a:xfrm>
            <a:prstGeom prst="ellipse">
              <a:avLst/>
            </a:prstGeom>
            <a:solidFill>
              <a:srgbClr val="94BD5E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/>
              <a:r>
                <a:rPr lang="fi-FI" dirty="0" err="1">
                  <a:solidFill>
                    <a:srgbClr val="000000"/>
                  </a:solidFill>
                </a:rPr>
                <a:t>Ar</a:t>
              </a:r>
              <a:endParaRPr lang="fi-FI" dirty="0">
                <a:solidFill>
                  <a:srgbClr val="000000"/>
                </a:solidFill>
              </a:endParaRPr>
            </a:p>
          </p:txBody>
        </p:sp>
        <p:sp>
          <p:nvSpPr>
            <p:cNvPr id="22" name="Oval 58"/>
            <p:cNvSpPr>
              <a:spLocks noChangeArrowheads="1"/>
            </p:cNvSpPr>
            <p:nvPr/>
          </p:nvSpPr>
          <p:spPr bwMode="auto">
            <a:xfrm>
              <a:off x="7749019" y="5020619"/>
              <a:ext cx="306576" cy="306576"/>
            </a:xfrm>
            <a:prstGeom prst="ellipse">
              <a:avLst/>
            </a:prstGeom>
            <a:solidFill>
              <a:srgbClr val="94BD5E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/>
              <a:r>
                <a:rPr lang="fi-FI" dirty="0" err="1">
                  <a:solidFill>
                    <a:srgbClr val="000000"/>
                  </a:solidFill>
                </a:rPr>
                <a:t>Ar</a:t>
              </a:r>
              <a:endParaRPr lang="fi-FI" dirty="0">
                <a:solidFill>
                  <a:srgbClr val="000000"/>
                </a:solidFill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6757667" y="5277354"/>
              <a:ext cx="285020" cy="477612"/>
            </a:xfrm>
            <a:prstGeom prst="rightArrow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8159248" y="5494629"/>
              <a:ext cx="122313" cy="122313"/>
            </a:xfrm>
            <a:prstGeom prst="ellipse">
              <a:avLst/>
            </a:prstGeom>
            <a:solidFill>
              <a:srgbClr val="2323D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8281561" y="5598943"/>
              <a:ext cx="309296" cy="247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 Box 27"/>
            <p:cNvSpPr txBox="1">
              <a:spLocks noChangeArrowheads="1"/>
            </p:cNvSpPr>
            <p:nvPr/>
          </p:nvSpPr>
          <p:spPr bwMode="auto">
            <a:xfrm>
              <a:off x="8159249" y="5126285"/>
              <a:ext cx="618594" cy="45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9536" rIns="90000" bIns="45000"/>
            <a:lstStyle/>
            <a:p>
              <a:pPr>
                <a:lnSpc>
                  <a:spcPct val="98000"/>
                </a:lnSpc>
              </a:pPr>
              <a:r>
                <a:rPr lang="fi-FI" dirty="0">
                  <a:solidFill>
                    <a:srgbClr val="000000"/>
                  </a:solidFill>
                  <a:latin typeface="DejaVu Sans" charset="0"/>
                </a:rPr>
                <a:t>γ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586406" y="2408534"/>
            <a:ext cx="2882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Scintillation process</a:t>
            </a:r>
            <a:endParaRPr lang="en-US" b="1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964647" y="4464990"/>
            <a:ext cx="279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Competing </a:t>
            </a:r>
            <a:r>
              <a:rPr lang="en-US" b="1" i="1" dirty="0" err="1" smtClean="0"/>
              <a:t>Excimer</a:t>
            </a:r>
            <a:r>
              <a:rPr lang="en-US" b="1" i="1" dirty="0" smtClean="0"/>
              <a:t> Dissociation Process</a:t>
            </a:r>
            <a:endParaRPr lang="en-US" b="1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3501846" y="5693140"/>
            <a:ext cx="5184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Rate dependent on the density of excimers and density of impurity</a:t>
            </a:r>
            <a:endParaRPr lang="en-US" i="1" dirty="0"/>
          </a:p>
        </p:txBody>
      </p:sp>
      <p:sp>
        <p:nvSpPr>
          <p:cNvPr id="30" name="Oval 57"/>
          <p:cNvSpPr>
            <a:spLocks noChangeArrowheads="1"/>
          </p:cNvSpPr>
          <p:nvPr/>
        </p:nvSpPr>
        <p:spPr bwMode="auto">
          <a:xfrm>
            <a:off x="6888680" y="4977439"/>
            <a:ext cx="378567" cy="37856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 dirty="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31" name="Oval 58"/>
          <p:cNvSpPr>
            <a:spLocks noChangeArrowheads="1"/>
          </p:cNvSpPr>
          <p:nvPr/>
        </p:nvSpPr>
        <p:spPr bwMode="auto">
          <a:xfrm>
            <a:off x="7268649" y="4977439"/>
            <a:ext cx="378567" cy="37856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 dirty="0" smtClean="0">
                <a:solidFill>
                  <a:srgbClr val="000000"/>
                </a:solidFill>
              </a:rPr>
              <a:t>N</a:t>
            </a:r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32" name="Text Box 59"/>
          <p:cNvSpPr txBox="1">
            <a:spLocks noChangeArrowheads="1"/>
          </p:cNvSpPr>
          <p:nvPr/>
        </p:nvSpPr>
        <p:spPr bwMode="auto">
          <a:xfrm>
            <a:off x="7531331" y="4753278"/>
            <a:ext cx="630945" cy="48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73224" rIns="90000" bIns="45000"/>
          <a:lstStyle/>
          <a:p>
            <a:r>
              <a:rPr lang="fi-FI" sz="3200" b="1">
                <a:solidFill>
                  <a:srgbClr val="00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062936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Quenching by Nitrogen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First measured by </a:t>
            </a:r>
            <a:r>
              <a:rPr lang="en-US" sz="2000" dirty="0" err="1" smtClean="0"/>
              <a:t>WArP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en-US" sz="2000" b="1" i="1" dirty="0" err="1" smtClean="0">
                <a:solidFill>
                  <a:srgbClr val="660066"/>
                </a:solidFill>
              </a:rPr>
              <a:t>Acciarri</a:t>
            </a:r>
            <a:r>
              <a:rPr lang="en-US" sz="2000" b="1" i="1" dirty="0" smtClean="0">
                <a:solidFill>
                  <a:srgbClr val="660066"/>
                </a:solidFill>
              </a:rPr>
              <a:t> </a:t>
            </a:r>
            <a:r>
              <a:rPr lang="en-US" sz="2000" b="1" i="1" dirty="0">
                <a:solidFill>
                  <a:srgbClr val="660066"/>
                </a:solidFill>
              </a:rPr>
              <a:t>et al 2010 JINST 5 P06003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33" y="2420399"/>
            <a:ext cx="4653018" cy="4437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891" y="3382434"/>
            <a:ext cx="4265175" cy="32638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69484" y="1524000"/>
            <a:ext cx="3805183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Quenching shortens long time constant and reduces total scintillation yield. significant above ~2 ppm N</a:t>
            </a:r>
            <a:r>
              <a:rPr lang="en-US" sz="1600" baseline="-25000" dirty="0" smtClean="0"/>
              <a:t>2</a:t>
            </a:r>
          </a:p>
          <a:p>
            <a:endParaRPr lang="en-US" sz="1600" baseline="-25000" dirty="0"/>
          </a:p>
          <a:p>
            <a:r>
              <a:rPr lang="en-US" sz="1600" i="1" dirty="0" smtClean="0"/>
              <a:t>In MicroBooNE &amp; LBNE/F, quenching and absorption may both be observable, but likely not problematic.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755212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Quenching by Methane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We observed quenching by methane, but at concentrations much above where absorption is problematic</a:t>
            </a:r>
          </a:p>
          <a:p>
            <a:pPr marL="0" indent="0">
              <a:buNone/>
            </a:pPr>
            <a:r>
              <a:rPr lang="en-US" sz="2000" b="1" i="1" dirty="0" smtClean="0">
                <a:solidFill>
                  <a:srgbClr val="008000"/>
                </a:solidFill>
              </a:rPr>
              <a:t>	BJPJ </a:t>
            </a:r>
            <a:r>
              <a:rPr lang="en-US" sz="2000" b="1" i="1" dirty="0">
                <a:solidFill>
                  <a:srgbClr val="008000"/>
                </a:solidFill>
              </a:rPr>
              <a:t>et al, 2013 JINST 8 P12015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366" y="2582561"/>
            <a:ext cx="4610100" cy="412303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1716" y="2734962"/>
            <a:ext cx="4340040" cy="4123038"/>
            <a:chOff x="130025" y="2890762"/>
            <a:chExt cx="4015618" cy="3814837"/>
          </a:xfrm>
        </p:grpSpPr>
        <p:pic>
          <p:nvPicPr>
            <p:cNvPr id="8" name="Picture 7" descr="DeconvShapes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025" y="2890762"/>
              <a:ext cx="4015618" cy="381483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70856" y="3174243"/>
              <a:ext cx="11974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</a:rPr>
                <a:t>Single photoelectron shape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28685" y="3174243"/>
              <a:ext cx="11974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</a:rPr>
                <a:t>Averaged </a:t>
              </a:r>
              <a:r>
                <a:rPr lang="en-US" sz="1200" i="1" dirty="0" err="1" smtClean="0">
                  <a:solidFill>
                    <a:schemeClr val="bg1">
                      <a:lumMod val="50000"/>
                    </a:schemeClr>
                  </a:solidFill>
                </a:rPr>
                <a:t>LAr</a:t>
              </a:r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</a:rPr>
                <a:t> scintillation pulse (alpha)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2000" y="4838545"/>
              <a:ext cx="1306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</a:rPr>
                <a:t>Deconvolved </a:t>
              </a:r>
              <a:r>
                <a:rPr lang="en-US" sz="1200" i="1" dirty="0" err="1" smtClean="0">
                  <a:solidFill>
                    <a:schemeClr val="bg1">
                      <a:lumMod val="50000"/>
                    </a:schemeClr>
                  </a:solidFill>
                </a:rPr>
                <a:t>LAr</a:t>
              </a:r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</a:rPr>
                <a:t> scintillation pulse (linear y)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19828" y="4838545"/>
              <a:ext cx="1306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</a:rPr>
                <a:t>Deconvolved </a:t>
              </a:r>
              <a:r>
                <a:rPr lang="en-US" sz="1200" i="1" dirty="0" err="1" smtClean="0">
                  <a:solidFill>
                    <a:schemeClr val="bg1">
                      <a:lumMod val="50000"/>
                    </a:schemeClr>
                  </a:solidFill>
                </a:rPr>
                <a:t>LAr</a:t>
              </a:r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</a:rPr>
                <a:t> scintillation pulse (log y)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175908" y="5745238"/>
            <a:ext cx="1778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Late time </a:t>
            </a:r>
            <a:r>
              <a:rPr lang="en-US" sz="1400" i="1" dirty="0" err="1" smtClean="0">
                <a:solidFill>
                  <a:srgbClr val="FF0000"/>
                </a:solidFill>
              </a:rPr>
              <a:t>const</a:t>
            </a:r>
            <a:r>
              <a:rPr lang="en-US" sz="1400" i="1" dirty="0" smtClean="0">
                <a:solidFill>
                  <a:srgbClr val="FF0000"/>
                </a:solidFill>
              </a:rPr>
              <a:t> fit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362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671" y="414813"/>
            <a:ext cx="8229600" cy="990600"/>
          </a:xfrm>
        </p:spPr>
        <p:txBody>
          <a:bodyPr/>
          <a:lstStyle/>
          <a:p>
            <a:r>
              <a:rPr lang="en-US" dirty="0" smtClean="0"/>
              <a:t>Excitation Transfer to Xenon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5413"/>
            <a:ext cx="6165225" cy="13587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12587"/>
            <a:ext cx="6165225" cy="12646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46133"/>
            <a:ext cx="6165225" cy="14114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4471" y="6021294"/>
            <a:ext cx="3720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b="1" dirty="0">
                <a:solidFill>
                  <a:srgbClr val="660066"/>
                </a:solidFill>
              </a:rPr>
              <a:t>JINST 9 (2014) </a:t>
            </a:r>
            <a:r>
              <a:rPr lang="en-US" b="1" dirty="0" smtClean="0">
                <a:solidFill>
                  <a:srgbClr val="660066"/>
                </a:solidFill>
              </a:rPr>
              <a:t>P06013</a:t>
            </a:r>
          </a:p>
          <a:p>
            <a:r>
              <a:rPr lang="en-US" dirty="0" smtClean="0"/>
              <a:t>Wahl et al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65225" y="1524000"/>
            <a:ext cx="2978775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Excitation can also be transferred to a dopant which then decays with a photon.</a:t>
            </a:r>
          </a:p>
          <a:p>
            <a:endParaRPr lang="en-US" dirty="0"/>
          </a:p>
          <a:p>
            <a:r>
              <a:rPr lang="en-US" dirty="0" err="1" smtClean="0"/>
              <a:t>Eg</a:t>
            </a:r>
            <a:r>
              <a:rPr lang="en-US" smtClean="0"/>
              <a:t> xenon </a:t>
            </a:r>
            <a:r>
              <a:rPr lang="en-US" dirty="0"/>
              <a:t>:</a:t>
            </a:r>
            <a:r>
              <a:rPr lang="en-US" dirty="0" smtClean="0"/>
              <a:t> first studied by ICARUS, and more recently for dark matter detection (left)</a:t>
            </a:r>
          </a:p>
          <a:p>
            <a:endParaRPr lang="en-US" dirty="0"/>
          </a:p>
          <a:p>
            <a:r>
              <a:rPr lang="en-US" dirty="0" smtClean="0"/>
              <a:t>175 nm rather than 128 nm emission gives a moderate improvement to light collection capability (depends on WLS coating)</a:t>
            </a:r>
          </a:p>
          <a:p>
            <a:endParaRPr lang="en-US" dirty="0"/>
          </a:p>
          <a:p>
            <a:r>
              <a:rPr lang="en-US" dirty="0" smtClean="0"/>
              <a:t>Also brings late light to shorter timescales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973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Back to pure argon :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29413" y="1883378"/>
            <a:ext cx="1611156" cy="1363718"/>
          </a:xfrm>
          <a:prstGeom prst="rect">
            <a:avLst/>
          </a:prstGeom>
          <a:solidFill>
            <a:srgbClr val="FFFFFF"/>
          </a:solidFill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648551" y="2468230"/>
            <a:ext cx="372562" cy="372563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021113" y="2468230"/>
            <a:ext cx="372563" cy="372563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2357122" y="2293899"/>
            <a:ext cx="619999" cy="48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73224" rIns="90000" bIns="45000"/>
          <a:lstStyle/>
          <a:p>
            <a:r>
              <a:rPr lang="fi-FI" sz="32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62835" y="1883378"/>
            <a:ext cx="1611156" cy="1362313"/>
          </a:xfrm>
          <a:prstGeom prst="rect">
            <a:avLst/>
          </a:prstGeom>
          <a:solidFill>
            <a:srgbClr val="FFFFFF"/>
          </a:solidFill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482835" y="2627097"/>
            <a:ext cx="369750" cy="371156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110273" y="2132222"/>
            <a:ext cx="371156" cy="371156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 flipH="1" flipV="1">
            <a:off x="3985148" y="2007097"/>
            <a:ext cx="125125" cy="125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24"/>
          <p:cNvSpPr>
            <a:spLocks noChangeShapeType="1"/>
          </p:cNvSpPr>
          <p:nvPr/>
        </p:nvSpPr>
        <p:spPr bwMode="auto">
          <a:xfrm flipH="1">
            <a:off x="4233991" y="2999659"/>
            <a:ext cx="248843" cy="1223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853991" y="2379659"/>
            <a:ext cx="122313" cy="122313"/>
          </a:xfrm>
          <a:prstGeom prst="ellipse">
            <a:avLst/>
          </a:prstGeom>
          <a:solidFill>
            <a:srgbClr val="2323D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 flipV="1">
            <a:off x="4977710" y="2005691"/>
            <a:ext cx="371156" cy="3739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4853992" y="2011315"/>
            <a:ext cx="6185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9536" rIns="90000" bIns="45000"/>
          <a:lstStyle/>
          <a:p>
            <a:pPr>
              <a:lnSpc>
                <a:spcPct val="98000"/>
              </a:lnSpc>
            </a:pPr>
            <a:r>
              <a:rPr lang="fi-FI" dirty="0">
                <a:solidFill>
                  <a:srgbClr val="000000"/>
                </a:solidFill>
                <a:latin typeface="DejaVu Sans" charset="0"/>
              </a:rPr>
              <a:t>γ</a:t>
            </a:r>
          </a:p>
        </p:txBody>
      </p:sp>
      <p:sp>
        <p:nvSpPr>
          <p:cNvPr id="17" name="Line 28"/>
          <p:cNvSpPr>
            <a:spLocks noChangeShapeType="1"/>
          </p:cNvSpPr>
          <p:nvPr/>
        </p:nvSpPr>
        <p:spPr bwMode="auto">
          <a:xfrm>
            <a:off x="2941975" y="2521654"/>
            <a:ext cx="831739" cy="14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977121" y="2057034"/>
            <a:ext cx="903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6 ns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365965" y="4309683"/>
            <a:ext cx="1611156" cy="1363718"/>
          </a:xfrm>
          <a:prstGeom prst="rect">
            <a:avLst/>
          </a:prstGeom>
          <a:solidFill>
            <a:srgbClr val="FFFFFF"/>
          </a:solidFill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685103" y="4894535"/>
            <a:ext cx="372562" cy="372563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2057665" y="4894535"/>
            <a:ext cx="372563" cy="372563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2393674" y="4720204"/>
            <a:ext cx="619999" cy="48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73224" rIns="90000" bIns="45000"/>
          <a:lstStyle/>
          <a:p>
            <a:r>
              <a:rPr lang="fi-FI" sz="3200" b="1" dirty="0">
                <a:solidFill>
                  <a:srgbClr val="000090"/>
                </a:solidFill>
              </a:rPr>
              <a:t>*</a:t>
            </a:r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 flipV="1">
            <a:off x="2201004" y="3350381"/>
            <a:ext cx="1572710" cy="95930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250567" y="3809243"/>
            <a:ext cx="1469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90"/>
                </a:solidFill>
              </a:rPr>
              <a:t>1500 ns</a:t>
            </a:r>
            <a:endParaRPr lang="en-US" b="1" i="1" dirty="0">
              <a:solidFill>
                <a:srgbClr val="000090"/>
              </a:solidFill>
            </a:endParaRPr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 flipV="1">
            <a:off x="1915959" y="3350380"/>
            <a:ext cx="0" cy="938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27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30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open mystery – the Third Component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12333"/>
            <a:ext cx="8229600" cy="487680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WArP</a:t>
            </a:r>
            <a:r>
              <a:rPr lang="en-US" sz="2000" dirty="0" smtClean="0"/>
              <a:t>, </a:t>
            </a:r>
            <a:r>
              <a:rPr lang="en-US" sz="2000" dirty="0" err="1" smtClean="0"/>
              <a:t>ArDM</a:t>
            </a:r>
            <a:r>
              <a:rPr lang="en-US" sz="2000" dirty="0" smtClean="0"/>
              <a:t>, and BoVST, all see some activity in the “intermediate time” region of a deconvolved PMT pulse for pure argon.</a:t>
            </a:r>
          </a:p>
          <a:p>
            <a:r>
              <a:rPr lang="en-US" sz="2000" dirty="0" smtClean="0"/>
              <a:t>Interpretation of “intermediate component” not presently clear.</a:t>
            </a:r>
          </a:p>
          <a:p>
            <a:r>
              <a:rPr lang="en-US" sz="2000" dirty="0" smtClean="0"/>
              <a:t>Instrumental effect or scintillation physics?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78666"/>
            <a:ext cx="3869867" cy="37761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5733" y="6460064"/>
            <a:ext cx="375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WArP</a:t>
            </a:r>
            <a:r>
              <a:rPr lang="en-US" b="1" dirty="0" smtClean="0"/>
              <a:t> deconvolution (PMT)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561" b="-1"/>
          <a:stretch/>
        </p:blipFill>
        <p:spPr>
          <a:xfrm>
            <a:off x="4530267" y="3344332"/>
            <a:ext cx="4511061" cy="28448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54527" y="6443130"/>
            <a:ext cx="375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BoVST deconvolution (PMT)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6705600" y="4047066"/>
            <a:ext cx="575733" cy="37253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18400" y="5301734"/>
            <a:ext cx="181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4"/>
                </a:solidFill>
              </a:rPr>
              <a:t>T</a:t>
            </a:r>
            <a:r>
              <a:rPr lang="en-US" b="1" i="1" baseline="-25000" dirty="0">
                <a:solidFill>
                  <a:schemeClr val="accent4"/>
                </a:solidFill>
              </a:rPr>
              <a:t>I</a:t>
            </a:r>
            <a:r>
              <a:rPr lang="en-US" b="1" i="1" dirty="0" smtClean="0">
                <a:solidFill>
                  <a:schemeClr val="accent4"/>
                </a:solidFill>
              </a:rPr>
              <a:t> = 40 ns</a:t>
            </a:r>
            <a:endParaRPr lang="en-US" b="1" i="1" dirty="0">
              <a:solidFill>
                <a:schemeClr val="accent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87728" y="5186402"/>
            <a:ext cx="18118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4"/>
                </a:solidFill>
              </a:rPr>
              <a:t>T</a:t>
            </a:r>
            <a:r>
              <a:rPr lang="en-US" b="1" i="1" baseline="-25000" dirty="0">
                <a:solidFill>
                  <a:schemeClr val="accent4"/>
                </a:solidFill>
              </a:rPr>
              <a:t>I</a:t>
            </a:r>
            <a:r>
              <a:rPr lang="en-US" b="1" i="1" dirty="0" smtClean="0">
                <a:solidFill>
                  <a:schemeClr val="accent4"/>
                </a:solidFill>
              </a:rPr>
              <a:t> = 25 ns</a:t>
            </a:r>
          </a:p>
          <a:p>
            <a:r>
              <a:rPr lang="en-US" sz="1400" i="1" dirty="0" smtClean="0">
                <a:solidFill>
                  <a:schemeClr val="accent4"/>
                </a:solidFill>
              </a:rPr>
              <a:t>(investigations ongoing)</a:t>
            </a:r>
            <a:endParaRPr lang="en-US" sz="1400" i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3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Mechanisms of Scintillation in </a:t>
            </a:r>
            <a:r>
              <a:rPr lang="en-US" dirty="0" err="1" smtClean="0"/>
              <a:t>LAr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4762" y="1575618"/>
            <a:ext cx="829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liquid argon, </a:t>
            </a:r>
            <a:r>
              <a:rPr lang="en-US" dirty="0"/>
              <a:t>t</a:t>
            </a:r>
            <a:r>
              <a:rPr lang="en-US" dirty="0" smtClean="0"/>
              <a:t>here are two important scintillation mechanisms: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998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68" y="3166533"/>
            <a:ext cx="6514844" cy="32004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6268" y="982132"/>
            <a:ext cx="8686800" cy="218440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Different measurement methods / experiments do not presently agree on the value of the intermediate time constant or size of the component. </a:t>
            </a:r>
          </a:p>
          <a:p>
            <a:endParaRPr lang="en-US" dirty="0"/>
          </a:p>
          <a:p>
            <a:r>
              <a:rPr lang="en-US" dirty="0" smtClean="0"/>
              <a:t>A potentially interesting piece of liquid argon microphysics.  What wavelength is it? Dependence on E-field? Purity? </a:t>
            </a:r>
            <a:r>
              <a:rPr lang="en-US" dirty="0" err="1" smtClean="0"/>
              <a:t>dEdx</a:t>
            </a:r>
            <a:r>
              <a:rPr lang="en-US" dirty="0" smtClean="0"/>
              <a:t>? Other??</a:t>
            </a:r>
          </a:p>
          <a:p>
            <a:endParaRPr lang="en-US" dirty="0"/>
          </a:p>
          <a:p>
            <a:r>
              <a:rPr lang="en-US" b="1" dirty="0" smtClean="0"/>
              <a:t>Let’s understand it by this session next year!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654800" y="4403065"/>
            <a:ext cx="248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660066"/>
                </a:solidFill>
              </a:rPr>
              <a:t>D </a:t>
            </a:r>
            <a:r>
              <a:rPr lang="en-US" b="1" i="1" dirty="0">
                <a:solidFill>
                  <a:srgbClr val="660066"/>
                </a:solidFill>
              </a:rPr>
              <a:t>W</a:t>
            </a:r>
            <a:r>
              <a:rPr lang="en-US" b="1" i="1" dirty="0" smtClean="0">
                <a:solidFill>
                  <a:srgbClr val="660066"/>
                </a:solidFill>
              </a:rPr>
              <a:t>hittington, Neutrino2014 poster</a:t>
            </a:r>
            <a:endParaRPr lang="en-US" b="1" i="1" dirty="0">
              <a:solidFill>
                <a:srgbClr val="66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9600" y="5455734"/>
            <a:ext cx="181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4"/>
                </a:solidFill>
              </a:rPr>
              <a:t>T</a:t>
            </a:r>
            <a:r>
              <a:rPr lang="en-US" b="1" i="1" baseline="-25000" dirty="0">
                <a:solidFill>
                  <a:schemeClr val="accent4"/>
                </a:solidFill>
              </a:rPr>
              <a:t>I</a:t>
            </a:r>
            <a:r>
              <a:rPr lang="en-US" b="1" i="1" dirty="0" smtClean="0">
                <a:solidFill>
                  <a:schemeClr val="accent4"/>
                </a:solidFill>
              </a:rPr>
              <a:t> = 140ns</a:t>
            </a:r>
            <a:endParaRPr lang="en-US" b="1" i="1" dirty="0">
              <a:solidFill>
                <a:schemeClr val="accent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9429" y="6402436"/>
            <a:ext cx="4838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LBNE TallBo Tests (</a:t>
            </a:r>
            <a:r>
              <a:rPr lang="en-US" b="1" dirty="0" err="1" smtClean="0"/>
              <a:t>SiPM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90211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0266" y="529542"/>
            <a:ext cx="9144000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Some new and notable papers about (or relevant to) </a:t>
            </a:r>
            <a:r>
              <a:rPr lang="en-US" sz="3200" dirty="0" err="1" smtClean="0"/>
              <a:t>LAr</a:t>
            </a:r>
            <a:r>
              <a:rPr lang="en-US" sz="3200" dirty="0" smtClean="0"/>
              <a:t> scintillation </a:t>
            </a:r>
            <a:r>
              <a:rPr lang="en-US" sz="3200" dirty="0" smtClean="0"/>
              <a:t>physics since LArTPC2013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63033" y="1862666"/>
            <a:ext cx="7797800" cy="467783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Measurement of Scintillation and Ionization Yield and Scintillation Pulse Shape from Nuclear Recoils in Liquid Argon </a:t>
            </a:r>
            <a:r>
              <a:rPr lang="en-US" dirty="0" smtClean="0"/>
              <a:t>	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b="1" i="1" dirty="0" smtClean="0"/>
              <a:t>arXiv</a:t>
            </a:r>
            <a:r>
              <a:rPr lang="en-US" b="1" i="1" dirty="0"/>
              <a:t>:1406.4825 </a:t>
            </a:r>
            <a:endParaRPr lang="en-US" b="1" i="1" dirty="0" smtClean="0"/>
          </a:p>
          <a:p>
            <a:endParaRPr lang="en-US" b="1" i="1" dirty="0"/>
          </a:p>
          <a:p>
            <a:r>
              <a:rPr lang="en-US" sz="2400" dirty="0" smtClean="0"/>
              <a:t>Observation </a:t>
            </a:r>
            <a:r>
              <a:rPr lang="en-US" sz="2400" dirty="0"/>
              <a:t>of the dependence on drift field of scintillation from nuclear recoils in liquid </a:t>
            </a:r>
            <a:r>
              <a:rPr lang="en-US" sz="2400" dirty="0" smtClean="0"/>
              <a:t>argon </a:t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US" sz="2400" b="1" i="1" dirty="0" err="1" smtClean="0"/>
              <a:t>Phys.Rev</a:t>
            </a:r>
            <a:r>
              <a:rPr lang="en-US" sz="2400" b="1" i="1" dirty="0"/>
              <a:t>. D88 (2013) 9, </a:t>
            </a:r>
            <a:r>
              <a:rPr lang="en-US" sz="2400" b="1" i="1" dirty="0" smtClean="0"/>
              <a:t>092006</a:t>
            </a:r>
            <a:endParaRPr lang="en-US" sz="2400" b="1" i="1" dirty="0"/>
          </a:p>
          <a:p>
            <a:pPr marL="0" indent="0">
              <a:buNone/>
            </a:pPr>
            <a:endParaRPr lang="en-US" b="1" i="1" dirty="0"/>
          </a:p>
          <a:p>
            <a:r>
              <a:rPr lang="en-US" dirty="0" smtClean="0"/>
              <a:t>A </a:t>
            </a:r>
            <a:r>
              <a:rPr lang="en-US" dirty="0"/>
              <a:t>study of electron recombination using highly ionizing particles in the ArgoNeuT Liquid Argon </a:t>
            </a:r>
            <a:r>
              <a:rPr lang="en-US" dirty="0" smtClean="0"/>
              <a:t>TPC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b="1" i="1" dirty="0" smtClean="0"/>
              <a:t>JINST </a:t>
            </a:r>
            <a:r>
              <a:rPr lang="en-US" b="1" i="1" dirty="0"/>
              <a:t>8 (2013) P08005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Performance of liquid argon neutrino detectors with enhanced sensitivity to scintillation light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b="1" i="1" dirty="0" smtClean="0"/>
              <a:t>arXiv</a:t>
            </a:r>
            <a:r>
              <a:rPr lang="en-US" b="1" i="1" dirty="0"/>
              <a:t>:</a:t>
            </a:r>
            <a:r>
              <a:rPr lang="en-US" b="1" i="1" dirty="0" smtClean="0"/>
              <a:t>1405.0848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399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 discussed the mechanisms of scintillation in liquid argon</a:t>
            </a:r>
          </a:p>
          <a:p>
            <a:endParaRPr lang="en-US" dirty="0" smtClean="0"/>
          </a:p>
          <a:p>
            <a:r>
              <a:rPr lang="en-US" dirty="0" smtClean="0"/>
              <a:t>Small concentrations of contaminants can have a detrimental impact on scintillation light</a:t>
            </a:r>
          </a:p>
          <a:p>
            <a:endParaRPr lang="en-US" dirty="0" smtClean="0"/>
          </a:p>
          <a:p>
            <a:r>
              <a:rPr lang="en-US" dirty="0" smtClean="0"/>
              <a:t>Methane and nitrogen are problems for underground and atmospheric argon respectively, and both have been studied for absorption and quenching effects.</a:t>
            </a:r>
          </a:p>
          <a:p>
            <a:endParaRPr lang="en-US" dirty="0" smtClean="0"/>
          </a:p>
          <a:p>
            <a:r>
              <a:rPr lang="en-US" dirty="0" smtClean="0"/>
              <a:t>There is mounting evidence of an intermediate time constant of unknown origin, which can hopefully be </a:t>
            </a:r>
            <a:r>
              <a:rPr lang="en-US" smtClean="0"/>
              <a:t>understood soon!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173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0"/>
            <a:ext cx="86419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Thank you for your attention!</a:t>
            </a:r>
            <a:endParaRPr lang="en-US" sz="4800" b="1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28446"/>
            <a:ext cx="10274158" cy="6858000"/>
            <a:chOff x="4089073" y="3489433"/>
            <a:chExt cx="5236308" cy="349523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89073" y="3489433"/>
              <a:ext cx="5236308" cy="3495235"/>
            </a:xfrm>
            <a:prstGeom prst="rect">
              <a:avLst/>
            </a:prstGeom>
            <a:ln w="38100" cmpd="sng">
              <a:solidFill>
                <a:srgbClr val="000000"/>
              </a:solidFill>
              <a:prstDash val="solid"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4089073" y="6686632"/>
              <a:ext cx="3124272" cy="298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 smtClean="0">
                  <a:solidFill>
                    <a:schemeClr val="bg1"/>
                  </a:solidFill>
                </a:rPr>
                <a:t>Thank you for your attention.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1767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Mechanisms of Scintillation in </a:t>
            </a:r>
            <a:r>
              <a:rPr lang="en-US" dirty="0" err="1" smtClean="0"/>
              <a:t>LAr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10545" y="4085360"/>
            <a:ext cx="1611156" cy="1363718"/>
          </a:xfrm>
          <a:prstGeom prst="rect">
            <a:avLst/>
          </a:prstGeom>
          <a:solidFill>
            <a:srgbClr val="FFFFFF"/>
          </a:solidFill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030544" y="4581641"/>
            <a:ext cx="372563" cy="371156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 b="1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7984" y="4085360"/>
            <a:ext cx="1612561" cy="1363718"/>
          </a:xfrm>
          <a:prstGeom prst="rect">
            <a:avLst/>
          </a:prstGeom>
          <a:solidFill>
            <a:srgbClr val="FFFFFF"/>
          </a:solidFill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797983" y="4829079"/>
            <a:ext cx="372563" cy="372562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 b="1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426827" y="4581641"/>
            <a:ext cx="1239999" cy="140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03108" y="4457923"/>
            <a:ext cx="247437" cy="247437"/>
          </a:xfrm>
          <a:prstGeom prst="ellipse">
            <a:avLst/>
          </a:prstGeom>
          <a:solidFill>
            <a:srgbClr val="8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 b="1">
                <a:solidFill>
                  <a:srgbClr val="FFFFFF"/>
                </a:solidFill>
              </a:rPr>
              <a:t>p</a:t>
            </a: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797983" y="4457923"/>
            <a:ext cx="496281" cy="371156"/>
          </a:xfrm>
          <a:prstGeom prst="irregularSeal2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03108" y="4210485"/>
            <a:ext cx="620000" cy="30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/>
          <a:p>
            <a:r>
              <a:rPr lang="fi-FI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641700" y="4085360"/>
            <a:ext cx="1611156" cy="1363718"/>
          </a:xfrm>
          <a:prstGeom prst="rect">
            <a:avLst/>
          </a:prstGeom>
          <a:solidFill>
            <a:srgbClr val="FFFFFF"/>
          </a:solidFill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4960838" y="4670212"/>
            <a:ext cx="372562" cy="372563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5333400" y="4670212"/>
            <a:ext cx="372563" cy="372563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1790545" y="4705360"/>
            <a:ext cx="620000" cy="140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4021701" y="4705360"/>
            <a:ext cx="619999" cy="140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3277982" y="4405904"/>
            <a:ext cx="620000" cy="48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73224" rIns="90000" bIns="45000"/>
          <a:lstStyle/>
          <a:p>
            <a:r>
              <a:rPr lang="fi-FI" sz="3200" b="1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5669409" y="4495881"/>
            <a:ext cx="619999" cy="48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73224" rIns="90000" bIns="45000"/>
          <a:lstStyle/>
          <a:p>
            <a:r>
              <a:rPr lang="fi-FI" sz="3200" b="1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175122" y="4085360"/>
            <a:ext cx="1611156" cy="1362313"/>
          </a:xfrm>
          <a:prstGeom prst="rect">
            <a:avLst/>
          </a:prstGeom>
          <a:solidFill>
            <a:srgbClr val="FFFFFF"/>
          </a:solidFill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7795122" y="4829079"/>
            <a:ext cx="369750" cy="371156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7422560" y="4334204"/>
            <a:ext cx="371156" cy="371156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 flipH="1" flipV="1">
            <a:off x="7297435" y="4209079"/>
            <a:ext cx="125125" cy="125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H="1">
            <a:off x="7546278" y="5201641"/>
            <a:ext cx="248843" cy="1223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8166278" y="4581641"/>
            <a:ext cx="122313" cy="122313"/>
          </a:xfrm>
          <a:prstGeom prst="ellipse">
            <a:avLst/>
          </a:prstGeom>
          <a:solidFill>
            <a:srgbClr val="2323D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 flipV="1">
            <a:off x="8289997" y="4207673"/>
            <a:ext cx="371156" cy="3739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8166279" y="4213297"/>
            <a:ext cx="6185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9536" rIns="90000" bIns="45000"/>
          <a:lstStyle/>
          <a:p>
            <a:pPr>
              <a:lnSpc>
                <a:spcPct val="98000"/>
              </a:lnSpc>
            </a:pPr>
            <a:r>
              <a:rPr lang="fi-FI" dirty="0">
                <a:solidFill>
                  <a:srgbClr val="000000"/>
                </a:solidFill>
                <a:latin typeface="DejaVu Sans" charset="0"/>
              </a:rPr>
              <a:t>γ</a:t>
            </a: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6254262" y="4723636"/>
            <a:ext cx="939138" cy="14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410545" y="3209058"/>
            <a:ext cx="587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1: “Self-trapped </a:t>
            </a:r>
            <a:r>
              <a:rPr lang="en-US" b="1" dirty="0" err="1" smtClean="0">
                <a:solidFill>
                  <a:srgbClr val="008000"/>
                </a:solidFill>
              </a:rPr>
              <a:t>exciton</a:t>
            </a:r>
            <a:r>
              <a:rPr lang="en-US" b="1" dirty="0" smtClean="0">
                <a:solidFill>
                  <a:srgbClr val="008000"/>
                </a:solidFill>
              </a:rPr>
              <a:t> luminescence”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96426" y="5509112"/>
            <a:ext cx="2184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Atomic Excitation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3765432" y="5509112"/>
            <a:ext cx="2184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Self-trapping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5949771" y="5509112"/>
            <a:ext cx="2184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Radiative decay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67228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Mechanisms of Scintillation in </a:t>
            </a:r>
            <a:r>
              <a:rPr lang="en-US" dirty="0" err="1" smtClean="0"/>
              <a:t>LAr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3083" y="4249395"/>
            <a:ext cx="587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2: “Recombination luminescence”</a:t>
            </a:r>
            <a:endParaRPr lang="en-US" b="1" dirty="0">
              <a:solidFill>
                <a:srgbClr val="FF6600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819090" y="1803888"/>
            <a:ext cx="1734874" cy="1362312"/>
            <a:chOff x="3301" y="3679"/>
            <a:chExt cx="1234" cy="969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301" y="3679"/>
              <a:ext cx="1146" cy="969"/>
            </a:xfrm>
            <a:prstGeom prst="rect">
              <a:avLst/>
            </a:prstGeom>
            <a:solidFill>
              <a:srgbClr val="FFFFFF"/>
            </a:solidFill>
            <a:ln w="720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477" y="3767"/>
              <a:ext cx="175" cy="17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/>
              <a:r>
                <a:rPr lang="fi-FI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3389" y="4120"/>
              <a:ext cx="263" cy="263"/>
            </a:xfrm>
            <a:prstGeom prst="ellipse">
              <a:avLst/>
            </a:prstGeom>
            <a:solidFill>
              <a:srgbClr val="94BD5E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/>
              <a:r>
                <a:rPr lang="fi-FI">
                  <a:solidFill>
                    <a:srgbClr val="000000"/>
                  </a:solidFill>
                </a:rPr>
                <a:t>Ar</a:t>
              </a: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918" y="4120"/>
              <a:ext cx="264" cy="263"/>
            </a:xfrm>
            <a:prstGeom prst="ellipse">
              <a:avLst/>
            </a:prstGeom>
            <a:solidFill>
              <a:srgbClr val="94BD5E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/>
              <a:r>
                <a:rPr lang="fi-FI">
                  <a:solidFill>
                    <a:srgbClr val="000000"/>
                  </a:solidFill>
                </a:rPr>
                <a:t>Ar</a:t>
              </a:r>
            </a:p>
          </p:txBody>
        </p:sp>
        <p:sp>
          <p:nvSpPr>
            <p:cNvPr id="11" name="Line 35"/>
            <p:cNvSpPr>
              <a:spLocks noChangeShapeType="1"/>
            </p:cNvSpPr>
            <p:nvPr/>
          </p:nvSpPr>
          <p:spPr bwMode="auto">
            <a:xfrm>
              <a:off x="3654" y="4296"/>
              <a:ext cx="2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36"/>
            <p:cNvSpPr>
              <a:spLocks noChangeShapeType="1"/>
            </p:cNvSpPr>
            <p:nvPr/>
          </p:nvSpPr>
          <p:spPr bwMode="auto">
            <a:xfrm>
              <a:off x="3654" y="3943"/>
              <a:ext cx="264" cy="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37"/>
            <p:cNvSpPr txBox="1">
              <a:spLocks noChangeArrowheads="1"/>
            </p:cNvSpPr>
            <p:nvPr/>
          </p:nvSpPr>
          <p:spPr bwMode="auto">
            <a:xfrm>
              <a:off x="4094" y="4019"/>
              <a:ext cx="440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60876" rIns="90000" bIns="45000"/>
            <a:lstStyle/>
            <a:p>
              <a:r>
                <a:rPr lang="fi-FI" b="1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4" name="Text Box 38"/>
            <p:cNvSpPr txBox="1">
              <a:spLocks noChangeArrowheads="1"/>
            </p:cNvSpPr>
            <p:nvPr/>
          </p:nvSpPr>
          <p:spPr bwMode="auto">
            <a:xfrm>
              <a:off x="3654" y="3679"/>
              <a:ext cx="440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60876" rIns="90000" bIns="45000"/>
            <a:lstStyle/>
            <a:p>
              <a:r>
                <a:rPr lang="fi-FI" b="1">
                  <a:solidFill>
                    <a:srgbClr val="FF0000"/>
                  </a:solidFill>
                </a:rPr>
                <a:t>-</a:t>
              </a:r>
            </a:p>
          </p:txBody>
        </p:sp>
      </p:grpSp>
      <p:sp>
        <p:nvSpPr>
          <p:cNvPr id="15" name="Line 39"/>
          <p:cNvSpPr>
            <a:spLocks noChangeShapeType="1"/>
          </p:cNvSpPr>
          <p:nvPr/>
        </p:nvSpPr>
        <p:spPr bwMode="auto">
          <a:xfrm>
            <a:off x="4163943" y="2370463"/>
            <a:ext cx="638276" cy="14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337097" y="1803888"/>
            <a:ext cx="1609749" cy="1362312"/>
            <a:chOff x="113" y="3679"/>
            <a:chExt cx="1145" cy="969"/>
          </a:xfrm>
        </p:grpSpPr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13" y="3679"/>
              <a:ext cx="1145" cy="969"/>
            </a:xfrm>
            <a:prstGeom prst="rect">
              <a:avLst/>
            </a:prstGeom>
            <a:solidFill>
              <a:srgbClr val="FFFFFF"/>
            </a:solidFill>
            <a:ln w="720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554" y="4208"/>
              <a:ext cx="263" cy="263"/>
            </a:xfrm>
            <a:prstGeom prst="ellipse">
              <a:avLst/>
            </a:prstGeom>
            <a:solidFill>
              <a:srgbClr val="94BD5E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/>
              <a:r>
                <a:rPr lang="fi-FI" b="1">
                  <a:solidFill>
                    <a:srgbClr val="000000"/>
                  </a:solidFill>
                </a:rPr>
                <a:t>Ar</a:t>
              </a:r>
            </a:p>
          </p:txBody>
        </p:sp>
        <p:sp>
          <p:nvSpPr>
            <p:cNvPr id="19" name="Line 43"/>
            <p:cNvSpPr>
              <a:spLocks noChangeShapeType="1"/>
            </p:cNvSpPr>
            <p:nvPr/>
          </p:nvSpPr>
          <p:spPr bwMode="auto">
            <a:xfrm>
              <a:off x="290" y="4032"/>
              <a:ext cx="8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202" y="3943"/>
              <a:ext cx="175" cy="175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/>
              <a:r>
                <a:rPr lang="fi-FI" b="1">
                  <a:solidFill>
                    <a:srgbClr val="FFFFFF"/>
                  </a:solidFill>
                </a:rPr>
                <a:t>p</a:t>
              </a:r>
            </a:p>
          </p:txBody>
        </p:sp>
        <p:sp>
          <p:nvSpPr>
            <p:cNvPr id="21" name="AutoShape 45"/>
            <p:cNvSpPr>
              <a:spLocks noChangeArrowheads="1"/>
            </p:cNvSpPr>
            <p:nvPr/>
          </p:nvSpPr>
          <p:spPr bwMode="auto">
            <a:xfrm>
              <a:off x="554" y="3943"/>
              <a:ext cx="352" cy="264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46"/>
            <p:cNvSpPr txBox="1">
              <a:spLocks noChangeArrowheads="1"/>
            </p:cNvSpPr>
            <p:nvPr/>
          </p:nvSpPr>
          <p:spPr bwMode="auto">
            <a:xfrm>
              <a:off x="202" y="3767"/>
              <a:ext cx="440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60876" rIns="90000" bIns="45000"/>
            <a:lstStyle/>
            <a:p>
              <a:r>
                <a:rPr lang="fi-FI" b="1">
                  <a:solidFill>
                    <a:srgbClr val="FF0000"/>
                  </a:solidFill>
                </a:rPr>
                <a:t>+</a:t>
              </a:r>
            </a:p>
          </p:txBody>
        </p:sp>
      </p:grpSp>
      <p:sp>
        <p:nvSpPr>
          <p:cNvPr id="23" name="Line 47"/>
          <p:cNvSpPr>
            <a:spLocks noChangeShapeType="1"/>
          </p:cNvSpPr>
          <p:nvPr/>
        </p:nvSpPr>
        <p:spPr bwMode="auto">
          <a:xfrm>
            <a:off x="1949658" y="2370463"/>
            <a:ext cx="620000" cy="14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2586529" y="1803888"/>
            <a:ext cx="1734874" cy="1362312"/>
            <a:chOff x="1713" y="3679"/>
            <a:chExt cx="1234" cy="969"/>
          </a:xfrm>
        </p:grpSpPr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713" y="3679"/>
              <a:ext cx="1146" cy="969"/>
            </a:xfrm>
            <a:prstGeom prst="rect">
              <a:avLst/>
            </a:prstGeom>
            <a:solidFill>
              <a:srgbClr val="FFFFFF"/>
            </a:solidFill>
            <a:ln w="720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1978" y="3855"/>
              <a:ext cx="264" cy="264"/>
            </a:xfrm>
            <a:prstGeom prst="ellipse">
              <a:avLst/>
            </a:prstGeom>
            <a:solidFill>
              <a:srgbClr val="94BD5E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/>
              <a:r>
                <a:rPr lang="fi-FI" b="1">
                  <a:solidFill>
                    <a:srgbClr val="000000"/>
                  </a:solidFill>
                </a:rPr>
                <a:t>Ar</a:t>
              </a: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2331" y="4208"/>
              <a:ext cx="175" cy="17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/>
              <a:r>
                <a:rPr lang="fi-FI" b="1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28" name="Text Box 52"/>
            <p:cNvSpPr txBox="1">
              <a:spLocks noChangeArrowheads="1"/>
            </p:cNvSpPr>
            <p:nvPr/>
          </p:nvSpPr>
          <p:spPr bwMode="auto">
            <a:xfrm>
              <a:off x="2507" y="4120"/>
              <a:ext cx="440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60876" rIns="90000" bIns="45000"/>
            <a:lstStyle/>
            <a:p>
              <a:r>
                <a:rPr lang="fi-FI" b="1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29" name="Text Box 53"/>
            <p:cNvSpPr txBox="1">
              <a:spLocks noChangeArrowheads="1"/>
            </p:cNvSpPr>
            <p:nvPr/>
          </p:nvSpPr>
          <p:spPr bwMode="auto">
            <a:xfrm>
              <a:off x="2154" y="3754"/>
              <a:ext cx="440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60876" rIns="90000" bIns="45000"/>
            <a:lstStyle/>
            <a:p>
              <a:r>
                <a:rPr lang="fi-FI" b="1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30" name="Line 54"/>
            <p:cNvSpPr>
              <a:spLocks noChangeShapeType="1"/>
            </p:cNvSpPr>
            <p:nvPr/>
          </p:nvSpPr>
          <p:spPr bwMode="auto">
            <a:xfrm>
              <a:off x="2507" y="4384"/>
              <a:ext cx="87" cy="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Line 55"/>
          <p:cNvSpPr>
            <a:spLocks noChangeShapeType="1"/>
          </p:cNvSpPr>
          <p:nvPr/>
        </p:nvSpPr>
        <p:spPr bwMode="auto">
          <a:xfrm>
            <a:off x="6395097" y="2370463"/>
            <a:ext cx="638276" cy="14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7033374" y="1775770"/>
            <a:ext cx="1644897" cy="1391836"/>
          </a:xfrm>
          <a:prstGeom prst="rect">
            <a:avLst/>
          </a:prstGeom>
          <a:solidFill>
            <a:srgbClr val="FFFFFF"/>
          </a:solidFill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7411560" y="2408423"/>
            <a:ext cx="379592" cy="379592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7792557" y="2408423"/>
            <a:ext cx="379592" cy="379592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35" name="Text Box 59"/>
          <p:cNvSpPr txBox="1">
            <a:spLocks noChangeArrowheads="1"/>
          </p:cNvSpPr>
          <p:nvPr/>
        </p:nvSpPr>
        <p:spPr bwMode="auto">
          <a:xfrm>
            <a:off x="8148249" y="2211598"/>
            <a:ext cx="632653" cy="48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73224" rIns="90000" bIns="45000"/>
          <a:lstStyle/>
          <a:p>
            <a:r>
              <a:rPr lang="fi-FI" sz="3200" b="1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7033373" y="3788545"/>
            <a:ext cx="1611156" cy="1362313"/>
          </a:xfrm>
          <a:prstGeom prst="rect">
            <a:avLst/>
          </a:prstGeom>
          <a:solidFill>
            <a:srgbClr val="FFFFFF"/>
          </a:solidFill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7653373" y="4532264"/>
            <a:ext cx="369750" cy="371156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7280811" y="4037389"/>
            <a:ext cx="371156" cy="371156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39" name="Line 23"/>
          <p:cNvSpPr>
            <a:spLocks noChangeShapeType="1"/>
          </p:cNvSpPr>
          <p:nvPr/>
        </p:nvSpPr>
        <p:spPr bwMode="auto">
          <a:xfrm flipH="1" flipV="1">
            <a:off x="7155686" y="3912264"/>
            <a:ext cx="125125" cy="125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24"/>
          <p:cNvSpPr>
            <a:spLocks noChangeShapeType="1"/>
          </p:cNvSpPr>
          <p:nvPr/>
        </p:nvSpPr>
        <p:spPr bwMode="auto">
          <a:xfrm flipH="1">
            <a:off x="7404529" y="4904826"/>
            <a:ext cx="248843" cy="1223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8024529" y="4284826"/>
            <a:ext cx="122313" cy="122313"/>
          </a:xfrm>
          <a:prstGeom prst="ellipse">
            <a:avLst/>
          </a:prstGeom>
          <a:solidFill>
            <a:srgbClr val="2323D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26"/>
          <p:cNvSpPr>
            <a:spLocks noChangeShapeType="1"/>
          </p:cNvSpPr>
          <p:nvPr/>
        </p:nvSpPr>
        <p:spPr bwMode="auto">
          <a:xfrm flipV="1">
            <a:off x="8148248" y="3910858"/>
            <a:ext cx="371156" cy="3739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8024530" y="3916482"/>
            <a:ext cx="6185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9536" rIns="90000" bIns="45000"/>
          <a:lstStyle/>
          <a:p>
            <a:pPr>
              <a:lnSpc>
                <a:spcPct val="98000"/>
              </a:lnSpc>
            </a:pPr>
            <a:r>
              <a:rPr lang="fi-FI" dirty="0">
                <a:solidFill>
                  <a:srgbClr val="000000"/>
                </a:solidFill>
                <a:latin typeface="DejaVu Sans" charset="0"/>
              </a:rPr>
              <a:t>γ</a:t>
            </a:r>
          </a:p>
        </p:txBody>
      </p:sp>
      <p:sp>
        <p:nvSpPr>
          <p:cNvPr id="44" name="Line 55"/>
          <p:cNvSpPr>
            <a:spLocks noChangeShapeType="1"/>
          </p:cNvSpPr>
          <p:nvPr/>
        </p:nvSpPr>
        <p:spPr bwMode="auto">
          <a:xfrm>
            <a:off x="7791152" y="3167605"/>
            <a:ext cx="0" cy="62093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326846" y="3218558"/>
            <a:ext cx="1878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Ionization</a:t>
            </a:r>
            <a:endParaRPr lang="en-US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3576278" y="3218558"/>
            <a:ext cx="18782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Thermalization</a:t>
            </a:r>
            <a:r>
              <a:rPr lang="en-US" sz="1600" dirty="0" smtClean="0"/>
              <a:t> of electrons</a:t>
            </a:r>
            <a:endParaRPr lang="en-US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5841173" y="3218558"/>
            <a:ext cx="1878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Recombination</a:t>
            </a:r>
            <a:endParaRPr lang="en-US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7841764" y="3163862"/>
            <a:ext cx="18782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Radiative </a:t>
            </a:r>
          </a:p>
          <a:p>
            <a:r>
              <a:rPr lang="en-US" sz="1600" dirty="0" smtClean="0"/>
              <a:t>decay</a:t>
            </a:r>
            <a:endParaRPr lang="en-US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749647" y="5452533"/>
            <a:ext cx="79371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Recombination step involves an electron cloud around the track core</a:t>
            </a:r>
          </a:p>
          <a:p>
            <a:r>
              <a:rPr lang="en-US" dirty="0"/>
              <a:t>	</a:t>
            </a:r>
            <a:r>
              <a:rPr lang="en-US" dirty="0" smtClean="0"/>
              <a:t>-&gt; E-Field dependent scintillation yield</a:t>
            </a:r>
          </a:p>
          <a:p>
            <a:r>
              <a:rPr lang="en-US" dirty="0"/>
              <a:t>	</a:t>
            </a:r>
            <a:r>
              <a:rPr lang="en-US" dirty="0" smtClean="0"/>
              <a:t>-&gt; dE/dx dependent scintillation yield</a:t>
            </a:r>
          </a:p>
          <a:p>
            <a:r>
              <a:rPr lang="en-US" dirty="0"/>
              <a:t>	</a:t>
            </a:r>
            <a:r>
              <a:rPr lang="en-US" dirty="0" smtClean="0"/>
              <a:t>-&gt; Charge and light anti-correlation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38733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32858" y="1847678"/>
            <a:ext cx="1611156" cy="1363718"/>
          </a:xfrm>
          <a:prstGeom prst="rect">
            <a:avLst/>
          </a:prstGeom>
          <a:solidFill>
            <a:srgbClr val="FFFFFF"/>
          </a:solidFill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152857" y="2343959"/>
            <a:ext cx="372563" cy="371156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 b="1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0297" y="1847678"/>
            <a:ext cx="1612561" cy="1363718"/>
          </a:xfrm>
          <a:prstGeom prst="rect">
            <a:avLst/>
          </a:prstGeom>
          <a:solidFill>
            <a:srgbClr val="FFFFFF"/>
          </a:solidFill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920296" y="2591397"/>
            <a:ext cx="372563" cy="372562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 b="1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549140" y="2343959"/>
            <a:ext cx="1239999" cy="140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25421" y="2220241"/>
            <a:ext cx="247437" cy="247437"/>
          </a:xfrm>
          <a:prstGeom prst="ellipse">
            <a:avLst/>
          </a:prstGeom>
          <a:solidFill>
            <a:srgbClr val="8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 b="1">
                <a:solidFill>
                  <a:srgbClr val="FFFFFF"/>
                </a:solidFill>
              </a:rPr>
              <a:t>p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920296" y="2220241"/>
            <a:ext cx="496281" cy="371156"/>
          </a:xfrm>
          <a:prstGeom prst="irregularSeal2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25421" y="1972803"/>
            <a:ext cx="620000" cy="30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/>
          <a:p>
            <a:r>
              <a:rPr lang="fi-FI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764013" y="1847678"/>
            <a:ext cx="1611156" cy="1363718"/>
          </a:xfrm>
          <a:prstGeom prst="rect">
            <a:avLst/>
          </a:prstGeom>
          <a:solidFill>
            <a:srgbClr val="FFFFFF"/>
          </a:solidFill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083151" y="2432530"/>
            <a:ext cx="372562" cy="372563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5455713" y="2432530"/>
            <a:ext cx="372563" cy="372563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912858" y="2467678"/>
            <a:ext cx="620000" cy="140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144014" y="2467678"/>
            <a:ext cx="619999" cy="140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3400295" y="2168222"/>
            <a:ext cx="620000" cy="48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73224" rIns="90000" bIns="45000"/>
          <a:lstStyle/>
          <a:p>
            <a:r>
              <a:rPr lang="fi-FI" sz="3200" b="1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5791722" y="2258199"/>
            <a:ext cx="619999" cy="48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73224" rIns="90000" bIns="45000"/>
          <a:lstStyle/>
          <a:p>
            <a:r>
              <a:rPr lang="fi-FI" sz="3200" b="1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297435" y="1847678"/>
            <a:ext cx="1611156" cy="1362313"/>
          </a:xfrm>
          <a:prstGeom prst="rect">
            <a:avLst/>
          </a:prstGeom>
          <a:solidFill>
            <a:srgbClr val="FFFFFF"/>
          </a:solidFill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7917435" y="2591397"/>
            <a:ext cx="369750" cy="371156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7544873" y="2096522"/>
            <a:ext cx="371156" cy="371156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flipH="1" flipV="1">
            <a:off x="7419748" y="1971397"/>
            <a:ext cx="125125" cy="125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 flipH="1">
            <a:off x="7668591" y="2963959"/>
            <a:ext cx="248843" cy="1223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8288591" y="2343959"/>
            <a:ext cx="122313" cy="122313"/>
          </a:xfrm>
          <a:prstGeom prst="ellipse">
            <a:avLst/>
          </a:prstGeom>
          <a:solidFill>
            <a:srgbClr val="2323D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 flipV="1">
            <a:off x="8412310" y="1969991"/>
            <a:ext cx="371156" cy="3739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8288592" y="1975615"/>
            <a:ext cx="6185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9536" rIns="90000" bIns="45000"/>
          <a:lstStyle/>
          <a:p>
            <a:pPr>
              <a:lnSpc>
                <a:spcPct val="98000"/>
              </a:lnSpc>
            </a:pPr>
            <a:r>
              <a:rPr lang="fi-FI" dirty="0">
                <a:solidFill>
                  <a:srgbClr val="000000"/>
                </a:solidFill>
                <a:latin typeface="DejaVu Sans" charset="0"/>
              </a:rPr>
              <a:t>γ</a:t>
            </a: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6376575" y="2485954"/>
            <a:ext cx="939138" cy="14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5031133" y="4215001"/>
            <a:ext cx="1734874" cy="1362312"/>
            <a:chOff x="3301" y="3679"/>
            <a:chExt cx="1234" cy="969"/>
          </a:xfrm>
        </p:grpSpPr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3301" y="3679"/>
              <a:ext cx="1146" cy="969"/>
            </a:xfrm>
            <a:prstGeom prst="rect">
              <a:avLst/>
            </a:prstGeom>
            <a:solidFill>
              <a:srgbClr val="FFFFFF"/>
            </a:solidFill>
            <a:ln w="720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3477" y="3767"/>
              <a:ext cx="175" cy="17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/>
              <a:r>
                <a:rPr lang="fi-FI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3389" y="4120"/>
              <a:ext cx="263" cy="263"/>
            </a:xfrm>
            <a:prstGeom prst="ellipse">
              <a:avLst/>
            </a:prstGeom>
            <a:solidFill>
              <a:srgbClr val="94BD5E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/>
              <a:r>
                <a:rPr lang="fi-FI">
                  <a:solidFill>
                    <a:srgbClr val="000000"/>
                  </a:solidFill>
                </a:rPr>
                <a:t>Ar</a:t>
              </a:r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3918" y="4120"/>
              <a:ext cx="264" cy="263"/>
            </a:xfrm>
            <a:prstGeom prst="ellipse">
              <a:avLst/>
            </a:prstGeom>
            <a:solidFill>
              <a:srgbClr val="94BD5E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/>
              <a:r>
                <a:rPr lang="fi-FI">
                  <a:solidFill>
                    <a:srgbClr val="000000"/>
                  </a:solidFill>
                </a:rPr>
                <a:t>Ar</a:t>
              </a:r>
            </a:p>
          </p:txBody>
        </p:sp>
        <p:sp>
          <p:nvSpPr>
            <p:cNvPr id="33" name="Line 35"/>
            <p:cNvSpPr>
              <a:spLocks noChangeShapeType="1"/>
            </p:cNvSpPr>
            <p:nvPr/>
          </p:nvSpPr>
          <p:spPr bwMode="auto">
            <a:xfrm>
              <a:off x="3654" y="4296"/>
              <a:ext cx="2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6"/>
            <p:cNvSpPr>
              <a:spLocks noChangeShapeType="1"/>
            </p:cNvSpPr>
            <p:nvPr/>
          </p:nvSpPr>
          <p:spPr bwMode="auto">
            <a:xfrm>
              <a:off x="3654" y="3943"/>
              <a:ext cx="264" cy="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4094" y="4019"/>
              <a:ext cx="440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60876" rIns="90000" bIns="45000"/>
            <a:lstStyle/>
            <a:p>
              <a:r>
                <a:rPr lang="fi-FI" b="1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36" name="Text Box 38"/>
            <p:cNvSpPr txBox="1">
              <a:spLocks noChangeArrowheads="1"/>
            </p:cNvSpPr>
            <p:nvPr/>
          </p:nvSpPr>
          <p:spPr bwMode="auto">
            <a:xfrm>
              <a:off x="3654" y="3679"/>
              <a:ext cx="440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60876" rIns="90000" bIns="45000"/>
            <a:lstStyle/>
            <a:p>
              <a:r>
                <a:rPr lang="fi-FI" b="1">
                  <a:solidFill>
                    <a:srgbClr val="FF0000"/>
                  </a:solidFill>
                </a:rPr>
                <a:t>-</a:t>
              </a:r>
            </a:p>
          </p:txBody>
        </p:sp>
      </p:grpSp>
      <p:sp>
        <p:nvSpPr>
          <p:cNvPr id="37" name="Line 39"/>
          <p:cNvSpPr>
            <a:spLocks noChangeShapeType="1"/>
          </p:cNvSpPr>
          <p:nvPr/>
        </p:nvSpPr>
        <p:spPr bwMode="auto">
          <a:xfrm>
            <a:off x="4375986" y="4781576"/>
            <a:ext cx="638276" cy="14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549140" y="4215001"/>
            <a:ext cx="1609749" cy="1362312"/>
            <a:chOff x="113" y="3679"/>
            <a:chExt cx="1145" cy="969"/>
          </a:xfrm>
        </p:grpSpPr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113" y="3679"/>
              <a:ext cx="1145" cy="969"/>
            </a:xfrm>
            <a:prstGeom prst="rect">
              <a:avLst/>
            </a:prstGeom>
            <a:solidFill>
              <a:srgbClr val="FFFFFF"/>
            </a:solidFill>
            <a:ln w="720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554" y="4208"/>
              <a:ext cx="263" cy="263"/>
            </a:xfrm>
            <a:prstGeom prst="ellipse">
              <a:avLst/>
            </a:prstGeom>
            <a:solidFill>
              <a:srgbClr val="94BD5E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/>
              <a:r>
                <a:rPr lang="fi-FI" b="1">
                  <a:solidFill>
                    <a:srgbClr val="000000"/>
                  </a:solidFill>
                </a:rPr>
                <a:t>Ar</a:t>
              </a:r>
            </a:p>
          </p:txBody>
        </p:sp>
        <p:sp>
          <p:nvSpPr>
            <p:cNvPr id="41" name="Line 43"/>
            <p:cNvSpPr>
              <a:spLocks noChangeShapeType="1"/>
            </p:cNvSpPr>
            <p:nvPr/>
          </p:nvSpPr>
          <p:spPr bwMode="auto">
            <a:xfrm>
              <a:off x="290" y="4032"/>
              <a:ext cx="8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02" y="3943"/>
              <a:ext cx="175" cy="175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/>
              <a:r>
                <a:rPr lang="fi-FI" b="1">
                  <a:solidFill>
                    <a:srgbClr val="FFFFFF"/>
                  </a:solidFill>
                </a:rPr>
                <a:t>p</a:t>
              </a:r>
            </a:p>
          </p:txBody>
        </p:sp>
        <p:sp>
          <p:nvSpPr>
            <p:cNvPr id="43" name="AutoShape 45"/>
            <p:cNvSpPr>
              <a:spLocks noChangeArrowheads="1"/>
            </p:cNvSpPr>
            <p:nvPr/>
          </p:nvSpPr>
          <p:spPr bwMode="auto">
            <a:xfrm>
              <a:off x="554" y="3943"/>
              <a:ext cx="352" cy="264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46"/>
            <p:cNvSpPr txBox="1">
              <a:spLocks noChangeArrowheads="1"/>
            </p:cNvSpPr>
            <p:nvPr/>
          </p:nvSpPr>
          <p:spPr bwMode="auto">
            <a:xfrm>
              <a:off x="202" y="3767"/>
              <a:ext cx="440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60876" rIns="90000" bIns="45000"/>
            <a:lstStyle/>
            <a:p>
              <a:r>
                <a:rPr lang="fi-FI" b="1">
                  <a:solidFill>
                    <a:srgbClr val="FF0000"/>
                  </a:solidFill>
                </a:rPr>
                <a:t>+</a:t>
              </a:r>
            </a:p>
          </p:txBody>
        </p:sp>
      </p:grpSp>
      <p:sp>
        <p:nvSpPr>
          <p:cNvPr id="45" name="Line 47"/>
          <p:cNvSpPr>
            <a:spLocks noChangeShapeType="1"/>
          </p:cNvSpPr>
          <p:nvPr/>
        </p:nvSpPr>
        <p:spPr bwMode="auto">
          <a:xfrm>
            <a:off x="2161701" y="4781576"/>
            <a:ext cx="620000" cy="14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2798572" y="4215001"/>
            <a:ext cx="1734874" cy="1362312"/>
            <a:chOff x="1713" y="3679"/>
            <a:chExt cx="1234" cy="969"/>
          </a:xfrm>
        </p:grpSpPr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1713" y="3679"/>
              <a:ext cx="1146" cy="969"/>
            </a:xfrm>
            <a:prstGeom prst="rect">
              <a:avLst/>
            </a:prstGeom>
            <a:solidFill>
              <a:srgbClr val="FFFFFF"/>
            </a:solidFill>
            <a:ln w="720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1978" y="3855"/>
              <a:ext cx="264" cy="264"/>
            </a:xfrm>
            <a:prstGeom prst="ellipse">
              <a:avLst/>
            </a:prstGeom>
            <a:solidFill>
              <a:srgbClr val="94BD5E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/>
              <a:r>
                <a:rPr lang="fi-FI" b="1">
                  <a:solidFill>
                    <a:srgbClr val="000000"/>
                  </a:solidFill>
                </a:rPr>
                <a:t>Ar</a:t>
              </a: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331" y="4208"/>
              <a:ext cx="175" cy="17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/>
              <a:r>
                <a:rPr lang="fi-FI" b="1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50" name="Text Box 52"/>
            <p:cNvSpPr txBox="1">
              <a:spLocks noChangeArrowheads="1"/>
            </p:cNvSpPr>
            <p:nvPr/>
          </p:nvSpPr>
          <p:spPr bwMode="auto">
            <a:xfrm>
              <a:off x="2507" y="4120"/>
              <a:ext cx="440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60876" rIns="90000" bIns="45000"/>
            <a:lstStyle/>
            <a:p>
              <a:r>
                <a:rPr lang="fi-FI" b="1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51" name="Text Box 53"/>
            <p:cNvSpPr txBox="1">
              <a:spLocks noChangeArrowheads="1"/>
            </p:cNvSpPr>
            <p:nvPr/>
          </p:nvSpPr>
          <p:spPr bwMode="auto">
            <a:xfrm>
              <a:off x="2154" y="3754"/>
              <a:ext cx="440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60876" rIns="90000" bIns="45000"/>
            <a:lstStyle/>
            <a:p>
              <a:r>
                <a:rPr lang="fi-FI" b="1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52" name="Line 54"/>
            <p:cNvSpPr>
              <a:spLocks noChangeShapeType="1"/>
            </p:cNvSpPr>
            <p:nvPr/>
          </p:nvSpPr>
          <p:spPr bwMode="auto">
            <a:xfrm>
              <a:off x="2507" y="4384"/>
              <a:ext cx="87" cy="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" name="Line 55"/>
          <p:cNvSpPr>
            <a:spLocks noChangeShapeType="1"/>
          </p:cNvSpPr>
          <p:nvPr/>
        </p:nvSpPr>
        <p:spPr bwMode="auto">
          <a:xfrm>
            <a:off x="6607140" y="4781576"/>
            <a:ext cx="638276" cy="14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7245417" y="4186883"/>
            <a:ext cx="1644897" cy="1391836"/>
          </a:xfrm>
          <a:prstGeom prst="rect">
            <a:avLst/>
          </a:prstGeom>
          <a:solidFill>
            <a:srgbClr val="FFFFFF"/>
          </a:solidFill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7623603" y="4819536"/>
            <a:ext cx="379592" cy="379592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8004600" y="4819536"/>
            <a:ext cx="379592" cy="379592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57" name="Text Box 59"/>
          <p:cNvSpPr txBox="1">
            <a:spLocks noChangeArrowheads="1"/>
          </p:cNvSpPr>
          <p:nvPr/>
        </p:nvSpPr>
        <p:spPr bwMode="auto">
          <a:xfrm>
            <a:off x="8360292" y="4622711"/>
            <a:ext cx="632653" cy="48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73224" rIns="90000" bIns="45000"/>
          <a:lstStyle/>
          <a:p>
            <a:r>
              <a:rPr lang="fi-FI" sz="3200" b="1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58" name="Line 55"/>
          <p:cNvSpPr>
            <a:spLocks noChangeShapeType="1"/>
          </p:cNvSpPr>
          <p:nvPr/>
        </p:nvSpPr>
        <p:spPr bwMode="auto">
          <a:xfrm flipV="1">
            <a:off x="8004600" y="3211396"/>
            <a:ext cx="0" cy="97408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90890" y="3652405"/>
            <a:ext cx="587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 Recombination luminescence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0890" y="1243121"/>
            <a:ext cx="587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 Self-trapped </a:t>
            </a:r>
            <a:r>
              <a:rPr lang="en-US" b="1" dirty="0" err="1" smtClean="0">
                <a:solidFill>
                  <a:srgbClr val="008000"/>
                </a:solidFill>
              </a:rPr>
              <a:t>exciton</a:t>
            </a:r>
            <a:r>
              <a:rPr lang="en-US" b="1" dirty="0" smtClean="0">
                <a:solidFill>
                  <a:srgbClr val="008000"/>
                </a:solidFill>
              </a:rPr>
              <a:t> luminescence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43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Something to note: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32858" y="1847678"/>
            <a:ext cx="1611156" cy="1363718"/>
          </a:xfrm>
          <a:prstGeom prst="rect">
            <a:avLst/>
          </a:prstGeom>
          <a:solidFill>
            <a:srgbClr val="FFFFFF"/>
          </a:solidFill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152857" y="2343959"/>
            <a:ext cx="372563" cy="371156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 b="1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0297" y="1847678"/>
            <a:ext cx="1612561" cy="1363718"/>
          </a:xfrm>
          <a:prstGeom prst="rect">
            <a:avLst/>
          </a:prstGeom>
          <a:solidFill>
            <a:srgbClr val="FFFFFF"/>
          </a:solidFill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920296" y="2591397"/>
            <a:ext cx="372563" cy="372562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 b="1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549140" y="2343959"/>
            <a:ext cx="1239999" cy="140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25421" y="2220241"/>
            <a:ext cx="247437" cy="247437"/>
          </a:xfrm>
          <a:prstGeom prst="ellipse">
            <a:avLst/>
          </a:prstGeom>
          <a:solidFill>
            <a:srgbClr val="8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 b="1">
                <a:solidFill>
                  <a:srgbClr val="FFFFFF"/>
                </a:solidFill>
              </a:rPr>
              <a:t>p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920296" y="2220241"/>
            <a:ext cx="496281" cy="371156"/>
          </a:xfrm>
          <a:prstGeom prst="irregularSeal2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25421" y="1972803"/>
            <a:ext cx="620000" cy="30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/>
          <a:p>
            <a:r>
              <a:rPr lang="fi-FI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64013" y="1847678"/>
            <a:ext cx="1611156" cy="1363718"/>
          </a:xfrm>
          <a:prstGeom prst="rect">
            <a:avLst/>
          </a:prstGeom>
          <a:solidFill>
            <a:srgbClr val="FFFFFF"/>
          </a:solidFill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5083151" y="2432530"/>
            <a:ext cx="372562" cy="372563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5455713" y="2432530"/>
            <a:ext cx="372563" cy="372563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1912858" y="2467678"/>
            <a:ext cx="620000" cy="140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4144014" y="2467678"/>
            <a:ext cx="619999" cy="140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400295" y="2168222"/>
            <a:ext cx="620000" cy="48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73224" rIns="90000" bIns="45000"/>
          <a:lstStyle/>
          <a:p>
            <a:r>
              <a:rPr lang="fi-FI" sz="3200" b="1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5791722" y="2258199"/>
            <a:ext cx="619999" cy="48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73224" rIns="90000" bIns="45000"/>
          <a:lstStyle/>
          <a:p>
            <a:r>
              <a:rPr lang="fi-FI" sz="3200" b="1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297435" y="1847678"/>
            <a:ext cx="1611156" cy="1362313"/>
          </a:xfrm>
          <a:prstGeom prst="rect">
            <a:avLst/>
          </a:prstGeom>
          <a:solidFill>
            <a:srgbClr val="FFFFFF"/>
          </a:solidFill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7917435" y="2591397"/>
            <a:ext cx="369750" cy="371156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7544873" y="2096522"/>
            <a:ext cx="371156" cy="371156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H="1" flipV="1">
            <a:off x="7419748" y="1971397"/>
            <a:ext cx="125125" cy="125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H="1">
            <a:off x="7668591" y="2963959"/>
            <a:ext cx="248843" cy="1223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288591" y="2343959"/>
            <a:ext cx="122313" cy="122313"/>
          </a:xfrm>
          <a:prstGeom prst="ellipse">
            <a:avLst/>
          </a:prstGeom>
          <a:solidFill>
            <a:srgbClr val="2323D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V="1">
            <a:off x="8412310" y="1969991"/>
            <a:ext cx="371156" cy="3739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8288592" y="1975615"/>
            <a:ext cx="6185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9536" rIns="90000" bIns="45000"/>
          <a:lstStyle/>
          <a:p>
            <a:pPr>
              <a:lnSpc>
                <a:spcPct val="98000"/>
              </a:lnSpc>
            </a:pPr>
            <a:r>
              <a:rPr lang="fi-FI" dirty="0">
                <a:solidFill>
                  <a:srgbClr val="000000"/>
                </a:solidFill>
                <a:latin typeface="DejaVu Sans" charset="0"/>
              </a:rPr>
              <a:t>γ</a:t>
            </a:r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6376575" y="2485954"/>
            <a:ext cx="939138" cy="14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5031133" y="4215001"/>
            <a:ext cx="1734874" cy="1362312"/>
            <a:chOff x="3301" y="3679"/>
            <a:chExt cx="1234" cy="969"/>
          </a:xfrm>
        </p:grpSpPr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3301" y="3679"/>
              <a:ext cx="1146" cy="969"/>
            </a:xfrm>
            <a:prstGeom prst="rect">
              <a:avLst/>
            </a:prstGeom>
            <a:solidFill>
              <a:srgbClr val="FFFFFF"/>
            </a:solidFill>
            <a:ln w="720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3477" y="3767"/>
              <a:ext cx="175" cy="17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/>
              <a:r>
                <a:rPr lang="fi-FI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3389" y="4120"/>
              <a:ext cx="263" cy="263"/>
            </a:xfrm>
            <a:prstGeom prst="ellipse">
              <a:avLst/>
            </a:prstGeom>
            <a:solidFill>
              <a:srgbClr val="94BD5E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/>
              <a:r>
                <a:rPr lang="fi-FI">
                  <a:solidFill>
                    <a:srgbClr val="000000"/>
                  </a:solidFill>
                </a:rPr>
                <a:t>Ar</a:t>
              </a:r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3918" y="4120"/>
              <a:ext cx="264" cy="263"/>
            </a:xfrm>
            <a:prstGeom prst="ellipse">
              <a:avLst/>
            </a:prstGeom>
            <a:solidFill>
              <a:srgbClr val="94BD5E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/>
              <a:r>
                <a:rPr lang="fi-FI">
                  <a:solidFill>
                    <a:srgbClr val="000000"/>
                  </a:solidFill>
                </a:rPr>
                <a:t>Ar</a:t>
              </a:r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>
              <a:off x="3654" y="4296"/>
              <a:ext cx="2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6"/>
            <p:cNvSpPr>
              <a:spLocks noChangeShapeType="1"/>
            </p:cNvSpPr>
            <p:nvPr/>
          </p:nvSpPr>
          <p:spPr bwMode="auto">
            <a:xfrm>
              <a:off x="3654" y="3943"/>
              <a:ext cx="264" cy="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37"/>
            <p:cNvSpPr txBox="1">
              <a:spLocks noChangeArrowheads="1"/>
            </p:cNvSpPr>
            <p:nvPr/>
          </p:nvSpPr>
          <p:spPr bwMode="auto">
            <a:xfrm>
              <a:off x="4094" y="4019"/>
              <a:ext cx="440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60876" rIns="90000" bIns="45000"/>
            <a:lstStyle/>
            <a:p>
              <a:r>
                <a:rPr lang="fi-FI" b="1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37" name="Text Box 38"/>
            <p:cNvSpPr txBox="1">
              <a:spLocks noChangeArrowheads="1"/>
            </p:cNvSpPr>
            <p:nvPr/>
          </p:nvSpPr>
          <p:spPr bwMode="auto">
            <a:xfrm>
              <a:off x="3654" y="3679"/>
              <a:ext cx="440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60876" rIns="90000" bIns="45000"/>
            <a:lstStyle/>
            <a:p>
              <a:r>
                <a:rPr lang="fi-FI" b="1">
                  <a:solidFill>
                    <a:srgbClr val="FF0000"/>
                  </a:solidFill>
                </a:rPr>
                <a:t>-</a:t>
              </a:r>
            </a:p>
          </p:txBody>
        </p:sp>
      </p:grpSp>
      <p:sp>
        <p:nvSpPr>
          <p:cNvPr id="38" name="Line 39"/>
          <p:cNvSpPr>
            <a:spLocks noChangeShapeType="1"/>
          </p:cNvSpPr>
          <p:nvPr/>
        </p:nvSpPr>
        <p:spPr bwMode="auto">
          <a:xfrm>
            <a:off x="4375986" y="4781576"/>
            <a:ext cx="638276" cy="14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549140" y="4215001"/>
            <a:ext cx="1609749" cy="1362312"/>
            <a:chOff x="113" y="3679"/>
            <a:chExt cx="1145" cy="969"/>
          </a:xfrm>
        </p:grpSpPr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113" y="3679"/>
              <a:ext cx="1145" cy="969"/>
            </a:xfrm>
            <a:prstGeom prst="rect">
              <a:avLst/>
            </a:prstGeom>
            <a:solidFill>
              <a:srgbClr val="FFFFFF"/>
            </a:solidFill>
            <a:ln w="720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554" y="4208"/>
              <a:ext cx="263" cy="263"/>
            </a:xfrm>
            <a:prstGeom prst="ellipse">
              <a:avLst/>
            </a:prstGeom>
            <a:solidFill>
              <a:srgbClr val="94BD5E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/>
              <a:r>
                <a:rPr lang="fi-FI" b="1">
                  <a:solidFill>
                    <a:srgbClr val="000000"/>
                  </a:solidFill>
                </a:rPr>
                <a:t>Ar</a:t>
              </a:r>
            </a:p>
          </p:txBody>
        </p:sp>
        <p:sp>
          <p:nvSpPr>
            <p:cNvPr id="42" name="Line 43"/>
            <p:cNvSpPr>
              <a:spLocks noChangeShapeType="1"/>
            </p:cNvSpPr>
            <p:nvPr/>
          </p:nvSpPr>
          <p:spPr bwMode="auto">
            <a:xfrm>
              <a:off x="290" y="4032"/>
              <a:ext cx="8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02" y="3943"/>
              <a:ext cx="175" cy="175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/>
              <a:r>
                <a:rPr lang="fi-FI" b="1">
                  <a:solidFill>
                    <a:srgbClr val="FFFFFF"/>
                  </a:solidFill>
                </a:rPr>
                <a:t>p</a:t>
              </a:r>
            </a:p>
          </p:txBody>
        </p:sp>
        <p:sp>
          <p:nvSpPr>
            <p:cNvPr id="44" name="AutoShape 45"/>
            <p:cNvSpPr>
              <a:spLocks noChangeArrowheads="1"/>
            </p:cNvSpPr>
            <p:nvPr/>
          </p:nvSpPr>
          <p:spPr bwMode="auto">
            <a:xfrm>
              <a:off x="554" y="3943"/>
              <a:ext cx="352" cy="264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Text Box 46"/>
            <p:cNvSpPr txBox="1">
              <a:spLocks noChangeArrowheads="1"/>
            </p:cNvSpPr>
            <p:nvPr/>
          </p:nvSpPr>
          <p:spPr bwMode="auto">
            <a:xfrm>
              <a:off x="202" y="3767"/>
              <a:ext cx="440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60876" rIns="90000" bIns="45000"/>
            <a:lstStyle/>
            <a:p>
              <a:r>
                <a:rPr lang="fi-FI" b="1">
                  <a:solidFill>
                    <a:srgbClr val="FF0000"/>
                  </a:solidFill>
                </a:rPr>
                <a:t>+</a:t>
              </a:r>
            </a:p>
          </p:txBody>
        </p:sp>
      </p:grpSp>
      <p:sp>
        <p:nvSpPr>
          <p:cNvPr id="46" name="Line 47"/>
          <p:cNvSpPr>
            <a:spLocks noChangeShapeType="1"/>
          </p:cNvSpPr>
          <p:nvPr/>
        </p:nvSpPr>
        <p:spPr bwMode="auto">
          <a:xfrm>
            <a:off x="2161701" y="4781576"/>
            <a:ext cx="620000" cy="14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2798572" y="4215001"/>
            <a:ext cx="1734874" cy="1362312"/>
            <a:chOff x="1713" y="3679"/>
            <a:chExt cx="1234" cy="969"/>
          </a:xfrm>
        </p:grpSpPr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1713" y="3679"/>
              <a:ext cx="1146" cy="969"/>
            </a:xfrm>
            <a:prstGeom prst="rect">
              <a:avLst/>
            </a:prstGeom>
            <a:solidFill>
              <a:srgbClr val="FFFFFF"/>
            </a:solidFill>
            <a:ln w="720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978" y="3855"/>
              <a:ext cx="264" cy="264"/>
            </a:xfrm>
            <a:prstGeom prst="ellipse">
              <a:avLst/>
            </a:prstGeom>
            <a:solidFill>
              <a:srgbClr val="94BD5E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/>
              <a:r>
                <a:rPr lang="fi-FI" b="1">
                  <a:solidFill>
                    <a:srgbClr val="000000"/>
                  </a:solidFill>
                </a:rPr>
                <a:t>Ar</a:t>
              </a:r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331" y="4208"/>
              <a:ext cx="175" cy="17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/>
              <a:r>
                <a:rPr lang="fi-FI" b="1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51" name="Text Box 52"/>
            <p:cNvSpPr txBox="1">
              <a:spLocks noChangeArrowheads="1"/>
            </p:cNvSpPr>
            <p:nvPr/>
          </p:nvSpPr>
          <p:spPr bwMode="auto">
            <a:xfrm>
              <a:off x="2507" y="4120"/>
              <a:ext cx="440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60876" rIns="90000" bIns="45000"/>
            <a:lstStyle/>
            <a:p>
              <a:r>
                <a:rPr lang="fi-FI" b="1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52" name="Text Box 53"/>
            <p:cNvSpPr txBox="1">
              <a:spLocks noChangeArrowheads="1"/>
            </p:cNvSpPr>
            <p:nvPr/>
          </p:nvSpPr>
          <p:spPr bwMode="auto">
            <a:xfrm>
              <a:off x="2154" y="3754"/>
              <a:ext cx="440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60876" rIns="90000" bIns="45000"/>
            <a:lstStyle/>
            <a:p>
              <a:r>
                <a:rPr lang="fi-FI" b="1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53" name="Line 54"/>
            <p:cNvSpPr>
              <a:spLocks noChangeShapeType="1"/>
            </p:cNvSpPr>
            <p:nvPr/>
          </p:nvSpPr>
          <p:spPr bwMode="auto">
            <a:xfrm>
              <a:off x="2507" y="4384"/>
              <a:ext cx="87" cy="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" name="Line 55"/>
          <p:cNvSpPr>
            <a:spLocks noChangeShapeType="1"/>
          </p:cNvSpPr>
          <p:nvPr/>
        </p:nvSpPr>
        <p:spPr bwMode="auto">
          <a:xfrm>
            <a:off x="6607140" y="4781576"/>
            <a:ext cx="638276" cy="14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7245417" y="4186883"/>
            <a:ext cx="1644897" cy="1391836"/>
          </a:xfrm>
          <a:prstGeom prst="rect">
            <a:avLst/>
          </a:prstGeom>
          <a:solidFill>
            <a:srgbClr val="FFFFFF"/>
          </a:solidFill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7623603" y="4819536"/>
            <a:ext cx="379592" cy="379592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57" name="Oval 56"/>
          <p:cNvSpPr>
            <a:spLocks noChangeArrowheads="1"/>
          </p:cNvSpPr>
          <p:nvPr/>
        </p:nvSpPr>
        <p:spPr bwMode="auto">
          <a:xfrm>
            <a:off x="8004600" y="4819536"/>
            <a:ext cx="379592" cy="379592"/>
          </a:xfrm>
          <a:prstGeom prst="ellipse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fi-FI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58" name="Text Box 59"/>
          <p:cNvSpPr txBox="1">
            <a:spLocks noChangeArrowheads="1"/>
          </p:cNvSpPr>
          <p:nvPr/>
        </p:nvSpPr>
        <p:spPr bwMode="auto">
          <a:xfrm>
            <a:off x="8360292" y="4622711"/>
            <a:ext cx="632653" cy="48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73224" rIns="90000" bIns="45000"/>
          <a:lstStyle/>
          <a:p>
            <a:r>
              <a:rPr lang="fi-FI" sz="3200" b="1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59" name="Line 55"/>
          <p:cNvSpPr>
            <a:spLocks noChangeShapeType="1"/>
          </p:cNvSpPr>
          <p:nvPr/>
        </p:nvSpPr>
        <p:spPr bwMode="auto">
          <a:xfrm flipV="1">
            <a:off x="8004600" y="3211396"/>
            <a:ext cx="0" cy="97408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375986" y="1524000"/>
            <a:ext cx="2388615" cy="194733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917001" y="3983646"/>
            <a:ext cx="2388615" cy="194733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74265" y="5815794"/>
            <a:ext cx="6252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Both pathways rely on the formation of excimers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458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270154" y="4570068"/>
            <a:ext cx="1879600" cy="137885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810812" y="5084117"/>
            <a:ext cx="350762" cy="350762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00669" y="5084116"/>
            <a:ext cx="350762" cy="350762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955954" y="5247402"/>
            <a:ext cx="520096" cy="1209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68906" y="4570068"/>
            <a:ext cx="77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</a:t>
            </a:r>
            <a:r>
              <a:rPr lang="en-US" i="1" baseline="30000" dirty="0" smtClean="0"/>
              <a:t>-</a:t>
            </a:r>
            <a:endParaRPr lang="en-US" i="1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4070859" y="5392546"/>
            <a:ext cx="810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Ar</a:t>
            </a:r>
            <a:r>
              <a:rPr lang="en-US" i="1" baseline="-25000" dirty="0" smtClean="0"/>
              <a:t>2</a:t>
            </a:r>
            <a:r>
              <a:rPr lang="en-US" i="1" baseline="30000" dirty="0" smtClean="0"/>
              <a:t>+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92696" y="706621"/>
            <a:ext cx="82150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Ground state </a:t>
            </a:r>
            <a:r>
              <a:rPr lang="en-US" dirty="0" smtClean="0"/>
              <a:t>of 2 argon atoms is unbound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err="1" smtClean="0"/>
              <a:t>Excimer</a:t>
            </a:r>
            <a:r>
              <a:rPr lang="en-US" b="1" dirty="0" smtClean="0"/>
              <a:t> states </a:t>
            </a:r>
            <a:r>
              <a:rPr lang="en-US" dirty="0" smtClean="0"/>
              <a:t>are Rydberg sta</a:t>
            </a:r>
            <a:r>
              <a:rPr lang="en-US" dirty="0"/>
              <a:t>t</a:t>
            </a:r>
            <a:r>
              <a:rPr lang="en-US" dirty="0" smtClean="0"/>
              <a:t>es : Ar</a:t>
            </a:r>
            <a:r>
              <a:rPr lang="en-US" baseline="30000" dirty="0" smtClean="0"/>
              <a:t>2+</a:t>
            </a:r>
            <a:r>
              <a:rPr lang="en-US" dirty="0" smtClean="0"/>
              <a:t> core with a bound electron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769689" y="1726446"/>
            <a:ext cx="350762" cy="350762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476050" y="1901827"/>
            <a:ext cx="350762" cy="350762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65555" y="2300970"/>
            <a:ext cx="609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Ar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722515" y="2116304"/>
            <a:ext cx="609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Ar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51205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76" y="689427"/>
            <a:ext cx="5357468" cy="6083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049" y="777444"/>
            <a:ext cx="3858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660066"/>
                </a:solidFill>
              </a:rPr>
              <a:t>Calculations of the </a:t>
            </a:r>
            <a:r>
              <a:rPr lang="en-US" sz="1400" dirty="0" err="1" smtClean="0">
                <a:solidFill>
                  <a:srgbClr val="660066"/>
                </a:solidFill>
              </a:rPr>
              <a:t>excimer</a:t>
            </a:r>
            <a:r>
              <a:rPr lang="en-US" sz="1400" dirty="0" smtClean="0">
                <a:solidFill>
                  <a:srgbClr val="660066"/>
                </a:solidFill>
              </a:rPr>
              <a:t> state energies of xenon, as a function of nuclear separation</a:t>
            </a:r>
            <a:endParaRPr lang="en-US" sz="1400" dirty="0">
              <a:solidFill>
                <a:srgbClr val="660066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283477" y="5226000"/>
            <a:ext cx="1879600" cy="137885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24135" y="5740049"/>
            <a:ext cx="350762" cy="350762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313992" y="5740048"/>
            <a:ext cx="350762" cy="350762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969277" y="5903334"/>
            <a:ext cx="520096" cy="1209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82229" y="5226000"/>
            <a:ext cx="77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</a:t>
            </a:r>
            <a:r>
              <a:rPr lang="en-US" i="1" baseline="30000" dirty="0" smtClean="0"/>
              <a:t>-</a:t>
            </a:r>
            <a:endParaRPr lang="en-US" i="1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7084182" y="6048478"/>
            <a:ext cx="810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Ar</a:t>
            </a:r>
            <a:r>
              <a:rPr lang="en-US" i="1" baseline="-25000" dirty="0" smtClean="0"/>
              <a:t>2</a:t>
            </a:r>
            <a:r>
              <a:rPr lang="en-US" i="1" baseline="30000" dirty="0" smtClean="0"/>
              <a:t>+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51609" y="1300664"/>
            <a:ext cx="2709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60066"/>
                </a:solidFill>
              </a:rPr>
              <a:t>J. </a:t>
            </a:r>
            <a:r>
              <a:rPr lang="en-US" sz="1400" b="1" dirty="0" err="1" smtClean="0">
                <a:solidFill>
                  <a:srgbClr val="660066"/>
                </a:solidFill>
              </a:rPr>
              <a:t>Chem</a:t>
            </a:r>
            <a:r>
              <a:rPr lang="en-US" sz="1400" b="1" dirty="0" smtClean="0">
                <a:solidFill>
                  <a:srgbClr val="660066"/>
                </a:solidFill>
              </a:rPr>
              <a:t> </a:t>
            </a:r>
            <a:r>
              <a:rPr lang="en-US" sz="1400" b="1" dirty="0" err="1" smtClean="0">
                <a:solidFill>
                  <a:srgbClr val="660066"/>
                </a:solidFill>
              </a:rPr>
              <a:t>Phys</a:t>
            </a:r>
            <a:r>
              <a:rPr lang="en-US" sz="1400" b="1" dirty="0" smtClean="0">
                <a:solidFill>
                  <a:srgbClr val="660066"/>
                </a:solidFill>
              </a:rPr>
              <a:t> 52, 5170 (1970)</a:t>
            </a:r>
            <a:endParaRPr lang="en-US" sz="14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275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153</TotalTime>
  <Words>1525</Words>
  <Application>Microsoft Macintosh PowerPoint</Application>
  <PresentationFormat>On-screen Show (4:3)</PresentationFormat>
  <Paragraphs>420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Clarity</vt:lpstr>
      <vt:lpstr>Introduction to scintillation light in liquid argon</vt:lpstr>
      <vt:lpstr>The Basics:</vt:lpstr>
      <vt:lpstr>Mechanisms of Scintillation in LAr</vt:lpstr>
      <vt:lpstr>Mechanisms of Scintillation in LAr</vt:lpstr>
      <vt:lpstr>Mechanisms of Scintillation in LAr</vt:lpstr>
      <vt:lpstr>PowerPoint Presentation</vt:lpstr>
      <vt:lpstr>Something to note: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Impurities in LAr</vt:lpstr>
      <vt:lpstr>PowerPoint Presentation</vt:lpstr>
      <vt:lpstr>Absorption by Nitrogen</vt:lpstr>
      <vt:lpstr>Absorption by Methane</vt:lpstr>
      <vt:lpstr>PowerPoint Presentation</vt:lpstr>
      <vt:lpstr>PowerPoint Presentation</vt:lpstr>
      <vt:lpstr>The fate of the excimer states</vt:lpstr>
      <vt:lpstr>PowerPoint Presentation</vt:lpstr>
      <vt:lpstr>Time Constants of LAr Scintillation</vt:lpstr>
      <vt:lpstr>Quenching of Scintillation Light</vt:lpstr>
      <vt:lpstr>Quenching by Nitrogen</vt:lpstr>
      <vt:lpstr>Quenching by Methane</vt:lpstr>
      <vt:lpstr>Excitation Transfer to Xenon</vt:lpstr>
      <vt:lpstr>Back to pure argon :</vt:lpstr>
      <vt:lpstr>An open mystery – the Third Component</vt:lpstr>
      <vt:lpstr>PowerPoint Presentation</vt:lpstr>
      <vt:lpstr>Some new and notable papers about (or relevant to) LAr scintillation physics since LArTPC2013</vt:lpstr>
      <vt:lpstr>Summary</vt:lpstr>
      <vt:lpstr>PowerPoint Presentation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scintillation light in liquid argon</dc:title>
  <dc:creator>Benjamin Jones</dc:creator>
  <cp:lastModifiedBy>Benjamin Jones</cp:lastModifiedBy>
  <cp:revision>11</cp:revision>
  <dcterms:created xsi:type="dcterms:W3CDTF">2014-07-08T13:53:43Z</dcterms:created>
  <dcterms:modified xsi:type="dcterms:W3CDTF">2014-07-08T19:39:16Z</dcterms:modified>
</cp:coreProperties>
</file>