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300" r:id="rId5"/>
    <p:sldId id="269" r:id="rId6"/>
    <p:sldId id="277" r:id="rId7"/>
    <p:sldId id="295" r:id="rId8"/>
    <p:sldId id="285" r:id="rId9"/>
    <p:sldId id="301" r:id="rId10"/>
    <p:sldId id="278" r:id="rId11"/>
    <p:sldId id="263" r:id="rId12"/>
    <p:sldId id="286" r:id="rId13"/>
    <p:sldId id="284" r:id="rId14"/>
    <p:sldId id="291" r:id="rId15"/>
    <p:sldId id="287" r:id="rId16"/>
    <p:sldId id="288" r:id="rId17"/>
    <p:sldId id="28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5FF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9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E1E1-CC13-7B40-9A38-AC6BE6D12035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C180-06B1-7C49-9840-C7A20EEF4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2C6D-63F1-3244-8E61-8BF2A6EF9A26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DD1B-4D41-8C4E-BF58-ED72CB9B8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E6F83-F127-E642-BB87-78F67F93B4DD}" type="slidenum">
              <a:rPr lang="en-US"/>
              <a:pPr/>
              <a:t>10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-72" charset="0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D364C1-8CB6-43E1-ABB1-61725E4D17B2}" type="slidenum">
              <a:rPr lang="en-US" sz="1200">
                <a:latin typeface="Calibri" pitchFamily="-72" charset="0"/>
              </a:rPr>
              <a:pPr algn="r"/>
              <a:t>15</a:t>
            </a:fld>
            <a:endParaRPr lang="en-US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C74-30B7-7244-B2A1-1903760526A3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74B8-E432-CD43-B511-C72732627AFE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D08-A4DC-A047-BC85-B7611CDA1FFF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2502-E4C9-DF44-AEEC-DAD51D24B4FB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1EF8-DAB4-1E4A-A53D-0C68CD6E6654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022B-D970-7348-8BCE-9BE8F99E803D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042-5C7C-E046-95A7-B9821ACD7D0B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9BC-D189-5343-9E0C-FF5D568290D3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3A89-5C54-C843-A5AD-E04C4384DF74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0B2A-3B4C-A34E-9161-27710DE5200C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F1D0-80DB-4F44-9F25-610C3458D162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084C-6A56-D940-A2CE-2B29954BB313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47E4-F789-4C4A-AE8F-738991B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5T Nameplate.jpg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46990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LBNE Prototype Detector in the 35t Membrane Cryostat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Alan Hahn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258D-F690-4849-835C-48327A7B59E2}" type="slidenum">
              <a:rPr lang="en-US"/>
              <a:pPr/>
              <a:t>10</a:t>
            </a:fld>
            <a:endParaRPr lang="en-US"/>
          </a:p>
        </p:txBody>
      </p:sp>
      <p:pic>
        <p:nvPicPr>
          <p:cNvPr id="61458" name="Picture 18" descr="TPC Front view in 3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1020248"/>
            <a:ext cx="6907212" cy="5373688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Anode Plane Assembly (APA) </a:t>
            </a:r>
            <a:r>
              <a:rPr lang="en-US" sz="2800" dirty="0"/>
              <a:t>Layout in 35T Cryostat</a:t>
            </a:r>
            <a:endParaRPr lang="en-US" dirty="0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38863" y="1784350"/>
            <a:ext cx="2497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8D1D89"/>
                </a:solidFill>
              </a:rPr>
              <a:t>APA Support Structure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5472113" y="2116138"/>
            <a:ext cx="1250950" cy="1163637"/>
          </a:xfrm>
          <a:prstGeom prst="line">
            <a:avLst/>
          </a:prstGeom>
          <a:noFill/>
          <a:ln w="15875">
            <a:solidFill>
              <a:srgbClr val="8D1D8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>
            <a:off x="3674531" y="2006600"/>
            <a:ext cx="643468" cy="4064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771900" y="1726154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Long </a:t>
            </a:r>
            <a:r>
              <a:rPr lang="en-US" sz="1400" dirty="0" err="1">
                <a:solidFill>
                  <a:schemeClr val="bg1"/>
                </a:solidFill>
              </a:rPr>
              <a:t>APAs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4402667" y="2040467"/>
            <a:ext cx="626533" cy="24553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846513" y="5723483"/>
            <a:ext cx="127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short  </a:t>
            </a:r>
            <a:r>
              <a:rPr lang="en-US" sz="1400" dirty="0" err="1">
                <a:solidFill>
                  <a:schemeClr val="bg1"/>
                </a:solidFill>
              </a:rPr>
              <a:t>APAs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 flipV="1">
            <a:off x="4217985" y="5264694"/>
            <a:ext cx="166687" cy="434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V="1">
            <a:off x="4470400" y="3560763"/>
            <a:ext cx="190500" cy="217117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828800" y="1295400"/>
            <a:ext cx="19070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Photon Detectors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 </a:t>
            </a:r>
            <a:r>
              <a:rPr lang="en-US" sz="1400" dirty="0" err="1" smtClean="0">
                <a:solidFill>
                  <a:schemeClr val="bg1"/>
                </a:solidFill>
              </a:rPr>
              <a:t>APAs</a:t>
            </a:r>
            <a:r>
              <a:rPr lang="en-US" sz="1400" dirty="0" smtClean="0">
                <a:solidFill>
                  <a:schemeClr val="bg1"/>
                </a:solidFill>
              </a:rPr>
              <a:t> (3 in each Long,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 in each Short APA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048500" y="4012155"/>
            <a:ext cx="1007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CD5B5"/>
                </a:solidFill>
              </a:rPr>
              <a:t>Cosmic Ray</a:t>
            </a:r>
          </a:p>
          <a:p>
            <a:r>
              <a:rPr lang="en-US" sz="1400" dirty="0" smtClean="0">
                <a:solidFill>
                  <a:srgbClr val="FCD5B5"/>
                </a:solidFill>
              </a:rPr>
              <a:t>Counters</a:t>
            </a:r>
            <a:endParaRPr lang="en-US" dirty="0">
              <a:solidFill>
                <a:srgbClr val="FCD5B5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82700" y="2438400"/>
            <a:ext cx="6438900" cy="2921000"/>
          </a:xfrm>
          <a:prstGeom prst="straightConnector1">
            <a:avLst/>
          </a:prstGeom>
          <a:ln>
            <a:solidFill>
              <a:srgbClr val="45FF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253066" y="2105223"/>
            <a:ext cx="302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45FF17"/>
                </a:solidFill>
                <a:latin typeface="Symbol" charset="2"/>
                <a:cs typeface="Symbol" charset="2"/>
              </a:rPr>
              <a:t>m</a:t>
            </a:r>
            <a:endParaRPr lang="en-US" sz="1600" dirty="0">
              <a:solidFill>
                <a:srgbClr val="45FF17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674531" y="1202934"/>
            <a:ext cx="223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Cosmic Ray Counters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113366" y="3488935"/>
            <a:ext cx="1007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CD5B5"/>
                </a:solidFill>
              </a:rPr>
              <a:t>Cosmic Ray</a:t>
            </a:r>
          </a:p>
          <a:p>
            <a:r>
              <a:rPr lang="en-US" sz="1400" dirty="0" smtClean="0">
                <a:solidFill>
                  <a:srgbClr val="FCD5B5"/>
                </a:solidFill>
              </a:rPr>
              <a:t>Counters</a:t>
            </a:r>
            <a:endParaRPr lang="en-US" dirty="0">
              <a:solidFill>
                <a:srgbClr val="FCD5B5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243013" y="2846387"/>
            <a:ext cx="866775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450807" y="3712369"/>
            <a:ext cx="866775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452397" y="4830513"/>
            <a:ext cx="866775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17897" y="1599611"/>
            <a:ext cx="2120903" cy="1328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529013" y="1155700"/>
            <a:ext cx="2109787" cy="1587"/>
          </a:xfrm>
          <a:prstGeom prst="line">
            <a:avLst/>
          </a:prstGeom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581650" y="1377950"/>
            <a:ext cx="457200" cy="12700"/>
          </a:xfrm>
          <a:prstGeom prst="straightConnector1">
            <a:avLst/>
          </a:prstGeom>
          <a:ln>
            <a:solidFill>
              <a:srgbClr val="FAC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29300" y="1155700"/>
            <a:ext cx="60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D5B5"/>
                </a:solidFill>
              </a:rPr>
              <a:t>~4m</a:t>
            </a:r>
            <a:endParaRPr lang="en-US" dirty="0">
              <a:solidFill>
                <a:srgbClr val="FCD5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8800"/>
          </a:xfrm>
        </p:spPr>
        <p:txBody>
          <a:bodyPr>
            <a:normAutofit/>
          </a:bodyPr>
          <a:lstStyle/>
          <a:p>
            <a:r>
              <a:rPr lang="en-US" sz="2667" dirty="0" smtClean="0"/>
              <a:t>LBNE Style TPC in 35T Cryostat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1300036" y="1020072"/>
            <a:ext cx="7093077" cy="5329191"/>
            <a:chOff x="1193800" y="1001922"/>
            <a:chExt cx="7199313" cy="5407348"/>
          </a:xfrm>
        </p:grpSpPr>
        <p:pic>
          <p:nvPicPr>
            <p:cNvPr id="8" name="Picture 19" descr="TPC view in 35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3800" y="1001922"/>
              <a:ext cx="6934200" cy="5407348"/>
            </a:xfrm>
            <a:prstGeom prst="rect">
              <a:avLst/>
            </a:prstGeom>
            <a:noFill/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 rot="756378" flipV="1">
              <a:off x="3341679" y="3375025"/>
              <a:ext cx="1339850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743082">
              <a:off x="3369603" y="3389578"/>
              <a:ext cx="1535438" cy="3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2.23m </a:t>
              </a:r>
              <a:r>
                <a:rPr lang="en-US" sz="1400" dirty="0">
                  <a:solidFill>
                    <a:schemeClr val="bg1"/>
                  </a:solidFill>
                </a:rPr>
                <a:t>drift region</a:t>
              </a:r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328738" y="1830388"/>
              <a:ext cx="2001837" cy="3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27 </a:t>
              </a:r>
              <a:r>
                <a:rPr lang="en-US" sz="1400" dirty="0">
                  <a:solidFill>
                    <a:schemeClr val="bg1"/>
                  </a:solidFill>
                </a:rPr>
                <a:t>cm short drift region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338388" y="2062163"/>
              <a:ext cx="574145" cy="8503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151188" y="4511675"/>
              <a:ext cx="1509711" cy="5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Photon Detectors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</a:rPr>
                <a:t>8 total) </a:t>
              </a:r>
              <a:r>
                <a:rPr lang="en-US" sz="1400" dirty="0" smtClean="0">
                  <a:solidFill>
                    <a:schemeClr val="bg1"/>
                  </a:solidFill>
                </a:rPr>
                <a:t>in 4 </a:t>
              </a:r>
              <a:r>
                <a:rPr lang="en-US" sz="1400" dirty="0" err="1">
                  <a:solidFill>
                    <a:schemeClr val="bg1"/>
                  </a:solidFill>
                </a:rPr>
                <a:t>APAs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3203042" y="4001563"/>
              <a:ext cx="368300" cy="6048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7281863" y="5875338"/>
              <a:ext cx="1111250" cy="37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J. Fowler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3936" y="1019201"/>
              <a:ext cx="2841042" cy="65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Cosmic Ray Counters  (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CRCs</a:t>
              </a:r>
              <a:r>
                <a:rPr lang="en-US" sz="1800" dirty="0" smtClean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4261797" y="1346200"/>
              <a:ext cx="894402" cy="41626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981200" y="5588004"/>
              <a:ext cx="1739391" cy="5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/>
                <a:t>Field Cage not shown</a:t>
              </a:r>
              <a:endParaRPr lang="en-US" sz="1400" dirty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19600" y="5105400"/>
              <a:ext cx="1241721" cy="5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Cathode Plane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5181600" y="4648200"/>
              <a:ext cx="152400" cy="457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05000" y="4876800"/>
              <a:ext cx="1241721" cy="5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Cathode Plane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2438400" y="4216400"/>
              <a:ext cx="296333" cy="736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 rot="756378" flipV="1">
              <a:off x="2822297" y="2909193"/>
              <a:ext cx="185476" cy="119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468534" y="3911600"/>
              <a:ext cx="542248" cy="3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CRCs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388534" y="3285066"/>
              <a:ext cx="542248" cy="3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CRCs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5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35T Detector “Features”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2451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TPC</a:t>
            </a:r>
          </a:p>
          <a:p>
            <a:pPr lvl="1"/>
            <a:r>
              <a:rPr lang="en-US" dirty="0" smtClean="0"/>
              <a:t>2048 instrumented wires with prototype FD digital readout</a:t>
            </a:r>
            <a:endParaRPr lang="en-US" dirty="0" smtClean="0"/>
          </a:p>
          <a:p>
            <a:pPr lvl="1"/>
            <a:r>
              <a:rPr lang="en-US" dirty="0" smtClean="0"/>
              <a:t>500 </a:t>
            </a:r>
            <a:r>
              <a:rPr lang="en-US" dirty="0" smtClean="0"/>
              <a:t>V/cm drift field</a:t>
            </a:r>
            <a:endParaRPr lang="en-US" dirty="0" smtClean="0"/>
          </a:p>
          <a:p>
            <a:pPr lvl="2"/>
            <a:r>
              <a:rPr lang="en-US" dirty="0" smtClean="0"/>
              <a:t>2.2 </a:t>
            </a:r>
            <a:r>
              <a:rPr lang="en-US" dirty="0" err="1" smtClean="0"/>
              <a:t>m</a:t>
            </a:r>
            <a:r>
              <a:rPr lang="en-US" dirty="0" smtClean="0"/>
              <a:t> drift in large drift volume (111 kV), 1.4ms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max drift time </a:t>
            </a:r>
          </a:p>
          <a:p>
            <a:pPr lvl="2"/>
            <a:r>
              <a:rPr lang="en-US" dirty="0" smtClean="0"/>
              <a:t> 0.27 </a:t>
            </a:r>
            <a:r>
              <a:rPr lang="en-US" dirty="0" err="1" smtClean="0"/>
              <a:t>m</a:t>
            </a:r>
            <a:r>
              <a:rPr lang="en-US" dirty="0" smtClean="0"/>
              <a:t> in small drift volume (14 kV), 0.2 ms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max drift time</a:t>
            </a:r>
          </a:p>
          <a:p>
            <a:r>
              <a:rPr lang="en-US" dirty="0" smtClean="0"/>
              <a:t>Photon Detectors</a:t>
            </a:r>
          </a:p>
          <a:p>
            <a:pPr lvl="1"/>
            <a:r>
              <a:rPr lang="en-US" dirty="0" smtClean="0"/>
              <a:t>Eight in total</a:t>
            </a:r>
          </a:p>
          <a:p>
            <a:pPr lvl="2"/>
            <a:r>
              <a:rPr lang="en-US" dirty="0" smtClean="0"/>
              <a:t>Three in each long APA</a:t>
            </a:r>
          </a:p>
          <a:p>
            <a:pPr lvl="2"/>
            <a:r>
              <a:rPr lang="en-US" dirty="0" smtClean="0"/>
              <a:t>One in each short APA</a:t>
            </a:r>
          </a:p>
          <a:p>
            <a:pPr lvl="1"/>
            <a:r>
              <a:rPr lang="en-US" dirty="0" smtClean="0"/>
              <a:t>Three different styles</a:t>
            </a:r>
          </a:p>
          <a:p>
            <a:pPr lvl="2"/>
            <a:r>
              <a:rPr lang="en-US" dirty="0" smtClean="0"/>
              <a:t>Four “4-bar” </a:t>
            </a:r>
            <a:r>
              <a:rPr lang="en-US" dirty="0" err="1" smtClean="0"/>
              <a:t>PDs</a:t>
            </a:r>
            <a:r>
              <a:rPr lang="en-US" dirty="0" smtClean="0"/>
              <a:t> with various wavelength shifter technologies</a:t>
            </a:r>
          </a:p>
          <a:p>
            <a:pPr lvl="2"/>
            <a:r>
              <a:rPr lang="en-US" dirty="0" smtClean="0"/>
              <a:t>Three “32 fiber” </a:t>
            </a:r>
            <a:r>
              <a:rPr lang="en-US" dirty="0" err="1" smtClean="0"/>
              <a:t>PDs</a:t>
            </a:r>
            <a:endParaRPr lang="en-US" dirty="0" smtClean="0"/>
          </a:p>
          <a:p>
            <a:pPr lvl="2"/>
            <a:r>
              <a:rPr lang="en-US" dirty="0" smtClean="0"/>
              <a:t>One plate coated with TPB and with WLS fiber readout</a:t>
            </a:r>
            <a:endParaRPr lang="en-US" dirty="0" smtClean="0"/>
          </a:p>
          <a:p>
            <a:r>
              <a:rPr lang="en-US" dirty="0" smtClean="0"/>
              <a:t>DAQ</a:t>
            </a:r>
            <a:endParaRPr lang="en-US" dirty="0" smtClean="0"/>
          </a:p>
          <a:p>
            <a:pPr lvl="1"/>
            <a:r>
              <a:rPr lang="en-US" dirty="0" smtClean="0"/>
              <a:t>Based on SLAC RCE (Reconfigurable Cluster Elements) Front </a:t>
            </a:r>
            <a:r>
              <a:rPr lang="en-US" dirty="0" smtClean="0"/>
              <a:t>Ends</a:t>
            </a:r>
            <a:endParaRPr lang="en-US" dirty="0" smtClean="0"/>
          </a:p>
          <a:p>
            <a:pPr lvl="1"/>
            <a:r>
              <a:rPr lang="en-US" dirty="0" err="1" smtClean="0"/>
              <a:t>artDAQ</a:t>
            </a:r>
            <a:r>
              <a:rPr lang="en-US" dirty="0" smtClean="0"/>
              <a:t> </a:t>
            </a:r>
            <a:r>
              <a:rPr lang="en-US" dirty="0" smtClean="0"/>
              <a:t>Back Ends.</a:t>
            </a:r>
          </a:p>
          <a:p>
            <a:pPr lvl="1"/>
            <a:r>
              <a:rPr lang="en-US" dirty="0" smtClean="0"/>
              <a:t>NOVA timing </a:t>
            </a:r>
            <a:r>
              <a:rPr lang="en-US" dirty="0" smtClean="0"/>
              <a:t>module</a:t>
            </a:r>
          </a:p>
          <a:p>
            <a:r>
              <a:rPr lang="en-US" dirty="0" smtClean="0"/>
              <a:t>External Cosmic Ray Counters on sides and top to guarantee events in drift regions we want to probe.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"/>
            <a:ext cx="6705600" cy="53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35 T “Long” APA Fabrication </a:t>
            </a:r>
            <a:r>
              <a:rPr lang="en-US" dirty="0" smtClean="0"/>
              <a:t>– winding (L. </a:t>
            </a:r>
            <a:r>
              <a:rPr lang="en-US" dirty="0" err="1" smtClean="0"/>
              <a:t>Greenler</a:t>
            </a:r>
            <a:r>
              <a:rPr lang="en-US" dirty="0" smtClean="0"/>
              <a:t>, PSL)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825500" y="820291"/>
            <a:ext cx="7505700" cy="55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0" y="922338"/>
            <a:ext cx="3759200" cy="766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Field </a:t>
            </a:r>
            <a:r>
              <a:rPr lang="en-US" sz="3200" dirty="0" smtClean="0"/>
              <a:t>Cage </a:t>
            </a:r>
            <a:br>
              <a:rPr lang="en-US" sz="3200" dirty="0" smtClean="0"/>
            </a:br>
            <a:r>
              <a:rPr lang="en-US" sz="3200" dirty="0" smtClean="0"/>
              <a:t>(B. Yu)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83349" y="1854200"/>
            <a:ext cx="3427226" cy="3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2765" y="1778000"/>
            <a:ext cx="4676435" cy="3746500"/>
          </a:xfrm>
        </p:spPr>
      </p:pic>
      <p:sp>
        <p:nvSpPr>
          <p:cNvPr id="8" name="Rectangle 7"/>
          <p:cNvSpPr/>
          <p:nvPr/>
        </p:nvSpPr>
        <p:spPr>
          <a:xfrm>
            <a:off x="700488" y="5073134"/>
            <a:ext cx="3552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Weight of a CPA is ~240 lbs. [ 110 kg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4500" y="896938"/>
            <a:ext cx="39878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CPA Long Drift Side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(B. Sands)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82600" y="1828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     HV donut part of this side assembly 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70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238500" y="63182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LArTPC14, 7/(8-9)/14</a:t>
            </a:r>
            <a:endParaRPr lang="en-US" dirty="0"/>
          </a:p>
        </p:txBody>
      </p:sp>
      <p:sp>
        <p:nvSpPr>
          <p:cNvPr id="16" name="Slide Number Placeholder 5"/>
          <p:cNvSpPr txBox="1">
            <a:spLocks noGrp="1"/>
          </p:cNvSpPr>
          <p:nvPr/>
        </p:nvSpPr>
        <p:spPr>
          <a:xfrm>
            <a:off x="6553200" y="6553200"/>
            <a:ext cx="2133600" cy="274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E3BC8D-DF7F-4ED8-AC5C-5E231FFC5657}" type="slidenum">
              <a:rPr lang="en-US"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553200"/>
            <a:ext cx="2133600" cy="274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0205B8-AC20-4E29-B246-69D036B2A0E9}" type="slidenum">
              <a:rPr lang="en-US"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553200"/>
            <a:ext cx="2133600" cy="274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2E13E0-B34C-4A3D-8854-099D6050FBF0}" type="slidenum">
              <a:rPr lang="en-US"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553200"/>
            <a:ext cx="2133600" cy="27463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388A5A-D8E1-430C-9922-0DF9D6BDF7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21512" name="Slide Number Placeholder 5"/>
          <p:cNvSpPr txBox="1">
            <a:spLocks noGrp="1"/>
          </p:cNvSpPr>
          <p:nvPr/>
        </p:nvSpPr>
        <p:spPr bwMode="auto">
          <a:xfrm>
            <a:off x="7239000" y="65532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067D68E6-E587-49C1-885B-69B05A4E9734}" type="slidenum">
              <a:rPr lang="en-US" sz="1200">
                <a:solidFill>
                  <a:srgbClr val="898989"/>
                </a:solidFill>
                <a:latin typeface="Helvetica" pitchFamily="-72" charset="0"/>
              </a:rPr>
              <a:pPr algn="r"/>
              <a:t>15</a:t>
            </a:fld>
            <a:endParaRPr lang="en-US" sz="1200">
              <a:solidFill>
                <a:srgbClr val="898989"/>
              </a:solidFill>
              <a:latin typeface="Helvetica" pitchFamily="-72" charset="0"/>
            </a:endParaRPr>
          </a:p>
        </p:txBody>
      </p:sp>
      <p:sp>
        <p:nvSpPr>
          <p:cNvPr id="21513" name="Title 6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483600" cy="812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n-US" sz="28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Front End Motherboard for 35-ton Phase 2 </a:t>
            </a: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TPC</a:t>
            </a:r>
            <a:b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(</a:t>
            </a: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H. </a:t>
            </a:r>
            <a:r>
              <a:rPr lang="en-US" sz="24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Chen)</a:t>
            </a:r>
            <a:r>
              <a:rPr lang="en-US" sz="2800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</a:p>
        </p:txBody>
      </p:sp>
      <p:sp>
        <p:nvSpPr>
          <p:cNvPr id="21514" name="Rectangle 16"/>
          <p:cNvSpPr>
            <a:spLocks noChangeArrowheads="1"/>
          </p:cNvSpPr>
          <p:nvPr/>
        </p:nvSpPr>
        <p:spPr bwMode="auto">
          <a:xfrm>
            <a:off x="8734425" y="1498600"/>
            <a:ext cx="409575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        </a:t>
            </a:r>
          </a:p>
        </p:txBody>
      </p:sp>
      <p:pic>
        <p:nvPicPr>
          <p:cNvPr id="24" name="Picture 23" descr="FE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965200"/>
            <a:ext cx="8585200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35T Phase 2 DAQ (G. Barr)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35T_DA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885392"/>
            <a:ext cx="6413500" cy="546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917700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</a:t>
            </a:r>
          </a:p>
          <a:p>
            <a:r>
              <a:rPr lang="en-US" dirty="0" smtClean="0"/>
              <a:t>Detectors</a:t>
            </a:r>
          </a:p>
          <a:p>
            <a:r>
              <a:rPr lang="en-US" dirty="0" smtClean="0"/>
              <a:t>(analog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4597400"/>
            <a:ext cx="190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TPC Digital Stream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5562600"/>
            <a:ext cx="1866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</a:t>
            </a:r>
          </a:p>
          <a:p>
            <a:r>
              <a:rPr lang="en-US" dirty="0" smtClean="0"/>
              <a:t>Cosmic Ray</a:t>
            </a:r>
          </a:p>
          <a:p>
            <a:r>
              <a:rPr lang="en-US" dirty="0" smtClean="0"/>
              <a:t>Counters (logical)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752600" y="2298700"/>
            <a:ext cx="826008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019300" y="4622800"/>
            <a:ext cx="775208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65300" y="5829300"/>
            <a:ext cx="1003808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261100"/>
            <a:ext cx="210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“BR”=Board Readers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73900" y="1143000"/>
            <a:ext cx="11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(Run Control)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02500" y="2019300"/>
            <a:ext cx="1632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(Online Monitoring)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3124200"/>
            <a:ext cx="2335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(All cold Detector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Cabling comes through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flange board)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03400" y="3784600"/>
            <a:ext cx="1206500" cy="78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2"/>
          </p:cNvCxnSpPr>
          <p:nvPr/>
        </p:nvCxnSpPr>
        <p:spPr>
          <a:xfrm rot="16200000" flipV="1">
            <a:off x="729108" y="2964308"/>
            <a:ext cx="283170" cy="3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05888" y="4297915"/>
            <a:ext cx="609597" cy="167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79700" y="6146800"/>
            <a:ext cx="115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(trigger logic)	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32000" y="1803400"/>
            <a:ext cx="107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 smtClean="0"/>
              <a:t>(</a:t>
            </a:r>
            <a:r>
              <a:rPr lang="en-US" sz="1400" dirty="0" err="1" smtClean="0"/>
              <a:t>SiPM</a:t>
            </a:r>
            <a:r>
              <a:rPr lang="en-US" sz="1400" dirty="0" smtClean="0"/>
              <a:t> Signal</a:t>
            </a:r>
          </a:p>
          <a:p>
            <a:pPr lvl="1"/>
            <a:r>
              <a:rPr lang="en-US" sz="1400" dirty="0" smtClean="0"/>
              <a:t> Processor)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550862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35 Ton Running Modes (M. Graham)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5397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TPC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Continuous Mode</a:t>
            </a:r>
            <a:r>
              <a:rPr lang="en-US" dirty="0" smtClean="0"/>
              <a:t>: continuous streaming</a:t>
            </a:r>
            <a:r>
              <a:rPr lang="en-US" dirty="0" smtClean="0"/>
              <a:t> (zero</a:t>
            </a:r>
            <a:r>
              <a:rPr lang="en-US" dirty="0" smtClean="0"/>
              <a:t>-suppressed</a:t>
            </a:r>
            <a:r>
              <a:rPr lang="en-US" dirty="0" smtClean="0"/>
              <a:t> in </a:t>
            </a:r>
            <a:r>
              <a:rPr lang="en-US" dirty="0" smtClean="0"/>
              <a:t>RCE) data</a:t>
            </a:r>
          </a:p>
          <a:p>
            <a:pPr lvl="1"/>
            <a:r>
              <a:rPr lang="en-US" dirty="0" smtClean="0"/>
              <a:t>Tagged </a:t>
            </a:r>
            <a:r>
              <a:rPr lang="en-US" dirty="0" smtClean="0"/>
              <a:t>mode: External Cosmic Ray Counters (CRC) </a:t>
            </a:r>
            <a:r>
              <a:rPr lang="en-US" dirty="0" smtClean="0"/>
              <a:t>tagger </a:t>
            </a:r>
            <a:endParaRPr lang="en-US" dirty="0" smtClean="0"/>
          </a:p>
          <a:p>
            <a:pPr lvl="1"/>
            <a:r>
              <a:rPr lang="en-US" dirty="0" smtClean="0"/>
              <a:t>Burst mode: all (no 0-suppression) data from TPC</a:t>
            </a:r>
          </a:p>
          <a:p>
            <a:pPr lvl="2"/>
            <a:r>
              <a:rPr lang="en-US" dirty="0" smtClean="0"/>
              <a:t>Limited to a few drift times</a:t>
            </a:r>
          </a:p>
          <a:p>
            <a:pPr lvl="1"/>
            <a:r>
              <a:rPr lang="en-US" dirty="0" smtClean="0"/>
              <a:t>Single channel: all (no 0-suppression) for a single or few #’</a:t>
            </a:r>
            <a:r>
              <a:rPr lang="en-US" dirty="0" err="1" smtClean="0"/>
              <a:t>s</a:t>
            </a:r>
            <a:r>
              <a:rPr lang="en-US" dirty="0" smtClean="0"/>
              <a:t> of channels </a:t>
            </a:r>
          </a:p>
          <a:p>
            <a:r>
              <a:rPr lang="en-US" dirty="0" smtClean="0"/>
              <a:t>Online Software on backend combines data from the detector systems &amp; makes decision whether to keep data.</a:t>
            </a:r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Continuous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ode</a:t>
            </a:r>
            <a:r>
              <a:rPr lang="en-US" dirty="0" smtClean="0"/>
              <a:t>, require that data has a PD or CRC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35T Phase 2 Run will be a demonstration of the LBNE Style Detector, testing most of the concepts of the </a:t>
            </a:r>
            <a:r>
              <a:rPr lang="en-US" dirty="0" err="1" smtClean="0"/>
              <a:t>LAr</a:t>
            </a:r>
            <a:r>
              <a:rPr lang="en-US" dirty="0" smtClean="0"/>
              <a:t> Far Detector</a:t>
            </a:r>
          </a:p>
          <a:p>
            <a:r>
              <a:rPr lang="en-US" dirty="0" smtClean="0"/>
              <a:t>Installation of Detector into Cryostat in late fall.</a:t>
            </a:r>
          </a:p>
          <a:p>
            <a:r>
              <a:rPr lang="en-US" dirty="0" err="1" smtClean="0"/>
              <a:t>Cooldown</a:t>
            </a:r>
            <a:r>
              <a:rPr lang="en-US" dirty="0" smtClean="0"/>
              <a:t> and commissioning in early 2015 (CY)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447800" cy="304800"/>
          </a:xfrm>
        </p:spPr>
        <p:txBody>
          <a:bodyPr/>
          <a:lstStyle/>
          <a:p>
            <a:fld id="{309AD161-AFAC-41AC-83AA-4053A52B9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16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Ton Phase 2 Motivation</a:t>
            </a:r>
          </a:p>
          <a:p>
            <a:pPr lvl="1"/>
            <a:r>
              <a:rPr lang="en-US" dirty="0" smtClean="0"/>
              <a:t>Goals for 35 T Phase 2</a:t>
            </a:r>
          </a:p>
          <a:p>
            <a:r>
              <a:rPr lang="en-US" dirty="0" smtClean="0"/>
              <a:t>Design Choices/Compromises</a:t>
            </a:r>
          </a:p>
          <a:p>
            <a:pPr lvl="1"/>
            <a:r>
              <a:rPr lang="en-US" dirty="0" smtClean="0"/>
              <a:t>Far Detector</a:t>
            </a:r>
            <a:r>
              <a:rPr lang="en-US" dirty="0" smtClean="0"/>
              <a:t> </a:t>
            </a:r>
            <a:r>
              <a:rPr lang="en-US" dirty="0" smtClean="0"/>
              <a:t>APA</a:t>
            </a:r>
            <a:endParaRPr lang="en-US" dirty="0" smtClean="0"/>
          </a:p>
          <a:p>
            <a:pPr lvl="1"/>
            <a:r>
              <a:rPr lang="en-US" dirty="0" smtClean="0"/>
              <a:t>35T Prototype Detector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35t 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During the (2012) reconfiguration of LBNE, we lost LAr-1, a </a:t>
            </a:r>
            <a:r>
              <a:rPr lang="en-US" sz="2800" dirty="0" smtClean="0"/>
              <a:t>1 </a:t>
            </a:r>
            <a:r>
              <a:rPr lang="en-US" sz="2800" dirty="0" err="1" smtClean="0"/>
              <a:t>kT</a:t>
            </a:r>
            <a:r>
              <a:rPr lang="en-US" sz="2800" dirty="0" smtClean="0"/>
              <a:t> </a:t>
            </a:r>
            <a:r>
              <a:rPr lang="en-US" sz="2800" dirty="0" smtClean="0"/>
              <a:t>cryostat to be built at D0</a:t>
            </a:r>
          </a:p>
          <a:p>
            <a:pPr lvl="1"/>
            <a:r>
              <a:rPr lang="en-US" sz="2600" dirty="0" smtClean="0"/>
              <a:t>LAr-1 was meant to be our full system test of the FD Prototype components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Could hold 3 full scale </a:t>
            </a:r>
            <a:r>
              <a:rPr lang="en-US" sz="2400" dirty="0" err="1" smtClean="0"/>
              <a:t>APAs</a:t>
            </a:r>
            <a:r>
              <a:rPr lang="en-US" sz="2400" dirty="0" smtClean="0"/>
              <a:t> with 6 CPAs</a:t>
            </a:r>
          </a:p>
          <a:p>
            <a:pPr lvl="2"/>
            <a:r>
              <a:rPr lang="en-US" dirty="0" smtClean="0"/>
              <a:t>Each 7m </a:t>
            </a:r>
            <a:r>
              <a:rPr lang="en-US" dirty="0" smtClean="0"/>
              <a:t>high </a:t>
            </a:r>
            <a:r>
              <a:rPr lang="en-US" dirty="0" smtClean="0"/>
              <a:t>by 2.5m </a:t>
            </a:r>
            <a:r>
              <a:rPr lang="en-US" dirty="0" smtClean="0"/>
              <a:t>wide</a:t>
            </a:r>
          </a:p>
          <a:p>
            <a:pPr lvl="1"/>
            <a:r>
              <a:rPr lang="en-US" sz="2400" dirty="0" smtClean="0"/>
              <a:t>Able to track cosmic rays.</a:t>
            </a:r>
          </a:p>
          <a:p>
            <a:r>
              <a:rPr lang="en-US" sz="2600" dirty="0" smtClean="0"/>
              <a:t>To regain partial design verification, we “re-purposed” the program of the 35 Ton Cryostat to include a “Phase 2”</a:t>
            </a:r>
          </a:p>
          <a:p>
            <a:pPr lvl="1"/>
            <a:r>
              <a:rPr lang="en-US" dirty="0" smtClean="0"/>
              <a:t>Phase 2, a facility to enable a subset of the LAr-1 prototyping goals.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0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72" charset="0"/>
                <a:ea typeface="ＭＳ Ｐゴシック" pitchFamily="-72" charset="-128"/>
                <a:cs typeface="ＭＳ Ｐゴシック" pitchFamily="-72" charset="-128"/>
              </a:rPr>
              <a:t> 35-Ton Phase 2 Goals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Build a complete functional reduced-scale sized TPC with   Photon Detectors inside the 35-ton cryostat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.</a:t>
            </a:r>
          </a:p>
          <a:p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TPC components will closely resemble the full size counterparts.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</a:p>
          <a:p>
            <a:pPr lvl="1"/>
            <a:r>
              <a:rPr lang="en-US" dirty="0" err="1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APAs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 will incorporate 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functional photon detectors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 </a:t>
            </a:r>
          </a:p>
          <a:p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Goals of this prototype 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t>TPC</a:t>
            </a:r>
          </a:p>
          <a:p>
            <a:pPr lvl="1"/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Validate the design of nearly all TPC components (at a small scale); testing the integrity of all components and their interconnects in </a:t>
            </a:r>
            <a:r>
              <a:rPr lang="en-US" dirty="0" err="1" smtClean="0">
                <a:latin typeface="Calibri" pitchFamily="-72" charset="0"/>
                <a:ea typeface="ＭＳ Ｐゴシック" pitchFamily="-72" charset="-128"/>
              </a:rPr>
              <a:t>LAr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.</a:t>
            </a:r>
          </a:p>
          <a:p>
            <a:pPr lvl="1"/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Study the performance of the wire wrapping readout scheme, and the impact of the gaps between APA modules</a:t>
            </a:r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.</a:t>
            </a:r>
          </a:p>
          <a:p>
            <a:pPr lvl="1"/>
            <a:r>
              <a:rPr lang="en-US" dirty="0" smtClean="0">
                <a:latin typeface="Calibri" pitchFamily="-72" charset="0"/>
                <a:ea typeface="ＭＳ Ｐゴシック" pitchFamily="-72" charset="-128"/>
              </a:rPr>
              <a:t>Study the electronics noise contribution from potential sources: acoustic, pump, flow driven wire or field cage motion, high voltage ripple coupling, coupling between digital and analog circuits, etc.</a:t>
            </a:r>
          </a:p>
          <a:p>
            <a:pPr lvl="1"/>
            <a:endParaRPr lang="en-US" dirty="0" smtClean="0">
              <a:latin typeface="Calibri" pitchFamily="-72" charset="0"/>
              <a:ea typeface="ＭＳ Ｐゴシック" pitchFamily="-72" charset="-128"/>
            </a:endParaRPr>
          </a:p>
          <a:p>
            <a:pPr lvl="1"/>
            <a:endParaRPr lang="en-US" dirty="0" smtClean="0">
              <a:latin typeface="Calibri" pitchFamily="-72" charset="0"/>
              <a:ea typeface="ＭＳ Ｐゴシック" pitchFamily="-72" charset="-128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bo\Documents\LBNE\CDR\volume-5\figures\v5c3-wi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7772400" cy="29864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9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LBNE Full </a:t>
            </a:r>
            <a:r>
              <a:rPr lang="en-US" sz="3200" dirty="0" smtClean="0"/>
              <a:t>Scale Anode Plane </a:t>
            </a:r>
            <a:r>
              <a:rPr lang="en-US" sz="3200" dirty="0" smtClean="0"/>
              <a:t>Assembly </a:t>
            </a:r>
            <a:r>
              <a:rPr lang="en-US" sz="3200" dirty="0" smtClean="0"/>
              <a:t>(APA)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AD8-6CD3-42FA-A537-8DCD176E3E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43000"/>
            <a:ext cx="1033220" cy="516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6729" y="14176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Detectors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495612" y="2049317"/>
            <a:ext cx="1319936" cy="795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66100" y="6350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APAs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600" y="6045201"/>
            <a:ext cx="727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current PD design utilizes </a:t>
            </a:r>
            <a:r>
              <a:rPr lang="en-US" dirty="0" err="1" smtClean="0"/>
              <a:t>SiPMs</a:t>
            </a:r>
            <a:r>
              <a:rPr lang="en-US" dirty="0" smtClean="0"/>
              <a:t>, not </a:t>
            </a:r>
            <a:r>
              <a:rPr lang="en-US" dirty="0" err="1" smtClean="0"/>
              <a:t>PMTs</a:t>
            </a:r>
            <a:r>
              <a:rPr lang="en-US" dirty="0" smtClean="0"/>
              <a:t> as depicted in this drawing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200" y="3492500"/>
            <a:ext cx="73025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APA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Photon Detectors are integral to </a:t>
            </a:r>
            <a:r>
              <a:rPr lang="en-US" dirty="0" smtClean="0"/>
              <a:t>APA</a:t>
            </a:r>
          </a:p>
          <a:p>
            <a:pPr>
              <a:buFont typeface="Arial"/>
              <a:buChar char="•"/>
            </a:pPr>
            <a:r>
              <a:rPr lang="en-US" dirty="0" smtClean="0"/>
              <a:t>Grounded </a:t>
            </a:r>
            <a:r>
              <a:rPr lang="en-US" dirty="0" smtClean="0"/>
              <a:t>wire mesh to frame members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X (collection) wires strung from </a:t>
            </a:r>
            <a:r>
              <a:rPr lang="en-US" dirty="0" smtClean="0"/>
              <a:t>top edge, </a:t>
            </a:r>
            <a:r>
              <a:rPr lang="en-US" dirty="0" smtClean="0"/>
              <a:t>terminate at </a:t>
            </a:r>
            <a:r>
              <a:rPr lang="en-US" dirty="0" smtClean="0"/>
              <a:t>bottom edge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X wires on front and back of APA are independent, NOT wrapped.</a:t>
            </a:r>
          </a:p>
          <a:p>
            <a:pPr>
              <a:buFont typeface="Arial"/>
              <a:buChar char="•"/>
            </a:pPr>
            <a:r>
              <a:rPr lang="en-US" dirty="0" smtClean="0"/>
              <a:t>U, V (induction) wires are wrapped around APA, at ~45</a:t>
            </a:r>
            <a:r>
              <a:rPr lang="en-US" baseline="30000" dirty="0" smtClean="0"/>
              <a:t>o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All terminate at bottom edge</a:t>
            </a:r>
          </a:p>
          <a:p>
            <a:pPr>
              <a:buFont typeface="Arial"/>
              <a:buChar char="•"/>
            </a:pPr>
            <a:r>
              <a:rPr lang="en-US" dirty="0" smtClean="0"/>
              <a:t>Grid wires on top layer </a:t>
            </a:r>
            <a:endParaRPr lang="en-US" dirty="0" smtClean="0"/>
          </a:p>
          <a:p>
            <a:endParaRPr lang="en-US" baseline="30000" dirty="0" smtClean="0"/>
          </a:p>
          <a:p>
            <a:pPr>
              <a:buFont typeface="Arial"/>
              <a:buChar char="•"/>
            </a:pP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5100" y="2247900"/>
            <a:ext cx="5435600" cy="2082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2500" y="2946400"/>
            <a:ext cx="538241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0" y="1193800"/>
            <a:ext cx="1968500" cy="584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1282700"/>
            <a:ext cx="661321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2.5m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1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1938"/>
            <a:ext cx="6146800" cy="88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Wrapped U, </a:t>
            </a:r>
            <a:r>
              <a:rPr lang="en-US" dirty="0" smtClean="0"/>
              <a:t>V Wire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642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APA U, V wires wrap around frames</a:t>
            </a:r>
          </a:p>
          <a:p>
            <a:pPr lvl="1"/>
            <a:r>
              <a:rPr lang="en-US" dirty="0" smtClean="0"/>
              <a:t>X wires are unique to each side</a:t>
            </a:r>
          </a:p>
          <a:p>
            <a:pPr lvl="1"/>
            <a:r>
              <a:rPr lang="en-US" dirty="0" smtClean="0"/>
              <a:t>Can we reconstruct?	(“</a:t>
            </a:r>
            <a:r>
              <a:rPr lang="en-US" dirty="0" err="1" smtClean="0"/>
              <a:t>dis-ambiguation</a:t>
            </a:r>
            <a:r>
              <a:rPr lang="en-US" dirty="0" smtClean="0"/>
              <a:t>”)</a:t>
            </a:r>
            <a:endParaRPr lang="en-US" dirty="0" smtClean="0"/>
          </a:p>
          <a:p>
            <a:r>
              <a:rPr lang="en-US" dirty="0" smtClean="0"/>
              <a:t>Photon </a:t>
            </a:r>
            <a:r>
              <a:rPr lang="en-US" dirty="0" smtClean="0"/>
              <a:t>Detectors are built into the APA.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they help with </a:t>
            </a:r>
            <a:r>
              <a:rPr lang="en-US" dirty="0" err="1" smtClean="0"/>
              <a:t>dis-ambiguation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they trigger on Super Nova burst events?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 descr="snap_ofCDR_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648" y="320675"/>
            <a:ext cx="2603500" cy="6108700"/>
          </a:xfrm>
          <a:prstGeom prst="rect">
            <a:avLst/>
          </a:prstGeom>
          <a:noFill/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 rot="2796996">
            <a:off x="7162288" y="463636"/>
            <a:ext cx="1299591" cy="785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 rot="2796996">
            <a:off x="7333193" y="4509321"/>
            <a:ext cx="1103228" cy="65301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748463" y="101600"/>
            <a:ext cx="2058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From Fig 3.4 of CDR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046913" y="40481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~29 wire </a:t>
            </a:r>
            <a:r>
              <a:rPr lang="en-US" sz="1600" dirty="0" err="1">
                <a:solidFill>
                  <a:srgbClr val="FF0000"/>
                </a:solidFill>
              </a:rPr>
              <a:t>spacing</a:t>
            </a:r>
            <a:r>
              <a:rPr lang="en-US" sz="1800" dirty="0" err="1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3663950" y="3359150"/>
            <a:ext cx="57404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6235700" y="2946400"/>
            <a:ext cx="5382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05600" y="6477000"/>
            <a:ext cx="2095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4100" y="6286500"/>
            <a:ext cx="71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2.5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1500" y="1379483"/>
            <a:ext cx="6227233" cy="4911250"/>
            <a:chOff x="1676400" y="1404883"/>
            <a:chExt cx="6227233" cy="4911250"/>
          </a:xfrm>
        </p:grpSpPr>
        <p:pic>
          <p:nvPicPr>
            <p:cNvPr id="8" name="Picture 4" descr="35TProtoTy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2089095"/>
              <a:ext cx="6095999" cy="4159305"/>
            </a:xfrm>
            <a:prstGeom prst="rect">
              <a:avLst/>
            </a:prstGeom>
            <a:noFill/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274629" y="1404883"/>
              <a:ext cx="31609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8000"/>
                  </a:solidFill>
                </a:rPr>
                <a:t>~75 cm  access diameter </a:t>
              </a:r>
              <a:endParaRPr lang="en-US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510096" y="1870136"/>
              <a:ext cx="460012" cy="640046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208" y="2095502"/>
              <a:ext cx="283425" cy="42163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735516" y="3152248"/>
              <a:ext cx="105680" cy="622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8738"/>
            <a:ext cx="8229600" cy="652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35 T</a:t>
            </a:r>
            <a:r>
              <a:rPr lang="en-US" sz="2800" dirty="0" smtClean="0"/>
              <a:t> </a:t>
            </a:r>
            <a:r>
              <a:rPr lang="en-US" sz="2800" dirty="0" smtClean="0"/>
              <a:t>Detector </a:t>
            </a:r>
            <a:r>
              <a:rPr lang="en-US" sz="2800" dirty="0" smtClean="0"/>
              <a:t>Implementation-- Obvious </a:t>
            </a:r>
            <a:r>
              <a:rPr lang="en-US" sz="2800" dirty="0" smtClean="0"/>
              <a:t>issues-- size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 descr="shipsinbottles_05262011140545a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00" y="838200"/>
            <a:ext cx="2730500" cy="20478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0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US" dirty="0" smtClean="0"/>
              <a:t>35T</a:t>
            </a:r>
            <a:r>
              <a:rPr lang="en-US" dirty="0" smtClean="0"/>
              <a:t> Prototype Detector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914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Size restrictions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ryostat dimensions</a:t>
            </a:r>
            <a:endParaRPr lang="en-US" dirty="0" smtClean="0"/>
          </a:p>
          <a:p>
            <a:pPr lvl="1"/>
            <a:r>
              <a:rPr lang="en-US" dirty="0" smtClean="0"/>
              <a:t>Entry </a:t>
            </a:r>
            <a:r>
              <a:rPr lang="en-US" dirty="0" smtClean="0"/>
              <a:t>diameter</a:t>
            </a:r>
            <a:endParaRPr lang="en-US" dirty="0" smtClean="0"/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Want two drift regions to check double-sided </a:t>
            </a:r>
            <a:r>
              <a:rPr lang="en-US" dirty="0" smtClean="0"/>
              <a:t>APA, but want at least one region with drift comparable to actual FD drift distance</a:t>
            </a:r>
          </a:p>
          <a:p>
            <a:pPr lvl="2"/>
            <a:r>
              <a:rPr lang="en-US" dirty="0" smtClean="0"/>
              <a:t>2.23m and 0.27m</a:t>
            </a:r>
          </a:p>
          <a:p>
            <a:pPr lvl="1"/>
            <a:r>
              <a:rPr lang="en-US" dirty="0" smtClean="0"/>
              <a:t>Want at least</a:t>
            </a:r>
            <a:r>
              <a:rPr lang="en-US" dirty="0" smtClean="0"/>
              <a:t> ~2m </a:t>
            </a:r>
            <a:r>
              <a:rPr lang="en-US" dirty="0" smtClean="0"/>
              <a:t>long wires to check for </a:t>
            </a:r>
            <a:r>
              <a:rPr lang="en-US" dirty="0" err="1" smtClean="0"/>
              <a:t>microphonic</a:t>
            </a:r>
            <a:r>
              <a:rPr lang="en-US" dirty="0" smtClean="0"/>
              <a:t> </a:t>
            </a:r>
            <a:r>
              <a:rPr lang="en-US" dirty="0" smtClean="0"/>
              <a:t>pickup</a:t>
            </a:r>
          </a:p>
          <a:p>
            <a:pPr lvl="2"/>
            <a:r>
              <a:rPr lang="en-US" dirty="0" smtClean="0"/>
              <a:t>Full size</a:t>
            </a:r>
            <a:r>
              <a:rPr lang="en-US" dirty="0" smtClean="0"/>
              <a:t> FD APA </a:t>
            </a:r>
            <a:r>
              <a:rPr lang="en-US" dirty="0" smtClean="0"/>
              <a:t>has wire supports every 2m</a:t>
            </a:r>
          </a:p>
          <a:p>
            <a:pPr lvl="2"/>
            <a:r>
              <a:rPr lang="en-US" dirty="0" smtClean="0"/>
              <a:t>35T “Long” </a:t>
            </a:r>
            <a:r>
              <a:rPr lang="en-US" dirty="0" err="1" smtClean="0"/>
              <a:t>APAs</a:t>
            </a:r>
            <a:r>
              <a:rPr lang="en-US" dirty="0" smtClean="0"/>
              <a:t> have unsupported “X” wires</a:t>
            </a:r>
            <a:r>
              <a:rPr lang="en-US" dirty="0" smtClean="0"/>
              <a:t> ~ this </a:t>
            </a:r>
            <a:r>
              <a:rPr lang="en-US" dirty="0" smtClean="0"/>
              <a:t>long</a:t>
            </a:r>
          </a:p>
          <a:p>
            <a:pPr lvl="1"/>
            <a:r>
              <a:rPr lang="en-US" dirty="0" smtClean="0"/>
              <a:t>Want to see any</a:t>
            </a:r>
            <a:r>
              <a:rPr lang="en-US" dirty="0" smtClean="0"/>
              <a:t> </a:t>
            </a:r>
            <a:r>
              <a:rPr lang="en-US" dirty="0" smtClean="0"/>
              <a:t>charge collection </a:t>
            </a:r>
            <a:r>
              <a:rPr lang="en-US" dirty="0" smtClean="0"/>
              <a:t>issues on edges </a:t>
            </a:r>
            <a:r>
              <a:rPr lang="en-US" dirty="0" smtClean="0"/>
              <a:t>between </a:t>
            </a:r>
            <a:r>
              <a:rPr lang="en-US" dirty="0" err="1" smtClean="0"/>
              <a:t>APAs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35T Detector 3D Solid Model (</a:t>
            </a:r>
            <a:r>
              <a:rPr lang="en-US" sz="3600" dirty="0" smtClean="0"/>
              <a:t>J</a:t>
            </a:r>
            <a:r>
              <a:rPr lang="en-US" sz="3600" dirty="0" smtClean="0"/>
              <a:t>. Fowler)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LArTPC14, 7/(8-9)/14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7E4-F789-4C4A-AE8F-738991BB73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46" y="749300"/>
            <a:ext cx="7349067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1284</Words>
  <Application>Microsoft Macintosh PowerPoint</Application>
  <PresentationFormat>On-screen Show (4:3)</PresentationFormat>
  <Paragraphs>192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LBNE Prototype Detector in the 35t Membrane Cryostat</vt:lpstr>
      <vt:lpstr>Talk Outline</vt:lpstr>
      <vt:lpstr>35t Motivation</vt:lpstr>
      <vt:lpstr> 35-Ton Phase 2 Goals </vt:lpstr>
      <vt:lpstr>LBNE Full Scale Anode Plane Assembly (APA)</vt:lpstr>
      <vt:lpstr>Wrapped U, V Wire planes</vt:lpstr>
      <vt:lpstr>35 T Detector Implementation-- Obvious issues-- size</vt:lpstr>
      <vt:lpstr>35T Prototype Detector Choices</vt:lpstr>
      <vt:lpstr>35T Detector 3D Solid Model (J. Fowler)</vt:lpstr>
      <vt:lpstr>Anode Plane Assembly (APA) Layout in 35T Cryostat</vt:lpstr>
      <vt:lpstr>LBNE Style TPC in 35T Cryostat</vt:lpstr>
      <vt:lpstr>35T Detector “Features”</vt:lpstr>
      <vt:lpstr>Slide 13</vt:lpstr>
      <vt:lpstr>Field Cage  (B. Yu) </vt:lpstr>
      <vt:lpstr> Front End Motherboard for 35-ton Phase 2 TPC  (H. Chen) </vt:lpstr>
      <vt:lpstr>35T Phase 2 DAQ (G. Barr)</vt:lpstr>
      <vt:lpstr>35 Ton Running Modes (M. Graham)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LBNE Prototype Detector in the 35t Membrane Cryostat</dc:title>
  <dc:creator>Alan Hahn</dc:creator>
  <cp:lastModifiedBy>Alan Hahn</cp:lastModifiedBy>
  <cp:revision>32</cp:revision>
  <cp:lastPrinted>2014-07-09T14:22:06Z</cp:lastPrinted>
  <dcterms:created xsi:type="dcterms:W3CDTF">2014-07-09T01:58:40Z</dcterms:created>
  <dcterms:modified xsi:type="dcterms:W3CDTF">2014-07-09T14:22:47Z</dcterms:modified>
</cp:coreProperties>
</file>