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5"/>
  </p:sldMasterIdLst>
  <p:notesMasterIdLst>
    <p:notesMasterId r:id="rId17"/>
  </p:notesMasterIdLst>
  <p:handoutMasterIdLst>
    <p:handoutMasterId r:id="rId18"/>
  </p:handoutMasterIdLst>
  <p:sldIdLst>
    <p:sldId id="937" r:id="rId6"/>
    <p:sldId id="944" r:id="rId7"/>
    <p:sldId id="942" r:id="rId8"/>
    <p:sldId id="949" r:id="rId9"/>
    <p:sldId id="943" r:id="rId10"/>
    <p:sldId id="946" r:id="rId11"/>
    <p:sldId id="948" r:id="rId12"/>
    <p:sldId id="952" r:id="rId13"/>
    <p:sldId id="953" r:id="rId14"/>
    <p:sldId id="951" r:id="rId15"/>
    <p:sldId id="954" r:id="rId16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28E283ED-7681-4D17-9778-01AE84E03E67}">
          <p14:sldIdLst>
            <p14:sldId id="937"/>
            <p14:sldId id="942"/>
          </p14:sldIdLst>
        </p14:section>
        <p14:section name="Untitled Section" id="{A31077AB-4A54-4969-A29E-222D586C1B78}">
          <p14:sldIdLst/>
        </p14:section>
        <p14:section name="Untitled Section" id="{E418BFA4-FB73-4397-8F3D-FB91506C84E6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ckham Chen" initials="WC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FF"/>
    <a:srgbClr val="99CCFF"/>
    <a:srgbClr val="2E07BD"/>
    <a:srgbClr val="FF0000"/>
    <a:srgbClr val="9900CC"/>
    <a:srgbClr val="B60E0E"/>
    <a:srgbClr val="FF3399"/>
    <a:srgbClr val="33CCCC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342" autoAdjust="0"/>
    <p:restoredTop sz="78613" autoAdjust="0"/>
  </p:normalViewPr>
  <p:slideViewPr>
    <p:cSldViewPr snapToGrid="0">
      <p:cViewPr>
        <p:scale>
          <a:sx n="68" d="100"/>
          <a:sy n="68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25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71" d="100"/>
          <a:sy n="371" d="100"/>
        </p:scale>
        <p:origin x="-58" y="19349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4616" y="231787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defTabSz="92538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27456" y="231787"/>
            <a:ext cx="3024104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algn="r" defTabSz="92538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A817EC3-E16F-4782-8CE7-A9EA258D8F8D}" type="datetime1">
              <a:rPr lang="en-US"/>
              <a:pPr>
                <a:defRPr/>
              </a:pPr>
              <a:t>7/8/2014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3248" y="8588345"/>
            <a:ext cx="3027136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b" anchorCtr="0" compatLnSpc="1">
            <a:prstTxWarp prst="textNoShape">
              <a:avLst/>
            </a:prstTxWarp>
          </a:bodyPr>
          <a:lstStyle>
            <a:lvl1pPr algn="r" defTabSz="92538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0C891AB-21CC-4A91-A3AB-5C283FF27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40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4616" y="153501"/>
            <a:ext cx="3027137" cy="4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defTabSz="92538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248" y="153501"/>
            <a:ext cx="3027136" cy="4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algn="r" defTabSz="92538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A4008FF-44F9-4EE7-B123-1C18A82E3F95}" type="datetime1">
              <a:rPr lang="en-US"/>
              <a:pPr>
                <a:defRPr/>
              </a:pPr>
              <a:t>7/8/2014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677863"/>
            <a:ext cx="4938713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5364" y="4640316"/>
            <a:ext cx="6054273" cy="412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27456" y="8846224"/>
            <a:ext cx="3024104" cy="2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b" anchorCtr="0" compatLnSpc="1">
            <a:prstTxWarp prst="textNoShape">
              <a:avLst/>
            </a:prstTxWarp>
          </a:bodyPr>
          <a:lstStyle>
            <a:lvl1pPr algn="r" defTabSz="92538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161EF12-5B3F-407F-A18A-61DF18C3F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0748" y="8846226"/>
            <a:ext cx="2903657" cy="278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624" tIns="46312" rIns="92624" bIns="46312">
            <a:spAutoFit/>
          </a:bodyPr>
          <a:lstStyle/>
          <a:p>
            <a:pPr defTabSz="925381">
              <a:defRPr/>
            </a:pPr>
            <a:r>
              <a:rPr lang="en-US" sz="1200" b="0" dirty="0"/>
              <a:t>Analog Devices Confidential Information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189241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17488" indent="-120650" algn="l" rtl="0" eaLnBrk="0" fontAlgn="base" hangingPunct="0">
      <a:spcBef>
        <a:spcPct val="30000"/>
      </a:spcBef>
      <a:spcAft>
        <a:spcPct val="0"/>
      </a:spcAft>
      <a:buSzPct val="50000"/>
      <a:buFont typeface="Monotype Sorts" charset="2"/>
      <a:buChar char="l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19063" algn="l" rtl="0" eaLnBrk="0" fontAlgn="base" hangingPunct="0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495300" indent="-155575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Ø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614363" indent="-117475" algn="l" rtl="0" eaLnBrk="0" fontAlgn="base" hangingPunct="0">
      <a:spcBef>
        <a:spcPct val="30000"/>
      </a:spcBef>
      <a:spcAft>
        <a:spcPct val="0"/>
      </a:spcAft>
      <a:buSzPct val="70000"/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 lIns="137160" rIns="137160" bIns="91440" anchor="b" anchorCtr="1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  <a:ln>
            <a:noFill/>
          </a:ln>
        </p:spPr>
        <p:txBody>
          <a:bodyPr lIns="91440" tIns="45720" rIns="91440" bIns="45720" anchorCtr="1"/>
          <a:lstStyle>
            <a:lvl1pPr marL="0" indent="0" algn="ctr">
              <a:buFont typeface="Wingdings" pitchFamily="2" charset="2"/>
              <a:buNone/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322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CBA1-7404-47E7-8817-E14C176FB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547688"/>
            <a:ext cx="2147888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547688"/>
            <a:ext cx="6292850" cy="585311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735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0A74-DB99-4388-A2B3-7A23D77BA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6" y="0"/>
            <a:ext cx="8593138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3050" y="1600200"/>
            <a:ext cx="8593138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3050" y="4076700"/>
            <a:ext cx="8593138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19550" y="6564312"/>
            <a:ext cx="631825" cy="293688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A6C0F16-E4E8-4DB0-8A14-354D01D4C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41" y="229034"/>
            <a:ext cx="8593138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273050" y="1600200"/>
            <a:ext cx="4219575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</p:nvPr>
        </p:nvSpPr>
        <p:spPr>
          <a:xfrm>
            <a:off x="273050" y="4076700"/>
            <a:ext cx="4219575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600200"/>
            <a:ext cx="4221163" cy="48006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100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732C7-DE5C-45C0-AEB3-A366C1FA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68" y="0"/>
            <a:ext cx="8593138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273050" y="1600200"/>
            <a:ext cx="8593138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3050" y="4076700"/>
            <a:ext cx="8593138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846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212E-0F36-41EB-B805-1F20A8A2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14" y="0"/>
            <a:ext cx="8593138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273050" y="1600200"/>
            <a:ext cx="4219575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</p:nvPr>
        </p:nvSpPr>
        <p:spPr>
          <a:xfrm>
            <a:off x="4645025" y="1600200"/>
            <a:ext cx="4221163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 hasCustomPrompt="1"/>
          </p:nvPr>
        </p:nvSpPr>
        <p:spPr>
          <a:xfrm>
            <a:off x="273050" y="4076700"/>
            <a:ext cx="8593138" cy="23241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719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DE79D-DF80-43CF-8825-76F50E86F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0"/>
            <a:ext cx="8593138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273050" y="1600200"/>
            <a:ext cx="4219575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5" y="1600200"/>
            <a:ext cx="4221163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862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EB89-F389-45B2-B658-C4DF95CFC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5341" y="96982"/>
            <a:ext cx="8593138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3050" y="1600200"/>
            <a:ext cx="4219575" cy="23241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221163" cy="23241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3050" y="4076700"/>
            <a:ext cx="4219575" cy="23241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076700"/>
            <a:ext cx="4221163" cy="23241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19550" y="6575887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0893-B022-4A9C-9FA8-10E2FE95E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32"/>
            <a:ext cx="9144000" cy="585787"/>
          </a:xfrm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7633" y="837048"/>
            <a:ext cx="8593138" cy="5840844"/>
          </a:xfrm>
          <a:ln>
            <a:noFill/>
          </a:ln>
        </p:spPr>
        <p:txBody>
          <a:bodyPr/>
          <a:lstStyle>
            <a:lvl1pPr>
              <a:defRPr sz="3000">
                <a:latin typeface="Times New Roman" pitchFamily="18" charset="0"/>
                <a:cs typeface="Times New Roman" pitchFamily="18" charset="0"/>
              </a:defRPr>
            </a:lvl1pPr>
            <a:lvl2pPr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2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2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 First level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  <a:p>
            <a:pPr lvl="4"/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77240" y="6564312"/>
            <a:ext cx="631825" cy="293688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5392" y="6575887"/>
            <a:ext cx="631825" cy="293688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0F0437D-9154-49BD-B9B9-83958DAF5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130320"/>
            <a:ext cx="9047018" cy="585787"/>
          </a:xfrm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3050" y="1600200"/>
            <a:ext cx="4219575" cy="4800600"/>
          </a:xfrm>
        </p:spPr>
        <p:txBody>
          <a:bodyPr/>
          <a:lstStyle>
            <a:lvl1pPr>
              <a:defRPr sz="3200" b="0">
                <a:latin typeface="Times New Roman" pitchFamily="18" charset="0"/>
                <a:cs typeface="Times New Roman" pitchFamily="18" charset="0"/>
              </a:defRPr>
            </a:lvl1pPr>
            <a:lvl2pPr>
              <a:defRPr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5" y="1600200"/>
            <a:ext cx="4221163" cy="4800600"/>
          </a:xfrm>
        </p:spPr>
        <p:txBody>
          <a:bodyPr/>
          <a:lstStyle>
            <a:lvl1pPr>
              <a:defRPr sz="3200" b="0">
                <a:latin typeface="Times New Roman" pitchFamily="18" charset="0"/>
                <a:cs typeface="Times New Roman" pitchFamily="18" charset="0"/>
              </a:defRPr>
            </a:lvl1pPr>
            <a:lvl2pPr>
              <a:defRPr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068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16E4-C60D-48B8-A308-070C1F40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36"/>
            <a:ext cx="9144000" cy="8035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227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F0ED-08B8-44F6-93C7-8E79C687B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227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9287-C330-41D5-A09D-ED0B1A013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719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A684-F32E-44B0-8E01-FE86E461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211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E4ED-4AAA-4448-BF7C-4B4A8F60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49750" y="6564312"/>
            <a:ext cx="631825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CC9A-1807-4659-A577-84938158E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289"/>
            <a:ext cx="8593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9144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19175"/>
            <a:ext cx="8593138" cy="538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91440" rIns="4572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56087" y="6564312"/>
            <a:ext cx="6318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E47801C9-DF6F-44F2-8E37-4484E9E00B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734289"/>
            <a:ext cx="9144000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64" y="82296"/>
            <a:ext cx="1203960" cy="525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225425" indent="-225425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3000" b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401638" indent="-174625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700" b="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573088" indent="-169863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400" b="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739775" indent="-165100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l"/>
        <a:defRPr sz="2200" b="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863600" indent="-122238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 sz="2200" b="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1320800" indent="-122238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 sz="1600">
          <a:solidFill>
            <a:schemeClr val="bg2"/>
          </a:solidFill>
          <a:latin typeface="+mn-lt"/>
        </a:defRPr>
      </a:lvl6pPr>
      <a:lvl7pPr marL="1778000" indent="-122238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 sz="1600">
          <a:solidFill>
            <a:schemeClr val="bg2"/>
          </a:solidFill>
          <a:latin typeface="+mn-lt"/>
        </a:defRPr>
      </a:lvl7pPr>
      <a:lvl8pPr marL="2235200" indent="-122238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 sz="1600">
          <a:solidFill>
            <a:schemeClr val="bg2"/>
          </a:solidFill>
          <a:latin typeface="+mn-lt"/>
        </a:defRPr>
      </a:lvl8pPr>
      <a:lvl9pPr marL="2692400" indent="-122238" algn="l" defTabSz="13763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17" y="2130552"/>
            <a:ext cx="8585616" cy="1752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</a:rPr>
              <a:t>Studies of Degradation of CMOS Devices at Cryogenic Conditions for the LBNE Electronics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64" y="82296"/>
            <a:ext cx="1203960" cy="525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5859" y="4180395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Guoying Wu</a:t>
            </a:r>
            <a:r>
              <a:rPr lang="en-US" sz="24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 and Ping Gui </a:t>
            </a:r>
          </a:p>
          <a:p>
            <a:pPr algn="ctr"/>
            <a:r>
              <a:rPr lang="pl-PL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SMU, </a:t>
            </a:r>
            <a:r>
              <a:rPr lang="en-US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Department of Electrical Engineering</a:t>
            </a:r>
            <a:r>
              <a:rPr lang="pl-PL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, </a:t>
            </a:r>
            <a:r>
              <a:rPr lang="en-US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Dallas</a:t>
            </a:r>
            <a:r>
              <a:rPr lang="pl-PL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, TX USA</a:t>
            </a:r>
            <a:endParaRPr lang="en-US" sz="2000" b="0" kern="0" dirty="0" smtClean="0">
              <a:solidFill>
                <a:srgbClr val="00007A">
                  <a:lumMod val="50000"/>
                </a:srgbClr>
              </a:solidFill>
              <a:latin typeface="Arial"/>
              <a:ea typeface="ＭＳ Ｐゴシック" charset="-128"/>
            </a:endParaRPr>
          </a:p>
          <a:p>
            <a:pPr algn="ctr"/>
            <a:endParaRPr lang="en-US" sz="2000" b="0" kern="0" dirty="0" smtClean="0">
              <a:solidFill>
                <a:srgbClr val="00007A">
                  <a:lumMod val="50000"/>
                </a:srgbClr>
              </a:solidFill>
              <a:latin typeface="Arial"/>
              <a:ea typeface="ＭＳ Ｐゴシック" charset="-128"/>
            </a:endParaRPr>
          </a:p>
          <a:p>
            <a:pPr algn="ctr"/>
            <a:r>
              <a:rPr lang="pl-PL" sz="24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James Hoff</a:t>
            </a:r>
            <a:r>
              <a:rPr lang="en-US" sz="24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 and</a:t>
            </a:r>
            <a:r>
              <a:rPr lang="pl-PL" sz="24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 Grzegorz</a:t>
            </a:r>
            <a:r>
              <a:rPr lang="en-US" sz="24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 </a:t>
            </a:r>
            <a:r>
              <a:rPr lang="pl-PL" sz="24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  <a:ea typeface="ＭＳ Ｐゴシック" charset="-128"/>
              </a:rPr>
              <a:t>Deptuch </a:t>
            </a:r>
            <a:endParaRPr lang="en-US" sz="2400" b="0" kern="0" dirty="0" smtClean="0">
              <a:solidFill>
                <a:srgbClr val="00007A">
                  <a:lumMod val="50000"/>
                </a:srgbClr>
              </a:solidFill>
              <a:latin typeface="Arial"/>
              <a:ea typeface="ＭＳ Ｐゴシック" charset="-128"/>
            </a:endParaRPr>
          </a:p>
          <a:p>
            <a:pPr algn="ctr"/>
            <a:r>
              <a:rPr lang="en-US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</a:rPr>
              <a:t>Fermilab</a:t>
            </a:r>
            <a:r>
              <a:rPr lang="pl-PL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</a:rPr>
              <a:t>, PPD/EED, Batavia, </a:t>
            </a:r>
            <a:r>
              <a:rPr lang="pl-PL" sz="2000" b="0" kern="0" dirty="0">
                <a:solidFill>
                  <a:srgbClr val="00007A">
                    <a:lumMod val="50000"/>
                  </a:srgbClr>
                </a:solidFill>
                <a:latin typeface="Arial"/>
              </a:rPr>
              <a:t>IL </a:t>
            </a:r>
            <a:r>
              <a:rPr lang="pl-PL" sz="2000" b="0" kern="0" dirty="0" smtClean="0">
                <a:solidFill>
                  <a:srgbClr val="00007A">
                    <a:lumMod val="50000"/>
                  </a:srgbClr>
                </a:solidFill>
                <a:latin typeface="Arial"/>
              </a:rPr>
              <a:t>USA </a:t>
            </a:r>
          </a:p>
        </p:txBody>
      </p:sp>
    </p:spTree>
    <p:extLst>
      <p:ext uri="{BB962C8B-B14F-4D97-AF65-F5344CB8AC3E}">
        <p14:creationId xmlns="" xmlns:p14="http://schemas.microsoft.com/office/powerpoint/2010/main" val="34229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74" y="821006"/>
            <a:ext cx="8669693" cy="5840844"/>
          </a:xfrm>
        </p:spPr>
        <p:txBody>
          <a:bodyPr/>
          <a:lstStyle/>
          <a:p>
            <a:r>
              <a:rPr lang="en-US" dirty="0" smtClean="0"/>
              <a:t>What was done already</a:t>
            </a:r>
          </a:p>
          <a:p>
            <a:pPr lvl="1"/>
            <a:r>
              <a:rPr lang="en-US" dirty="0" smtClean="0"/>
              <a:t> 26 transistors in 130 nm technology </a:t>
            </a:r>
          </a:p>
          <a:p>
            <a:pPr lvl="2"/>
            <a:r>
              <a:rPr lang="en-US" dirty="0" smtClean="0"/>
              <a:t>Length=0.13µm, Width=1, 2, 5, 10, 20, 50 µm</a:t>
            </a:r>
          </a:p>
          <a:p>
            <a:pPr lvl="2"/>
            <a:r>
              <a:rPr lang="en-US" dirty="0" smtClean="0"/>
              <a:t>Length=0.2 µm and 0.4 µm, Width=2 µm</a:t>
            </a:r>
          </a:p>
          <a:p>
            <a:pPr lvl="1"/>
            <a:r>
              <a:rPr lang="en-US" dirty="0" smtClean="0"/>
              <a:t> 11 transistors in 65 nm technology</a:t>
            </a:r>
          </a:p>
          <a:p>
            <a:pPr lvl="2"/>
            <a:r>
              <a:rPr lang="en-US" dirty="0" smtClean="0"/>
              <a:t>Length=0.06µm, Width=0.5, 1, 2.5, 5, 10, 25 µm</a:t>
            </a:r>
          </a:p>
          <a:p>
            <a:pPr lvl="2"/>
            <a:r>
              <a:rPr lang="en-US" dirty="0" smtClean="0"/>
              <a:t>Length=0.1µm and 0.2 µm, Width=10 µm</a:t>
            </a:r>
          </a:p>
          <a:p>
            <a:r>
              <a:rPr lang="en-US" dirty="0" smtClean="0"/>
              <a:t>What will be done next according to the plan</a:t>
            </a:r>
          </a:p>
          <a:p>
            <a:pPr lvl="2"/>
            <a:r>
              <a:rPr lang="en-US" dirty="0" smtClean="0"/>
              <a:t>Length=0.2 µm, Width=10 µm at different stress condition</a:t>
            </a:r>
          </a:p>
          <a:p>
            <a:r>
              <a:rPr lang="en-US" dirty="0" smtClean="0"/>
              <a:t>What is to be achieved at the end of the test</a:t>
            </a:r>
          </a:p>
          <a:p>
            <a:pPr lvl="1"/>
            <a:r>
              <a:rPr lang="en-US" dirty="0" smtClean="0"/>
              <a:t>Which technology to be used for the circuit design</a:t>
            </a:r>
          </a:p>
          <a:p>
            <a:pPr lvl="1"/>
            <a:r>
              <a:rPr lang="en-US" dirty="0" smtClean="0"/>
              <a:t>What guidelines to be used for the circuit design</a:t>
            </a:r>
          </a:p>
          <a:p>
            <a:pPr lvl="1"/>
            <a:r>
              <a:rPr lang="en-US" dirty="0" smtClean="0"/>
              <a:t>Obtain basic modeling parameters for the circuit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33" y="951470"/>
            <a:ext cx="8593138" cy="5726422"/>
          </a:xfrm>
        </p:spPr>
        <p:txBody>
          <a:bodyPr/>
          <a:lstStyle/>
          <a:p>
            <a:pPr algn="just"/>
            <a:r>
              <a:rPr lang="en-US" dirty="0" smtClean="0"/>
              <a:t> Thanks to Albert Dyer for his help on the setup of the cryostat and bonding wires of the chips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Thanks to Theresa Shaw, Steve </a:t>
            </a:r>
            <a:r>
              <a:rPr lang="en-US" dirty="0" err="1" smtClean="0"/>
              <a:t>Chappa</a:t>
            </a:r>
            <a:r>
              <a:rPr lang="en-US" dirty="0" smtClean="0"/>
              <a:t> and Erik </a:t>
            </a:r>
            <a:r>
              <a:rPr lang="en-US" dirty="0" err="1" smtClean="0"/>
              <a:t>Voirin</a:t>
            </a:r>
            <a:r>
              <a:rPr lang="en-US" dirty="0" smtClean="0"/>
              <a:t> for their helps on the setup of the cryostat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Thanks to URA award for support on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1423" y="745110"/>
            <a:ext cx="8593138" cy="589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91440" rIns="45720" bIns="9144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just" defTabSz="1376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LBNE, the integrated electronics for readout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liquid argon (87 K) time projection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chamber will be operated in cold for the duration of the experiment (more than 20 years)</a:t>
            </a:r>
          </a:p>
          <a:p>
            <a:pPr marL="225425" marR="0" lvl="0" indent="-225425" algn="just" defTabSz="1376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Research and design of the highly reliable circuits with the capability of operating at low temperature and maintaining a more than 20-year lifetime is imperative</a:t>
            </a:r>
          </a:p>
          <a:p>
            <a:pPr marL="225425" marR="0" lvl="0" indent="-225425" algn="just" defTabSz="1376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Focus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operation of electronics in the liquid nitrogen (77 K) temperature because this temperature allows extensive tests conveniently in laboratory's conditions and allows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comparison with prior literature data for older processes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5425" marR="0" lvl="0" indent="-225425" algn="just" defTabSz="1376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reliability investigation of single devices is the first step to the circuit design</a:t>
            </a:r>
          </a:p>
          <a:p>
            <a:pPr marL="225425" indent="-225425" algn="just" defTabSz="13763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000" b="0" kern="0" dirty="0" smtClean="0">
                <a:latin typeface="Times New Roman" pitchFamily="18" charset="0"/>
                <a:cs typeface="Times New Roman" pitchFamily="18" charset="0"/>
              </a:rPr>
              <a:t>The Accelerated-Stress test is the method to investigate the hot-carrier degradation of devices using minimum sample size and shortest test time (days to weeks)</a:t>
            </a:r>
          </a:p>
          <a:p>
            <a:pPr marL="682625" lvl="2" indent="-225425" algn="just" defTabSz="13763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000" b="0" kern="0" dirty="0" smtClean="0">
                <a:latin typeface="Times New Roman" pitchFamily="18" charset="0"/>
                <a:cs typeface="Times New Roman" pitchFamily="18" charset="0"/>
              </a:rPr>
              <a:t>It is defined as test carried out under larger voltages than the nominal power supply condition</a:t>
            </a:r>
          </a:p>
          <a:p>
            <a:pPr marL="682625" lvl="2" indent="-225425" algn="just" defTabSz="13763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000" b="0" kern="0" dirty="0" smtClean="0">
                <a:latin typeface="Times New Roman" pitchFamily="18" charset="0"/>
                <a:cs typeface="Times New Roman" pitchFamily="18" charset="0"/>
              </a:rPr>
              <a:t>The damage in a shorter time at stronger electric field can be related to the damage at weaker electric field in a longer time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Setup for the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7" name="Picture 3" descr="P409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56" y="1336451"/>
            <a:ext cx="5945900" cy="334432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79" r="11452" b="745"/>
          <a:stretch/>
        </p:blipFill>
        <p:spPr>
          <a:xfrm>
            <a:off x="6808602" y="2077540"/>
            <a:ext cx="2103120" cy="219456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62799" y="4340701"/>
            <a:ext cx="1447800" cy="373351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pl-PL" sz="1400" dirty="0" smtClean="0">
                <a:solidFill>
                  <a:srgbClr val="003399"/>
                </a:solidFill>
              </a:rPr>
              <a:t>PCB with chip</a:t>
            </a:r>
          </a:p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endParaRPr lang="en-US" sz="1400" b="0" dirty="0">
              <a:solidFill>
                <a:srgbClr val="003399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rot="10800000" flipV="1">
            <a:off x="3911602" y="3174819"/>
            <a:ext cx="2897001" cy="220309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66341" y="904053"/>
            <a:ext cx="1278469" cy="365948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pl-PL" sz="1400" dirty="0" smtClean="0">
                <a:solidFill>
                  <a:srgbClr val="003399"/>
                </a:solidFill>
              </a:rPr>
              <a:t>NI PXIe</a:t>
            </a:r>
            <a:r>
              <a:rPr lang="en-US" sz="1400" dirty="0" smtClean="0">
                <a:solidFill>
                  <a:srgbClr val="003399"/>
                </a:solidFill>
              </a:rPr>
              <a:t>-1085</a:t>
            </a:r>
            <a:endParaRPr lang="pl-PL" sz="1400" dirty="0" smtClean="0">
              <a:solidFill>
                <a:srgbClr val="003399"/>
              </a:solidFill>
            </a:endParaRPr>
          </a:p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endParaRPr lang="en-US" sz="1400" b="0" dirty="0">
              <a:solidFill>
                <a:srgbClr val="003399"/>
              </a:solidFill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rot="5400000">
            <a:off x="5251895" y="1632844"/>
            <a:ext cx="1216525" cy="490839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37153" y="839888"/>
            <a:ext cx="1735669" cy="475565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003399"/>
                </a:solidFill>
              </a:rPr>
              <a:t>Vacuum Pump &amp; Compressor</a:t>
            </a:r>
            <a:endParaRPr lang="pl-PL" sz="1400" dirty="0" smtClean="0">
              <a:solidFill>
                <a:srgbClr val="003399"/>
              </a:solidFill>
            </a:endParaRPr>
          </a:p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endParaRPr lang="en-US" sz="1400" b="0" dirty="0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842210" y="1884946"/>
            <a:ext cx="1524003" cy="352931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071664" y="904057"/>
            <a:ext cx="1735669" cy="365947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003399"/>
                </a:solidFill>
              </a:rPr>
              <a:t>Vacuum Chamber</a:t>
            </a:r>
            <a:endParaRPr lang="pl-PL" sz="1400" dirty="0" smtClean="0">
              <a:solidFill>
                <a:srgbClr val="003399"/>
              </a:solidFill>
            </a:endParaRPr>
          </a:p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endParaRPr lang="en-US" sz="1400" b="0" dirty="0">
              <a:solidFill>
                <a:srgbClr val="003399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 bwMode="auto">
          <a:xfrm rot="16200000" flipH="1">
            <a:off x="2361426" y="1848077"/>
            <a:ext cx="1649659" cy="493512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84463" y="4735366"/>
            <a:ext cx="8077200" cy="1890023"/>
          </a:xfrm>
          <a:prstGeom prst="rect">
            <a:avLst/>
          </a:prstGeom>
          <a:noFill/>
          <a:ln w="25400">
            <a:gradFill>
              <a:gsLst>
                <a:gs pos="0">
                  <a:srgbClr val="0033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Cryogenic vacuum chamber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(built @ Fermilab in 2011)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National Instrument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PXIe-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085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embedded controller (acquired in 2014) with 12 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source-measurement unit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s (3x4)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MOS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FET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transistors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of different widths and lengths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in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130nm and 65nm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technologies are available to test</a:t>
            </a:r>
          </a:p>
          <a:p>
            <a:pPr>
              <a:spcBef>
                <a:spcPts val="300"/>
              </a:spcBef>
              <a:spcAft>
                <a:spcPts val="100"/>
              </a:spcAft>
              <a:buClr>
                <a:srgbClr val="FFC000"/>
              </a:buClr>
              <a:buSzPct val="120000"/>
              <a:buNone/>
            </a:pPr>
            <a:r>
              <a:rPr lang="pl-PL" b="0" i="1" dirty="0" smtClean="0">
                <a:solidFill>
                  <a:srgbClr val="003399"/>
                </a:solidFill>
              </a:rPr>
              <a:t/>
            </a:r>
            <a:br>
              <a:rPr lang="pl-PL" b="0" i="1" dirty="0" smtClean="0">
                <a:solidFill>
                  <a:srgbClr val="003399"/>
                </a:solidFill>
              </a:rPr>
            </a:br>
            <a:endParaRPr lang="pl-PL" b="0" dirty="0">
              <a:solidFill>
                <a:srgbClr val="003399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699937" y="879994"/>
            <a:ext cx="1735669" cy="365947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en-US" sz="1400" dirty="0" err="1" smtClean="0">
                <a:solidFill>
                  <a:srgbClr val="003399"/>
                </a:solidFill>
              </a:rPr>
              <a:t>Cryocooler</a:t>
            </a:r>
            <a:endParaRPr lang="pl-PL" sz="1400" dirty="0" smtClean="0">
              <a:solidFill>
                <a:srgbClr val="003399"/>
              </a:solidFill>
            </a:endParaRPr>
          </a:p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endParaRPr lang="en-US" sz="1400" b="0" dirty="0">
              <a:solidFill>
                <a:srgbClr val="003399"/>
              </a:solidFill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 bwMode="auto">
          <a:xfrm rot="5400000">
            <a:off x="3837299" y="1290834"/>
            <a:ext cx="775367" cy="685581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34105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Setup for the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96252" y="902208"/>
            <a:ext cx="4203032" cy="5673447"/>
            <a:chOff x="96252" y="902208"/>
            <a:chExt cx="4203032" cy="5673447"/>
          </a:xfrm>
        </p:grpSpPr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96252" y="6329434"/>
              <a:ext cx="4203032" cy="246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ea typeface="SimSun" pitchFamily="2" charset="-122"/>
                  <a:cs typeface="Arial" pitchFamily="34" charset="0"/>
                </a:rPr>
                <a:t>Procedure </a:t>
              </a:r>
              <a:r>
                <a:rPr lang="en-US" sz="1600" b="0" dirty="0" smtClean="0">
                  <a:latin typeface="+mn-lt"/>
                  <a:ea typeface="SimSun" pitchFamily="2" charset="-122"/>
                  <a:cs typeface="Arial" pitchFamily="34" charset="0"/>
                </a:rPr>
                <a:t>U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ea typeface="SimSun" pitchFamily="2" charset="-122"/>
                  <a:cs typeface="Arial" pitchFamily="34" charset="0"/>
                </a:rPr>
                <a:t>sed in the Lifetime Measurements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304" y="902208"/>
              <a:ext cx="393470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86650" y="827903"/>
            <a:ext cx="4404424" cy="5725298"/>
          </a:xfrm>
          <a:prstGeom prst="rect">
            <a:avLst/>
          </a:prstGeom>
          <a:noFill/>
          <a:ln w="25400">
            <a:gradFill>
              <a:gsLst>
                <a:gs pos="0">
                  <a:srgbClr val="0033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 algn="just" defTabSz="137636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Labview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program is developed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to the new tests based on 4-point measurement for precision</a:t>
            </a:r>
          </a:p>
          <a:p>
            <a:pPr marL="225425" indent="-225425" algn="just" defTabSz="137636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Stress conditions of 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GS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=V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DS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GS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=(1/2)V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DS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are utilized</a:t>
            </a:r>
          </a:p>
          <a:p>
            <a:pPr marL="225425" lvl="1" indent="-225425" algn="just" defTabSz="137636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4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The degree of degradation is estimated using </a:t>
            </a:r>
            <a:r>
              <a:rPr lang="en-US" sz="2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sz="2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-V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GS</a:t>
            </a:r>
            <a:r>
              <a:rPr lang="en-US" sz="24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curves in the linear region, which is detected as the most severe degradation</a:t>
            </a:r>
          </a:p>
          <a:p>
            <a:pPr marL="225425" lvl="1" indent="-225425" algn="just" defTabSz="137636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400" b="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Transconductance</a:t>
            </a:r>
            <a:r>
              <a:rPr lang="en-US" sz="24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sz="2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sz="16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4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), drain current (</a:t>
            </a:r>
            <a:r>
              <a:rPr lang="en-US" sz="2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DS</a:t>
            </a:r>
            <a:r>
              <a:rPr lang="en-US" sz="24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) and threshold voltage (</a:t>
            </a:r>
            <a:r>
              <a:rPr lang="en-US" sz="2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lang="en-US" sz="24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) are extracted to estimate the degradation level of devices</a:t>
            </a:r>
          </a:p>
          <a:p>
            <a:pPr marL="225425" indent="-225425" defTabSz="1376363">
              <a:lnSpc>
                <a:spcPct val="90000"/>
              </a:lnSpc>
              <a:buClr>
                <a:schemeClr val="folHlink"/>
              </a:buClr>
              <a:buSzPct val="70000"/>
              <a:buNone/>
            </a:pPr>
            <a:r>
              <a:rPr lang="pl-PL" sz="1600" b="0" i="1" dirty="0" smtClean="0">
                <a:solidFill>
                  <a:srgbClr val="003399"/>
                </a:solidFill>
              </a:rPr>
              <a:t/>
            </a:r>
            <a:br>
              <a:rPr lang="pl-PL" sz="1600" b="0" i="1" dirty="0" smtClean="0">
                <a:solidFill>
                  <a:srgbClr val="003399"/>
                </a:solidFill>
              </a:rPr>
            </a:br>
            <a:endParaRPr lang="pl-PL" sz="1600" b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1CCBF3-7679-4256-8AF3-4ED282D5F804}" type="slidenum">
              <a:rPr lang="en-US" sz="1200">
                <a:solidFill>
                  <a:srgbClr val="003399"/>
                </a:solidFill>
              </a:rPr>
              <a:pPr eaLnBrk="1" hangingPunct="1"/>
              <a:t>5</a:t>
            </a:fld>
            <a:endParaRPr lang="en-US" sz="1200" dirty="0">
              <a:solidFill>
                <a:srgbClr val="003399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Verifications of the Setup </a:t>
            </a:r>
            <a:endParaRPr lang="en-US" dirty="0"/>
          </a:p>
        </p:txBody>
      </p:sp>
      <p:pic>
        <p:nvPicPr>
          <p:cNvPr id="1026" name="Picture 2" descr="Grap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508" y="922682"/>
            <a:ext cx="3876619" cy="314589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7549" y="4114798"/>
            <a:ext cx="390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I-V curves in the Cryostat and in LN Bath (for comparison)</a:t>
            </a:r>
            <a:endParaRPr lang="en-US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757349" y="4107223"/>
            <a:ext cx="380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Degradation f(time) in the Cryostat and in LN Bath (for comparison)</a:t>
            </a:r>
            <a:endParaRPr lang="en-US" b="0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36180" y="4792133"/>
            <a:ext cx="8077200" cy="1753047"/>
          </a:xfrm>
          <a:prstGeom prst="rect">
            <a:avLst/>
          </a:prstGeom>
          <a:noFill/>
          <a:ln w="25400">
            <a:gradFill>
              <a:gsLst>
                <a:gs pos="0">
                  <a:srgbClr val="0033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Setup operated safely, n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o ESD problems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ross-check of operation inside cryostat and in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liquid nitrogen</a:t>
            </a:r>
            <a:endParaRPr lang="pl-PL" b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5475" lvl="2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sz="18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Equivalent</a:t>
            </a:r>
            <a:r>
              <a:rPr lang="en-US" sz="18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I-V</a:t>
            </a:r>
            <a:r>
              <a:rPr lang="en-US" sz="18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curves of fresh devices</a:t>
            </a:r>
          </a:p>
          <a:p>
            <a:pPr marL="625475" lvl="2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1800" b="0" dirty="0" smtClean="0">
                <a:latin typeface="Times New Roman" pitchFamily="18" charset="0"/>
                <a:ea typeface="+mn-ea"/>
                <a:cs typeface="Times New Roman" pitchFamily="18" charset="0"/>
              </a:rPr>
              <a:t>Equivalent stress degradation curves</a:t>
            </a:r>
          </a:p>
          <a:p>
            <a:pPr>
              <a:spcBef>
                <a:spcPts val="300"/>
              </a:spcBef>
              <a:spcAft>
                <a:spcPts val="100"/>
              </a:spcAft>
              <a:buClr>
                <a:srgbClr val="FFC000"/>
              </a:buClr>
              <a:buSzPct val="120000"/>
              <a:buNone/>
            </a:pPr>
            <a:r>
              <a:rPr lang="pl-PL" sz="1600" b="0" i="1" dirty="0" smtClean="0">
                <a:solidFill>
                  <a:srgbClr val="003399"/>
                </a:solidFill>
              </a:rPr>
              <a:t/>
            </a:r>
            <a:br>
              <a:rPr lang="pl-PL" sz="1600" b="0" i="1" dirty="0" smtClean="0">
                <a:solidFill>
                  <a:srgbClr val="003399"/>
                </a:solidFill>
              </a:rPr>
            </a:br>
            <a:endParaRPr lang="pl-PL" sz="1600" b="0" dirty="0">
              <a:solidFill>
                <a:srgbClr val="003399"/>
              </a:solidFill>
            </a:endParaRPr>
          </a:p>
        </p:txBody>
      </p:sp>
      <p:pic>
        <p:nvPicPr>
          <p:cNvPr id="2" name="Picture 2" descr="Grap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66" y="923142"/>
            <a:ext cx="3890626" cy="31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78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d_length_Vgs=V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3103" y="748203"/>
            <a:ext cx="4014001" cy="3188247"/>
          </a:xfrm>
          <a:prstGeom prst="rect">
            <a:avLst/>
          </a:prstGeom>
        </p:spPr>
      </p:pic>
      <p:pic>
        <p:nvPicPr>
          <p:cNvPr id="1027" name="Picture 3" descr="Graph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43" y="804846"/>
            <a:ext cx="4056096" cy="31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Hot-Carrier Degradation--130 nm</a:t>
            </a: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1CCBF3-7679-4256-8AF3-4ED282D5F804}" type="slidenum">
              <a:rPr lang="en-US" sz="1200">
                <a:solidFill>
                  <a:srgbClr val="003399"/>
                </a:solidFill>
              </a:rPr>
              <a:pPr eaLnBrk="1" hangingPunct="1"/>
              <a:t>6</a:t>
            </a:fld>
            <a:endParaRPr lang="en-US" sz="1200" dirty="0">
              <a:solidFill>
                <a:srgbClr val="003399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7262" y="4378563"/>
            <a:ext cx="8481938" cy="2227512"/>
          </a:xfrm>
          <a:prstGeom prst="rect">
            <a:avLst/>
          </a:prstGeom>
          <a:noFill/>
          <a:ln w="25400">
            <a:gradFill>
              <a:gsLst>
                <a:gs pos="0">
                  <a:srgbClr val="0033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Devices are tested for longer times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than it was possible before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(&gt; 100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k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s)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at lower stress voltages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for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more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accurate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prediction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of lifetime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Tests include broad ranges of transistor dimensions (W &amp; L)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Extraction of basic parameters (</a:t>
            </a:r>
            <a:r>
              <a:rPr lang="pl-PL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pl-PL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pl-PL" b="0" dirty="0" smtClean="0"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and their degradations are  investigated---- guidelines for circuit design</a:t>
            </a:r>
          </a:p>
          <a:p>
            <a:pPr marL="225425" indent="-225425" defTabSz="1376363">
              <a:lnSpc>
                <a:spcPct val="90000"/>
              </a:lnSpc>
              <a:buClr>
                <a:schemeClr val="folHlink"/>
              </a:buClr>
              <a:buSzPct val="70000"/>
              <a:buNone/>
            </a:pPr>
            <a:r>
              <a:rPr lang="pl-PL" b="0" i="1" dirty="0" smtClean="0">
                <a:solidFill>
                  <a:srgbClr val="003399"/>
                </a:solidFill>
              </a:rPr>
              <a:t/>
            </a:r>
            <a:br>
              <a:rPr lang="pl-PL" b="0" i="1" dirty="0" smtClean="0">
                <a:solidFill>
                  <a:srgbClr val="003399"/>
                </a:solidFill>
              </a:rPr>
            </a:br>
            <a:endParaRPr lang="pl-PL" b="0" dirty="0">
              <a:solidFill>
                <a:srgbClr val="00339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12354" y="1293483"/>
            <a:ext cx="939016" cy="296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689850" y="1282970"/>
            <a:ext cx="5334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41640" y="1587773"/>
            <a:ext cx="25527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362496" y="1755935"/>
            <a:ext cx="647700" cy="304800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pl-PL" sz="1400" b="0" dirty="0" smtClean="0">
                <a:solidFill>
                  <a:srgbClr val="003399"/>
                </a:solidFill>
              </a:rPr>
              <a:t>10%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850032" y="1391076"/>
            <a:ext cx="1472751" cy="650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505542" y="1473630"/>
            <a:ext cx="647700" cy="304800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pl-PL" sz="1400" b="0" dirty="0" smtClean="0">
                <a:solidFill>
                  <a:srgbClr val="003399"/>
                </a:solidFill>
              </a:rPr>
              <a:t>10%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481" y="3889084"/>
            <a:ext cx="40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Degradation </a:t>
            </a:r>
            <a:r>
              <a:rPr lang="en-US" b="0" dirty="0" err="1" smtClean="0"/>
              <a:t>vs</a:t>
            </a:r>
            <a:r>
              <a:rPr lang="en-US" b="0" dirty="0" smtClean="0"/>
              <a:t>  time for transistor with different WIDTHS</a:t>
            </a:r>
            <a:endParaRPr 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4765861" y="3899519"/>
            <a:ext cx="401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Degradation </a:t>
            </a:r>
            <a:r>
              <a:rPr lang="en-US" b="0" dirty="0" err="1" smtClean="0"/>
              <a:t>vs</a:t>
            </a:r>
            <a:r>
              <a:rPr lang="en-US" b="0" dirty="0" smtClean="0"/>
              <a:t> time for transistor with different LENGTHS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10942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Prediction--130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1376" y="4320317"/>
            <a:ext cx="8237403" cy="2315259"/>
          </a:xfrm>
          <a:prstGeom prst="rect">
            <a:avLst/>
          </a:prstGeom>
          <a:noFill/>
          <a:ln w="25400">
            <a:gradFill>
              <a:gsLst>
                <a:gs pos="0">
                  <a:srgbClr val="0033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The smallest length transistors at stress condition of 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200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have the shortest lifetime (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2µm/0.13µm transistor  as an example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25475" lvl="1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The width dependence of degradation at 77 K is not evident</a:t>
            </a:r>
          </a:p>
          <a:p>
            <a:pPr marL="625475" lvl="1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The degradation at stress condition of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is worse than that of 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=(1/2)V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for small length transistors (0.13 µm)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To get to the 20 years lifetime, the power supply voltage should be less than 1.49 V at the worst  stress condition (Nominal supply=1.5V)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None/>
            </a:pPr>
            <a:r>
              <a:rPr lang="pl-PL" sz="2200" b="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2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9904" y="2743201"/>
            <a:ext cx="28420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6363">
              <a:lnSpc>
                <a:spcPct val="90000"/>
              </a:lnSpc>
              <a:buClr>
                <a:schemeClr val="folHlink"/>
              </a:buClr>
              <a:buSzPct val="70000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lifetime predictions of the 2µm/0.13µm transistor at 77 K by 10% degradation of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and by 50 mV increase of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=(1/2)V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stress conditions</a:t>
            </a:r>
          </a:p>
        </p:txBody>
      </p:sp>
      <p:pic>
        <p:nvPicPr>
          <p:cNvPr id="8" name="Picture 7" descr="Grap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705" y="791080"/>
            <a:ext cx="4155765" cy="34567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100" y="910307"/>
            <a:ext cx="4112997" cy="3145325"/>
          </a:xfrm>
          <a:prstGeom prst="rect">
            <a:avLst/>
          </a:prstGeom>
          <a:noFill/>
        </p:spPr>
      </p:pic>
      <p:pic>
        <p:nvPicPr>
          <p:cNvPr id="2050" name="Picture 2" descr="Graph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44" y="913691"/>
            <a:ext cx="4109282" cy="31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Hot-Carrier Degradation--65 nm</a:t>
            </a: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1CCBF3-7679-4256-8AF3-4ED282D5F804}" type="slidenum">
              <a:rPr lang="en-US" sz="1200">
                <a:solidFill>
                  <a:srgbClr val="003399"/>
                </a:solidFill>
              </a:rPr>
              <a:pPr eaLnBrk="1" hangingPunct="1"/>
              <a:t>8</a:t>
            </a:fld>
            <a:endParaRPr lang="en-US" sz="1200" dirty="0">
              <a:solidFill>
                <a:srgbClr val="003399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7262" y="4732421"/>
            <a:ext cx="8481938" cy="1981201"/>
          </a:xfrm>
          <a:prstGeom prst="rect">
            <a:avLst/>
          </a:prstGeom>
          <a:noFill/>
          <a:ln w="25400">
            <a:gradFill>
              <a:gsLst>
                <a:gs pos="0">
                  <a:srgbClr val="0033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Up to now, the similar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conclusion 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as 130 nm technology is obtained for the 65 nm technology</a:t>
            </a:r>
            <a:endParaRPr lang="pl-PL" b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5475" lvl="1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width dependence of degradation at 77 K is not evident</a:t>
            </a:r>
          </a:p>
          <a:p>
            <a:pPr marL="625475" lvl="1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The degradation at 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GS</a:t>
            </a:r>
            <a:r>
              <a:rPr lang="en-US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=V</a:t>
            </a:r>
            <a:r>
              <a:rPr lang="en-US" sz="1400" b="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DS</a:t>
            </a:r>
            <a:r>
              <a:rPr lang="en-US" b="0" dirty="0" smtClean="0">
                <a:latin typeface="Times New Roman" pitchFamily="18" charset="0"/>
                <a:ea typeface="+mn-ea"/>
                <a:cs typeface="Times New Roman" pitchFamily="18" charset="0"/>
              </a:rPr>
              <a:t> is worse than that at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=(1/2)V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for small length transistors</a:t>
            </a:r>
            <a:endParaRPr lang="pl-PL" b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5425" indent="-225425" defTabSz="1376363">
              <a:lnSpc>
                <a:spcPct val="90000"/>
              </a:lnSpc>
              <a:buClr>
                <a:schemeClr val="folHlink"/>
              </a:buClr>
              <a:buSzPct val="70000"/>
              <a:buNone/>
            </a:pPr>
            <a:r>
              <a:rPr lang="pl-PL" b="0" i="1" dirty="0" smtClean="0">
                <a:solidFill>
                  <a:srgbClr val="003399"/>
                </a:solidFill>
              </a:rPr>
              <a:t/>
            </a:r>
            <a:br>
              <a:rPr lang="pl-PL" b="0" i="1" dirty="0" smtClean="0">
                <a:solidFill>
                  <a:srgbClr val="003399"/>
                </a:solidFill>
              </a:rPr>
            </a:br>
            <a:endParaRPr lang="pl-PL" b="0" dirty="0">
              <a:solidFill>
                <a:srgbClr val="00339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60992" y="1307680"/>
            <a:ext cx="948744" cy="295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733755" y="1320041"/>
            <a:ext cx="5334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154562" y="1365662"/>
            <a:ext cx="1337486" cy="610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373549" y="1556426"/>
            <a:ext cx="1920050" cy="823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388810" y="1618748"/>
            <a:ext cx="647700" cy="304800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pl-PL" sz="1400" b="0" dirty="0" smtClean="0">
                <a:solidFill>
                  <a:srgbClr val="003399"/>
                </a:solidFill>
              </a:rPr>
              <a:t>10%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715" y="4072992"/>
            <a:ext cx="388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Degradation </a:t>
            </a:r>
            <a:r>
              <a:rPr lang="en-US" b="0" dirty="0" err="1" smtClean="0"/>
              <a:t>vs</a:t>
            </a:r>
            <a:r>
              <a:rPr lang="en-US" b="0" dirty="0" smtClean="0"/>
              <a:t> time for transistor with different </a:t>
            </a:r>
          </a:p>
          <a:p>
            <a:r>
              <a:rPr lang="en-US" b="0" dirty="0" smtClean="0"/>
              <a:t>WIDTHS</a:t>
            </a:r>
            <a:endParaRPr 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4781860" y="4083426"/>
            <a:ext cx="386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Degradation </a:t>
            </a:r>
            <a:r>
              <a:rPr lang="en-US" b="0" dirty="0" err="1" smtClean="0"/>
              <a:t>vs</a:t>
            </a:r>
            <a:r>
              <a:rPr lang="en-US" b="0" dirty="0" smtClean="0"/>
              <a:t> time for transistor with different LENGTHS	</a:t>
            </a:r>
            <a:endParaRPr lang="en-US" b="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790213" y="1545116"/>
            <a:ext cx="558430" cy="280683"/>
          </a:xfrm>
          <a:prstGeom prst="rect">
            <a:avLst/>
          </a:prstGeom>
          <a:solidFill>
            <a:schemeClr val="lt1">
              <a:alpha val="75000"/>
            </a:schemeClr>
          </a:solidFill>
          <a:ln w="254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300"/>
              </a:spcBef>
              <a:buNone/>
            </a:pPr>
            <a:r>
              <a:rPr lang="pl-PL" sz="1400" b="0" dirty="0" smtClean="0">
                <a:solidFill>
                  <a:srgbClr val="003399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xmlns="" val="10942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Prediction--65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A89EA1-5BCC-4AF0-9BAF-BE1DEFA59F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1376" y="4345031"/>
            <a:ext cx="8237403" cy="2315259"/>
          </a:xfrm>
          <a:prstGeom prst="rect">
            <a:avLst/>
          </a:prstGeom>
          <a:noFill/>
          <a:ln w="25400">
            <a:gradFill>
              <a:gsLst>
                <a:gs pos="0">
                  <a:srgbClr val="0033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400000" scaled="0"/>
            </a:gra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The smallest length transistors at stress condition of 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200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have the shortest lifetime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(10 µm/0.06µm transistor  as an example)</a:t>
            </a:r>
          </a:p>
          <a:p>
            <a:pPr marL="625475" lvl="1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The width dependence of degradation at 77 K is not evident</a:t>
            </a:r>
          </a:p>
          <a:p>
            <a:pPr marL="625475" lvl="1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The degradation at stress condition of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is worse than that of 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1800" b="0" i="1" dirty="0" smtClean="0">
                <a:latin typeface="Times New Roman" pitchFamily="18" charset="0"/>
                <a:cs typeface="Times New Roman" pitchFamily="18" charset="0"/>
              </a:rPr>
              <a:t>=(1/2)V</a:t>
            </a:r>
            <a:r>
              <a:rPr lang="en-US" sz="1800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for small length transistors (60 nm)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Font typeface="Wingdings" pitchFamily="2" charset="2"/>
              <a:buChar char="u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To get to the 20 years lifetime, the power supply voltage should be less than 1.30 V at the worst  stress condition (Nominal supply=1.2V)</a:t>
            </a:r>
          </a:p>
          <a:p>
            <a:pPr marL="225425" indent="-225425" algn="just" defTabSz="1376363">
              <a:lnSpc>
                <a:spcPct val="90000"/>
              </a:lnSpc>
              <a:buClr>
                <a:schemeClr val="folHlink"/>
              </a:buClr>
              <a:buSzPct val="70000"/>
              <a:buNone/>
            </a:pPr>
            <a:r>
              <a:rPr lang="pl-PL" sz="2200" b="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2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406" y="2743201"/>
            <a:ext cx="28296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6363">
              <a:lnSpc>
                <a:spcPct val="90000"/>
              </a:lnSpc>
              <a:buClr>
                <a:schemeClr val="folHlink"/>
              </a:buClr>
              <a:buSzPct val="70000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lifetime predictions of the 10µm/0.06µm transistor at 77 K by 10% degradation of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and by 50 mV increase of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stress condition</a:t>
            </a:r>
          </a:p>
        </p:txBody>
      </p:sp>
      <p:pic>
        <p:nvPicPr>
          <p:cNvPr id="8" name="Picture 7" descr="Grap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255" y="762245"/>
            <a:ext cx="4218349" cy="35088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c_br2005_050501">
  <a:themeElements>
    <a:clrScheme name="gtc_br2005_050501 3">
      <a:dk1>
        <a:srgbClr val="000000"/>
      </a:dk1>
      <a:lt1>
        <a:srgbClr val="FFFFFF"/>
      </a:lt1>
      <a:dk2>
        <a:srgbClr val="38579B"/>
      </a:dk2>
      <a:lt2>
        <a:srgbClr val="969696"/>
      </a:lt2>
      <a:accent1>
        <a:srgbClr val="FFCC00"/>
      </a:accent1>
      <a:accent2>
        <a:srgbClr val="28AE4E"/>
      </a:accent2>
      <a:accent3>
        <a:srgbClr val="FFFFFF"/>
      </a:accent3>
      <a:accent4>
        <a:srgbClr val="000000"/>
      </a:accent4>
      <a:accent5>
        <a:srgbClr val="FFE2AA"/>
      </a:accent5>
      <a:accent6>
        <a:srgbClr val="239D46"/>
      </a:accent6>
      <a:hlink>
        <a:srgbClr val="8B1174"/>
      </a:hlink>
      <a:folHlink>
        <a:srgbClr val="FF8C00"/>
      </a:folHlink>
    </a:clrScheme>
    <a:fontScheme name="gtc_br2005_05050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c_br2005_050501 1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c_br2005_050501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c_br2005_050501 3">
        <a:dk1>
          <a:srgbClr val="000000"/>
        </a:dk1>
        <a:lt1>
          <a:srgbClr val="FFFFFF"/>
        </a:lt1>
        <a:dk2>
          <a:srgbClr val="38579B"/>
        </a:dk2>
        <a:lt2>
          <a:srgbClr val="969696"/>
        </a:lt2>
        <a:accent1>
          <a:srgbClr val="FFCC00"/>
        </a:accent1>
        <a:accent2>
          <a:srgbClr val="28AE4E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39D46"/>
        </a:accent6>
        <a:hlink>
          <a:srgbClr val="8B1174"/>
        </a:hlink>
        <a:folHlink>
          <a:srgbClr val="FF8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42F7E8F123143A52BBE088A4FA2D1" ma:contentTypeVersion="0" ma:contentTypeDescription="Create a new document." ma:contentTypeScope="" ma:versionID="e876adb7034c5a0b30ae0ba4afa1640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040B549-571E-484C-86C2-29A831B8AAC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800AFC8-708A-4894-A9DA-75743258D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0FC98-5099-4149-8933-79A6D7171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A9EAE963-9CBB-47BF-9DA0-977BE5FBCFB4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gtc_br2005_050501</Template>
  <TotalTime>64088</TotalTime>
  <Words>992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gtc_br2005_050501</vt:lpstr>
      <vt:lpstr> </vt:lpstr>
      <vt:lpstr>Motivation</vt:lpstr>
      <vt:lpstr>Hardware Setup for the Test</vt:lpstr>
      <vt:lpstr>Software Setup for the Test</vt:lpstr>
      <vt:lpstr>Verifications of the Setup </vt:lpstr>
      <vt:lpstr>Hot-Carrier Degradation--130 nm</vt:lpstr>
      <vt:lpstr>Lifetime Prediction--130 nm</vt:lpstr>
      <vt:lpstr>Hot-Carrier Degradation--65 nm</vt:lpstr>
      <vt:lpstr>Lifetime Prediction--65 nm</vt:lpstr>
      <vt:lpstr>Summary</vt:lpstr>
      <vt:lpstr>Acknowledgement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Guoying Wu</dc:creator>
  <cp:lastModifiedBy>Guoying</cp:lastModifiedBy>
  <cp:revision>2296</cp:revision>
  <cp:lastPrinted>2011-09-08T18:42:03Z</cp:lastPrinted>
  <dcterms:created xsi:type="dcterms:W3CDTF">2005-06-22T18:49:35Z</dcterms:created>
  <dcterms:modified xsi:type="dcterms:W3CDTF">2014-07-09T05:00:06Z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