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12"/>
  </p:notesMasterIdLst>
  <p:handoutMasterIdLst>
    <p:handoutMasterId r:id="rId13"/>
  </p:handoutMasterIdLst>
  <p:sldIdLst>
    <p:sldId id="662" r:id="rId5"/>
    <p:sldId id="730" r:id="rId6"/>
    <p:sldId id="733" r:id="rId7"/>
    <p:sldId id="731" r:id="rId8"/>
    <p:sldId id="734" r:id="rId9"/>
    <p:sldId id="732" r:id="rId10"/>
    <p:sldId id="728" r:id="rId1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A4001D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738" autoAdjust="0"/>
    <p:restoredTop sz="89680" autoAdjust="0"/>
  </p:normalViewPr>
  <p:slideViewPr>
    <p:cSldViewPr snapToGrid="0">
      <p:cViewPr varScale="1">
        <p:scale>
          <a:sx n="64" d="100"/>
          <a:sy n="64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/>
              <a:t>LCLS II </a:t>
            </a:r>
            <a:r>
              <a:rPr lang="en-CA" sz="3600" dirty="0" smtClean="0"/>
              <a:t>FNAL Niobium Pre-Procurement Review - Overview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Camille M. Ginsburg, FNAL</a:t>
            </a:r>
            <a:endParaRPr lang="en-US" dirty="0"/>
          </a:p>
          <a:p>
            <a:r>
              <a:rPr lang="en-US" dirty="0" smtClean="0"/>
              <a:t>April 17, 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Charge for the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eview </a:t>
            </a:r>
            <a:r>
              <a:rPr lang="en-US" sz="2000" dirty="0"/>
              <a:t>the technical specification and plan toward procurement of the niobium and other materials for LCLS-II SRF </a:t>
            </a:r>
            <a:r>
              <a:rPr lang="en-US" sz="2000" dirty="0" smtClean="0"/>
              <a:t>cavities</a:t>
            </a:r>
          </a:p>
          <a:p>
            <a:pPr marL="800100" lvl="1" indent="-342900"/>
            <a:r>
              <a:rPr lang="en-US" sz="2000" dirty="0" smtClean="0"/>
              <a:t>schedule </a:t>
            </a:r>
          </a:p>
          <a:p>
            <a:pPr marL="800100" lvl="1" indent="-342900"/>
            <a:r>
              <a:rPr lang="en-US" sz="2000" dirty="0" smtClean="0"/>
              <a:t>materials specifications</a:t>
            </a:r>
          </a:p>
          <a:p>
            <a:pPr marL="800100" lvl="1" indent="-342900"/>
            <a:r>
              <a:rPr lang="en-US" sz="2000" dirty="0" smtClean="0"/>
              <a:t>drawing readiness </a:t>
            </a:r>
          </a:p>
          <a:p>
            <a:pPr marL="800100" lvl="1" indent="-342900"/>
            <a:r>
              <a:rPr lang="en-US" sz="2000" dirty="0" smtClean="0"/>
              <a:t>cost estimates, including contingency </a:t>
            </a:r>
          </a:p>
          <a:p>
            <a:pPr marL="800100" lvl="1" indent="-342900"/>
            <a:r>
              <a:rPr lang="en-US" sz="2000" dirty="0" smtClean="0"/>
              <a:t>QA/QC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Technical </a:t>
            </a:r>
            <a:r>
              <a:rPr lang="en-US" sz="2000" dirty="0"/>
              <a:t>and procurement experts have been invited to form a review </a:t>
            </a:r>
            <a:r>
              <a:rPr lang="en-US" sz="2000" dirty="0" smtClean="0"/>
              <a:t>team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Outcome: a </a:t>
            </a:r>
            <a:r>
              <a:rPr lang="en-US" sz="2000" dirty="0"/>
              <a:t>set of action items to lead us to the procurement readiness (gate) review prior to </a:t>
            </a:r>
            <a:r>
              <a:rPr lang="en-US" sz="2000" dirty="0" smtClean="0"/>
              <a:t>procurement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9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Many thanks to:</a:t>
            </a:r>
          </a:p>
          <a:p>
            <a:endParaRPr lang="en-US" dirty="0"/>
          </a:p>
          <a:p>
            <a:r>
              <a:rPr lang="en-US" dirty="0" smtClean="0"/>
              <a:t>Allan </a:t>
            </a:r>
            <a:r>
              <a:rPr lang="en-US" dirty="0"/>
              <a:t>Rowe (Chair) – FNAL</a:t>
            </a:r>
          </a:p>
          <a:p>
            <a:r>
              <a:rPr lang="en-US" dirty="0"/>
              <a:t>Gigi </a:t>
            </a:r>
            <a:r>
              <a:rPr lang="en-US" dirty="0" err="1"/>
              <a:t>Ciovati</a:t>
            </a:r>
            <a:r>
              <a:rPr lang="en-US" dirty="0"/>
              <a:t> – JLab</a:t>
            </a:r>
          </a:p>
          <a:p>
            <a:r>
              <a:rPr lang="en-US" dirty="0"/>
              <a:t>Marc Ross – SLAC</a:t>
            </a:r>
          </a:p>
          <a:p>
            <a:r>
              <a:rPr lang="en-US" dirty="0"/>
              <a:t>Barry Miller – SLAC</a:t>
            </a:r>
          </a:p>
          <a:p>
            <a:r>
              <a:rPr lang="en-US" dirty="0"/>
              <a:t>John </a:t>
            </a:r>
            <a:r>
              <a:rPr lang="en-US" dirty="0" err="1"/>
              <a:t>Zweibohmer</a:t>
            </a:r>
            <a:r>
              <a:rPr lang="en-US" dirty="0"/>
              <a:t> – FNAL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4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Readiness Review – the next step!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Source: “Project Design and Milestone Review Procedure,” LCLSII-1.1-QA-0009-R0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Confirm necessary staffing, procurement plan/procedures, requisite drawings in place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Identify equipment/systems with safety importance, ensure compliant with Hazard Analysis Report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Identify procedures necessary for safety, ensure developed, reviewed, verified, approved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Review topics: objectives, schedule, issues and concerns, documentation status, QA and safety, residual risk items, open items and plans for closeout</a:t>
            </a:r>
          </a:p>
          <a:p>
            <a:endParaRPr lang="en-US" dirty="0" smtClean="0"/>
          </a:p>
          <a:p>
            <a:pPr algn="ctr"/>
            <a:r>
              <a:rPr lang="en-US" i="1" u="sng" dirty="0" smtClean="0"/>
              <a:t>Please discuss and collect the action items needed for a successful PRR!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7430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Future LCLS-II </a:t>
            </a:r>
            <a:r>
              <a:rPr lang="en-US" dirty="0">
                <a:latin typeface="Arial"/>
                <a:ea typeface="MS Mincho"/>
                <a:cs typeface="Times New Roman"/>
              </a:rPr>
              <a:t>Review Committee </a:t>
            </a:r>
            <a:r>
              <a:rPr lang="en-US" dirty="0" smtClean="0">
                <a:latin typeface="Arial"/>
                <a:ea typeface="MS Mincho"/>
                <a:cs typeface="Times New Roman"/>
              </a:rPr>
              <a:t>Charge:</a:t>
            </a:r>
            <a:r>
              <a:rPr lang="en-US" dirty="0">
                <a:latin typeface="Arial"/>
                <a:ea typeface="MS Mincho"/>
                <a:cs typeface="Times New Roman"/>
              </a:rPr>
              <a:t/>
            </a:r>
            <a:br>
              <a:rPr lang="en-US" dirty="0">
                <a:latin typeface="Arial"/>
                <a:ea typeface="MS Mincho"/>
                <a:cs typeface="Times New Roman"/>
              </a:rPr>
            </a:br>
            <a:r>
              <a:rPr lang="en-US" i="1" dirty="0">
                <a:latin typeface="Arial"/>
                <a:ea typeface="MS Mincho"/>
                <a:cs typeface="Times New Roman"/>
              </a:rPr>
              <a:t>Niobium Raw </a:t>
            </a:r>
            <a:r>
              <a:rPr lang="en-US" i="1" dirty="0" smtClean="0">
                <a:latin typeface="Arial"/>
                <a:ea typeface="MS Mincho"/>
                <a:cs typeface="Times New Roman"/>
              </a:rPr>
              <a:t>Material</a:t>
            </a:r>
            <a:r>
              <a:rPr lang="en-US" dirty="0" smtClean="0">
                <a:latin typeface="Arial"/>
                <a:ea typeface="MS Mincho"/>
                <a:cs typeface="Times New Roman"/>
              </a:rPr>
              <a:t> </a:t>
            </a:r>
            <a:r>
              <a:rPr lang="en-US" u="sng" dirty="0" smtClean="0">
                <a:latin typeface="Arial"/>
                <a:ea typeface="MS Mincho"/>
                <a:cs typeface="Times New Roman"/>
              </a:rPr>
              <a:t>Procurement </a:t>
            </a:r>
            <a:r>
              <a:rPr lang="en-US" u="sng" dirty="0">
                <a:latin typeface="Arial"/>
                <a:ea typeface="MS Mincho"/>
                <a:cs typeface="Times New Roman"/>
              </a:rPr>
              <a:t>Readiness </a:t>
            </a:r>
            <a:r>
              <a:rPr lang="en-US" u="sng" dirty="0" smtClean="0">
                <a:latin typeface="Arial"/>
                <a:ea typeface="MS Mincho"/>
                <a:cs typeface="Times New Roman"/>
              </a:rPr>
              <a:t>Review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4713" y="1070207"/>
            <a:ext cx="8748215" cy="5309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Arial"/>
                <a:ea typeface="MS Mincho"/>
                <a:cs typeface="Times New Roman"/>
              </a:rPr>
              <a:t>From Greg Hays (deputy systems manager):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Arial"/>
                <a:ea typeface="MS Mincho"/>
                <a:cs typeface="Times New Roman"/>
              </a:rPr>
              <a:t>The </a:t>
            </a:r>
            <a:r>
              <a:rPr lang="en-US" sz="1100" dirty="0">
                <a:latin typeface="Arial"/>
                <a:ea typeface="MS Mincho"/>
                <a:cs typeface="Times New Roman"/>
              </a:rPr>
              <a:t>review committee is charged to evaluate the readiness of the LCLS-II Cryogenic Systems Niobium material procurement.  The review committee should evaluate by responding to the following </a:t>
            </a:r>
            <a:r>
              <a:rPr lang="en-US" sz="1100" dirty="0" smtClean="0">
                <a:latin typeface="Arial"/>
                <a:ea typeface="MS Mincho"/>
                <a:cs typeface="Times New Roman"/>
              </a:rPr>
              <a:t>questions: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 smtClean="0">
                <a:latin typeface="Arial"/>
                <a:ea typeface="MS Gothic"/>
                <a:cs typeface="Times New Roman"/>
              </a:rPr>
              <a:t>Technical </a:t>
            </a:r>
            <a:r>
              <a:rPr lang="en-US" sz="1100" b="1" kern="0" dirty="0">
                <a:latin typeface="Arial"/>
                <a:ea typeface="MS Gothic"/>
                <a:cs typeface="Times New Roman"/>
              </a:rPr>
              <a:t>Scope and Schedule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Has the responsibility for fabrication, inspection, test, and acceptance for the material flow through each participating party been defined?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Have all participating partner laboratories agreed to the procurement schedule and timeline?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Procurement Team Roles and Responsibilities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Have all key project team members been identified with roles and responsibilities defined?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Procurement Package Documentation Status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Are the material specifications defined and agreed upon by all participating parties?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Has the relevant procurement documentation been approved formally by all parties? 	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Procurement Acquisition Strategy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Does the procurement strategy as presented provide confidence from fabrication, inspection, test and final delivery that schedule, budget and quality will be achieved?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Has the proposal evaluation process been developed and approved by affected stakeholders?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Cost Estimate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Is the cost estimate basis defined and valid for the requisition?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Are the costs reported from the RFI responses within budget?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Quality Assurance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Have all inspection and test plans with clearly defined acceptance </a:t>
            </a:r>
            <a:r>
              <a:rPr lang="en-US" sz="1100" kern="0" dirty="0" smtClean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criteria </a:t>
            </a: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been developed, reviewed and approved?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Are all approved specifications and drawings under configuration control and are they available to partner laboratories?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Has the nonconformance reporting and problem disposition process been defined and agreed upon by partner laboratories?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Has the inspection/test records archive plan been clearly defined and is the information available to affected stakeholders?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Has the supplier surveillance plan, including any required pre-award surveys, mandatory inspection points, or production/inspection readiness reviews been developed and vetted with affected project stakeholders?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Lessons Learned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Have lessons learned from similar procurements and/or other laboratories been reviewed and applied?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kern="0" dirty="0">
                <a:latin typeface="Arial"/>
                <a:ea typeface="MS Gothic"/>
                <a:cs typeface="Times New Roman"/>
              </a:rPr>
              <a:t>Risks, Issues, and Concerns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/>
                <a:ea typeface="Calibri"/>
                <a:cs typeface="Times New Roman"/>
              </a:rPr>
              <a:t>Are there any risks, issues, or other concerns?</a:t>
            </a:r>
          </a:p>
        </p:txBody>
      </p:sp>
    </p:spTree>
    <p:extLst>
      <p:ext uri="{BB962C8B-B14F-4D97-AF65-F5344CB8AC3E}">
        <p14:creationId xmlns:p14="http://schemas.microsoft.com/office/powerpoint/2010/main" val="14164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Project schedule is aggressive; </a:t>
            </a:r>
            <a:r>
              <a:rPr lang="en-US" dirty="0"/>
              <a:t>cost is </a:t>
            </a:r>
            <a:r>
              <a:rPr lang="en-US" dirty="0" smtClean="0"/>
              <a:t>tightly constrained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Niobium procurement schedule is driven by the overall project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Niobium procurement is technically complex and has a long lead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FNAL has extensive previous experience and familiarity with material vendors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For this </a:t>
            </a:r>
            <a:r>
              <a:rPr lang="en-US" dirty="0" smtClean="0"/>
              <a:t>large </a:t>
            </a:r>
            <a:r>
              <a:rPr lang="en-US" dirty="0" smtClean="0"/>
              <a:t>project, we are working closely with SLAC and JLab, including adopting the JLab SOTR model</a:t>
            </a:r>
          </a:p>
          <a:p>
            <a:pPr marL="800100" lvl="1" indent="-342900"/>
            <a:r>
              <a:rPr lang="en-US" dirty="0" smtClean="0"/>
              <a:t>SOTR=Subcontracting </a:t>
            </a:r>
            <a:r>
              <a:rPr lang="en-US" dirty="0"/>
              <a:t>Officer Technical </a:t>
            </a:r>
            <a:r>
              <a:rPr lang="en-US" dirty="0" smtClean="0"/>
              <a:t>Representative</a:t>
            </a:r>
          </a:p>
          <a:p>
            <a:pPr marL="800100" lvl="1" indent="-342900"/>
            <a:r>
              <a:rPr lang="en-US" dirty="0" smtClean="0"/>
              <a:t>FNAL responsible for niobium procurements; JLab technical experts to be critically involved in vendor visits, all agreements</a:t>
            </a:r>
            <a:endParaRPr lang="en-US" dirty="0"/>
          </a:p>
          <a:p>
            <a:pPr marL="800100" lvl="1" indent="-34290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Niobium pre-procurement engineering peer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Welcome and Logistics – Rich Stanek (Senior Team Lead)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 Overview – Camille Ginsburg (CAM, Deputy Team Lead)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Schedule – Marc Kaducak (Project Engineer – Cost/Schedule)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Advance Acquisition Plan – Bob </a:t>
            </a:r>
            <a:r>
              <a:rPr lang="en-US" sz="2000" dirty="0" err="1" smtClean="0"/>
              <a:t>Cibic</a:t>
            </a:r>
            <a:r>
              <a:rPr lang="en-US" sz="2000" dirty="0" smtClean="0"/>
              <a:t> (Procurement Officer)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Materials Specification – Lance Cooley (SC Materials </a:t>
            </a:r>
            <a:r>
              <a:rPr lang="en-US" sz="2000" dirty="0" err="1" smtClean="0"/>
              <a:t>Dept</a:t>
            </a:r>
            <a:r>
              <a:rPr lang="en-US" sz="2000" dirty="0" smtClean="0"/>
              <a:t> Head)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Fabrication Drawings – Mike Foley (Niobium SOTR)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Request for Proposal – Mike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QA/QC plans – Camille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 Team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Closeout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8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lenary xmlns="21472d40-09f0-44a7-9dcb-d638aadbfa31">6</Plenary>
    <Breakout xmlns="21472d40-09f0-44a7-9dcb-d638aadbfa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91A925118FE4FA277C2BFBC291332" ma:contentTypeVersion="11" ma:contentTypeDescription="Create a new document." ma:contentTypeScope="" ma:versionID="79046b07c074bc4ff8d52c79cbe6a797">
  <xsd:schema xmlns:xsd="http://www.w3.org/2001/XMLSchema" xmlns:xs="http://www.w3.org/2001/XMLSchema" xmlns:p="http://schemas.microsoft.com/office/2006/metadata/properties" xmlns:ns2="21472d40-09f0-44a7-9dcb-d638aadbfa31" targetNamespace="http://schemas.microsoft.com/office/2006/metadata/properties" ma:root="true" ma:fieldsID="367a321e30d0af435282c9c0024d4107" ns2:_="">
    <xsd:import namespace="21472d40-09f0-44a7-9dcb-d638aadbfa31"/>
    <xsd:element name="properties">
      <xsd:complexType>
        <xsd:sequence>
          <xsd:element name="documentManagement">
            <xsd:complexType>
              <xsd:all>
                <xsd:element ref="ns2:Plenary" minOccurs="0"/>
                <xsd:element ref="ns2:Breako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2d40-09f0-44a7-9dcb-d638aadbfa31" elementFormDefault="qualified">
    <xsd:import namespace="http://schemas.microsoft.com/office/2006/documentManagement/types"/>
    <xsd:import namespace="http://schemas.microsoft.com/office/infopath/2007/PartnerControls"/>
    <xsd:element name="Plenary" ma:index="8" nillable="true" ma:displayName="Plenary" ma:list="{13d54d77-84b0-410e-8b98-b13f69219f04}" ma:internalName="Plenary" ma:showField="Title">
      <xsd:simpleType>
        <xsd:restriction base="dms:Lookup"/>
      </xsd:simpleType>
    </xsd:element>
    <xsd:element name="Breakout" ma:index="9" nillable="true" ma:displayName="Breakout" ma:list="{e385cd27-ca57-487d-a4d1-27625192f8e3}" ma:internalName="Breakout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21472d40-09f0-44a7-9dcb-d638aadbfa3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3CE7D-5A82-4973-B165-E46145F02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72d40-09f0-44a7-9dcb-d638aadbf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75093</TotalTime>
  <Words>556</Words>
  <Application>Microsoft Office PowerPoint</Application>
  <PresentationFormat>On-screen Show (4:3)</PresentationFormat>
  <Paragraphs>90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LCLS II FNAL Niobium Pre-Procurement Review - Overview</vt:lpstr>
      <vt:lpstr>Scope and Charge for the Meeting</vt:lpstr>
      <vt:lpstr>Review Team</vt:lpstr>
      <vt:lpstr>Procurement Readiness Review – the next step!</vt:lpstr>
      <vt:lpstr>Future LCLS-II Review Committee Charge: Niobium Raw Material Procurement Readiness Review</vt:lpstr>
      <vt:lpstr>General Considerations</vt:lpstr>
      <vt:lpstr>Presentations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FACET</dc:creator>
  <cp:lastModifiedBy>Camille M. Ginsburg x3901 14149N</cp:lastModifiedBy>
  <cp:revision>2401</cp:revision>
  <cp:lastPrinted>2013-05-01T00:31:17Z</cp:lastPrinted>
  <dcterms:created xsi:type="dcterms:W3CDTF">2009-11-23T23:38:17Z</dcterms:created>
  <dcterms:modified xsi:type="dcterms:W3CDTF">2014-04-17T14:43:11Z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0x010100B9E91A925118FE4FA277C2BFBC291332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https://slacspace.slac.stanford.edu/sites/reviews/lclsii/CD1DR_Dec2013/Presentations/LCLS-II_CD-1_Dir_Rev_pm_reich.pptx</vt:lpwstr>
  </property>
  <property fmtid="{D5CDD505-2E9C-101B-9397-08002B2CF9AE}" pid="10" name="TemplateUrl">
    <vt:lpwstr/>
  </property>
</Properties>
</file>