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9" d="100"/>
          <a:sy n="199" d="100"/>
        </p:scale>
        <p:origin x="-2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2185D-7004-2F44-B630-F7E227741FFD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C727-467B-1846-B7B1-41C9E634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7473"/>
            <a:ext cx="8229599" cy="1768123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sz="4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628179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7217"/>
            <a:ext cx="2057400" cy="5128946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7217"/>
            <a:ext cx="6019800" cy="5128946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9370"/>
            <a:ext cx="9144000" cy="5256794"/>
          </a:xfrm>
          <a:solidFill>
            <a:srgbClr val="FFFFFF"/>
          </a:solidFill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5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921426"/>
          </a:xfrm>
        </p:spPr>
        <p:txBody>
          <a:bodyPr anchor="ctr"/>
          <a:lstStyle>
            <a:lvl1pPr algn="ctr">
              <a:defRPr sz="25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8791"/>
            <a:ext cx="7772400" cy="1938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28440"/>
            <a:ext cx="2895600" cy="25234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7312"/>
            <a:ext cx="2133600" cy="252347"/>
          </a:xfrm>
        </p:spPr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69370"/>
            <a:ext cx="4564523" cy="52567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523" y="869369"/>
            <a:ext cx="4579477" cy="52567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0711"/>
            <a:ext cx="4040188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2409"/>
            <a:ext cx="4040188" cy="37737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0711"/>
            <a:ext cx="4041775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2409"/>
            <a:ext cx="4041775" cy="3773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462"/>
            <a:ext cx="3008313" cy="1014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3462"/>
            <a:ext cx="5111750" cy="52227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7726"/>
            <a:ext cx="3008313" cy="4208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171"/>
            <a:ext cx="5486400" cy="37474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3">
                <a:lumMod val="75000"/>
                <a:alpha val="66000"/>
              </a:schemeClr>
            </a:gs>
            <a:gs pos="100000">
              <a:schemeClr val="bg1">
                <a:lumMod val="85000"/>
                <a:alpha val="53000"/>
              </a:schemeClr>
            </a:gs>
            <a:gs pos="50000">
              <a:schemeClr val="accent3">
                <a:lumMod val="75000"/>
                <a:alpha val="66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71648"/>
            <a:ext cx="9144000" cy="51545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69128"/>
            <a:ext cx="1111196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CD15-75F0-5947-8AEC-30263D87A8DC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3420" y="6218621"/>
            <a:ext cx="2895600" cy="269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4348" y="6488301"/>
            <a:ext cx="1782451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uSTORMlogo.eps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6921" r="13152" b="14945"/>
          <a:stretch/>
        </p:blipFill>
        <p:spPr>
          <a:xfrm>
            <a:off x="-1" y="0"/>
            <a:ext cx="1594423" cy="869369"/>
          </a:xfrm>
          <a:prstGeom prst="rect">
            <a:avLst/>
          </a:prstGeom>
        </p:spPr>
      </p:pic>
      <p:pic>
        <p:nvPicPr>
          <p:cNvPr id="8" name="Picture 7" descr="IU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59" y="-4564"/>
            <a:ext cx="873933" cy="873933"/>
          </a:xfrm>
          <a:prstGeom prst="rect">
            <a:avLst/>
          </a:prstGeom>
        </p:spPr>
      </p:pic>
      <p:pic>
        <p:nvPicPr>
          <p:cNvPr id="9" name="Picture 8" descr="Fermilogo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499" y="9202"/>
            <a:ext cx="846132" cy="8461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8395" y="0"/>
            <a:ext cx="5832763" cy="86936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88975" y="6488301"/>
            <a:ext cx="416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www.frankliuao.com</a:t>
            </a:r>
            <a:r>
              <a:rPr lang="en-US" sz="1400" dirty="0" smtClean="0"/>
              <a:t>/research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08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67501"/>
            <a:ext cx="8229599" cy="1768123"/>
          </a:xfrm>
        </p:spPr>
        <p:txBody>
          <a:bodyPr/>
          <a:lstStyle/>
          <a:p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do we need two criteria in the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1226579"/>
          </a:xfrm>
        </p:spPr>
        <p:txBody>
          <a:bodyPr>
            <a:normAutofit/>
          </a:bodyPr>
          <a:lstStyle/>
          <a:p>
            <a:r>
              <a:rPr lang="en-US" dirty="0" smtClean="0"/>
              <a:t>nuSTORM horn optimization study</a:t>
            </a:r>
          </a:p>
          <a:p>
            <a:r>
              <a:rPr lang="en-US" dirty="0" smtClean="0"/>
              <a:t>Ao Liu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Ao Liu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2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00" dirty="0" smtClean="0">
                <a:solidFill>
                  <a:srgbClr val="FF0000"/>
                </a:solidFill>
              </a:rPr>
              <a:t>Single, ultimate goal    </a:t>
            </a:r>
            <a:r>
              <a:rPr lang="en-US" sz="2300" dirty="0" smtClean="0">
                <a:solidFill>
                  <a:srgbClr val="0000FF"/>
                </a:solidFill>
              </a:rPr>
              <a:t>Two individual goals</a:t>
            </a:r>
            <a:endParaRPr lang="en-US" sz="23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 provide more useful muon decays</a:t>
            </a:r>
            <a:r>
              <a:rPr lang="en-US" dirty="0" smtClean="0">
                <a:solidFill>
                  <a:srgbClr val="FF0000"/>
                </a:solidFill>
              </a:rPr>
              <a:t>, i.e. to a</a:t>
            </a:r>
            <a:r>
              <a:rPr lang="en-US" dirty="0" smtClean="0">
                <a:solidFill>
                  <a:srgbClr val="FF0000"/>
                </a:solidFill>
              </a:rPr>
              <a:t>ccept more muons from pion decay in the ring.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Larger muon ring acceptance,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= A(N</a:t>
            </a:r>
            <a:r>
              <a:rPr lang="el-GR" baseline="-25000" dirty="0" smtClean="0">
                <a:solidFill>
                  <a:srgbClr val="0000FF"/>
                </a:solidFill>
              </a:rPr>
              <a:t>μ,</a:t>
            </a:r>
            <a:r>
              <a:rPr lang="en-US" baseline="-25000" dirty="0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,N</a:t>
            </a:r>
            <a:r>
              <a:rPr lang="el-GR" baseline="-25000" dirty="0">
                <a:solidFill>
                  <a:srgbClr val="0000FF"/>
                </a:solidFill>
              </a:rPr>
              <a:t>μ,</a:t>
            </a:r>
            <a:r>
              <a:rPr lang="el-GR" baseline="-25000" dirty="0" smtClean="0">
                <a:solidFill>
                  <a:srgbClr val="0000FF"/>
                </a:solidFill>
              </a:rPr>
              <a:t>Φ</a:t>
            </a:r>
            <a:r>
              <a:rPr lang="el-GR" dirty="0" smtClean="0">
                <a:solidFill>
                  <a:srgbClr val="0000FF"/>
                </a:solidFill>
              </a:rPr>
              <a:t>)</a:t>
            </a:r>
            <a:endParaRPr lang="el-GR" sz="1100" b="1" dirty="0">
              <a:solidFill>
                <a:srgbClr val="0000FF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z="2100" dirty="0">
                <a:solidFill>
                  <a:srgbClr val="FF0000"/>
                </a:solidFill>
              </a:rPr>
              <a:t>N</a:t>
            </a:r>
            <a:r>
              <a:rPr lang="el-GR" sz="2100" baseline="-25000" dirty="0">
                <a:solidFill>
                  <a:srgbClr val="FF0000"/>
                </a:solidFill>
              </a:rPr>
              <a:t>μ,</a:t>
            </a:r>
            <a:r>
              <a:rPr lang="en-US" sz="2100" baseline="-25000" dirty="0" smtClean="0">
                <a:solidFill>
                  <a:srgbClr val="FF0000"/>
                </a:solidFill>
              </a:rPr>
              <a:t>P</a:t>
            </a:r>
            <a:r>
              <a:rPr lang="el-GR" sz="2100" baseline="-25000" dirty="0" smtClean="0">
                <a:solidFill>
                  <a:srgbClr val="FF0000"/>
                </a:solidFill>
              </a:rPr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is the number of </a:t>
            </a:r>
            <a:r>
              <a:rPr lang="el-GR" sz="2100" dirty="0" smtClean="0">
                <a:solidFill>
                  <a:srgbClr val="FF0000"/>
                </a:solidFill>
              </a:rPr>
              <a:t>μ </a:t>
            </a:r>
            <a:r>
              <a:rPr lang="en-US" sz="2100" dirty="0" smtClean="0">
                <a:solidFill>
                  <a:srgbClr val="FF0000"/>
                </a:solidFill>
              </a:rPr>
              <a:t>in</a:t>
            </a:r>
            <a:r>
              <a:rPr lang="el-GR" sz="2100" dirty="0" smtClean="0">
                <a:solidFill>
                  <a:srgbClr val="FF0000"/>
                </a:solidFill>
              </a:rPr>
              <a:t> 3.8±10% </a:t>
            </a:r>
            <a:r>
              <a:rPr lang="en-US" sz="2100" dirty="0" err="1" smtClean="0">
                <a:solidFill>
                  <a:srgbClr val="FF0000"/>
                </a:solidFill>
              </a:rPr>
              <a:t>GeV</a:t>
            </a:r>
            <a:r>
              <a:rPr lang="en-US" sz="2100" dirty="0" smtClean="0">
                <a:solidFill>
                  <a:srgbClr val="FF0000"/>
                </a:solidFill>
              </a:rPr>
              <a:t>/c;</a:t>
            </a:r>
          </a:p>
          <a:p>
            <a:pPr lvl="2">
              <a:lnSpc>
                <a:spcPct val="120000"/>
              </a:lnSpc>
            </a:pPr>
            <a:r>
              <a:rPr lang="en-US" sz="2100" dirty="0" smtClean="0">
                <a:solidFill>
                  <a:srgbClr val="FF0000"/>
                </a:solidFill>
              </a:rPr>
              <a:t>N</a:t>
            </a:r>
            <a:r>
              <a:rPr lang="el-GR" sz="2100" baseline="-25000" dirty="0" smtClean="0">
                <a:solidFill>
                  <a:srgbClr val="FF0000"/>
                </a:solidFill>
              </a:rPr>
              <a:t>μ,Φ</a:t>
            </a:r>
            <a:r>
              <a:rPr lang="en-US" sz="2100" baseline="-250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is the number of </a:t>
            </a:r>
            <a:r>
              <a:rPr lang="el-GR" sz="2100" dirty="0" smtClean="0">
                <a:solidFill>
                  <a:srgbClr val="FF0000"/>
                </a:solidFill>
              </a:rPr>
              <a:t>μ </a:t>
            </a:r>
            <a:r>
              <a:rPr lang="en-US" sz="2100" dirty="0" smtClean="0">
                <a:solidFill>
                  <a:srgbClr val="FF0000"/>
                </a:solidFill>
              </a:rPr>
              <a:t>in 2 mm phase space</a:t>
            </a:r>
          </a:p>
          <a:p>
            <a:pPr lvl="2">
              <a:lnSpc>
                <a:spcPct val="120000"/>
              </a:lnSpc>
            </a:pPr>
            <a:r>
              <a:rPr lang="en-US" sz="2100" dirty="0" smtClean="0">
                <a:solidFill>
                  <a:srgbClr val="FF0000"/>
                </a:solidFill>
              </a:rPr>
              <a:t>The expression of A, which is a increasing function of </a:t>
            </a:r>
            <a:r>
              <a:rPr lang="en-US" sz="2100" dirty="0">
                <a:solidFill>
                  <a:srgbClr val="FF0000"/>
                </a:solidFill>
              </a:rPr>
              <a:t>N</a:t>
            </a:r>
            <a:r>
              <a:rPr lang="el-GR" sz="2100" baseline="-25000" dirty="0">
                <a:solidFill>
                  <a:srgbClr val="FF0000"/>
                </a:solidFill>
              </a:rPr>
              <a:t>μ,</a:t>
            </a:r>
            <a:r>
              <a:rPr lang="en-US" sz="2100" baseline="-25000" dirty="0">
                <a:solidFill>
                  <a:srgbClr val="FF0000"/>
                </a:solidFill>
              </a:rPr>
              <a:t>P</a:t>
            </a:r>
            <a:r>
              <a:rPr lang="el-GR" sz="2100" baseline="-25000" dirty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and </a:t>
            </a:r>
            <a:r>
              <a:rPr lang="en-US" sz="2100" dirty="0">
                <a:solidFill>
                  <a:srgbClr val="FF0000"/>
                </a:solidFill>
              </a:rPr>
              <a:t>N</a:t>
            </a:r>
            <a:r>
              <a:rPr lang="el-GR" sz="2100" baseline="-25000" dirty="0">
                <a:solidFill>
                  <a:srgbClr val="FF0000"/>
                </a:solidFill>
              </a:rPr>
              <a:t>μ,Φ</a:t>
            </a:r>
            <a:r>
              <a:rPr lang="en-US" sz="2100" baseline="-25000" dirty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is unknown and complex.</a:t>
            </a:r>
            <a:endParaRPr lang="el-GR" sz="21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derived the analytical formula for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</a:t>
            </a:r>
            <a:r>
              <a:rPr lang="en-US" baseline="-25000" dirty="0" smtClean="0">
                <a:solidFill>
                  <a:srgbClr val="FF0000"/>
                </a:solidFill>
              </a:rPr>
              <a:t>P </a:t>
            </a:r>
          </a:p>
          <a:p>
            <a:endParaRPr lang="en-US" baseline="-25000" dirty="0">
              <a:solidFill>
                <a:srgbClr val="FF0000"/>
              </a:solidFill>
            </a:endParaRP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We know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μ,Φ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f(N</a:t>
            </a:r>
            <a:r>
              <a:rPr lang="el-GR" baseline="-25000" dirty="0" smtClean="0">
                <a:solidFill>
                  <a:srgbClr val="FF0000"/>
                </a:solidFill>
              </a:rPr>
              <a:t>π,Φ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, analytical formula of f is an increasing function, but hard to derive.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95414" y="760055"/>
            <a:ext cx="273660" cy="89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>
            <a:off x="4446453" y="1129571"/>
            <a:ext cx="174212" cy="4210818"/>
          </a:xfrm>
          <a:prstGeom prst="leftBrace">
            <a:avLst>
              <a:gd name="adj1" fmla="val 8333"/>
              <a:gd name="adj2" fmla="val 56420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ame 26"/>
          <p:cNvSpPr/>
          <p:nvPr/>
        </p:nvSpPr>
        <p:spPr>
          <a:xfrm>
            <a:off x="1568395" y="150011"/>
            <a:ext cx="2937390" cy="610044"/>
          </a:xfrm>
          <a:prstGeom prst="frame">
            <a:avLst>
              <a:gd name="adj1" fmla="val 27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4564522" y="150011"/>
            <a:ext cx="2836635" cy="610044"/>
          </a:xfrm>
          <a:prstGeom prst="frame">
            <a:avLst>
              <a:gd name="adj1" fmla="val 2769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1" name="Elbow Connector 60"/>
          <p:cNvCxnSpPr>
            <a:endCxn id="6" idx="1"/>
          </p:cNvCxnSpPr>
          <p:nvPr/>
        </p:nvCxnSpPr>
        <p:spPr>
          <a:xfrm flipV="1">
            <a:off x="2769074" y="3497767"/>
            <a:ext cx="1795449" cy="127073"/>
          </a:xfrm>
          <a:prstGeom prst="bent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l-GR" dirty="0" smtClean="0"/>
              <a:t>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dirty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= A(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</a:t>
            </a:r>
            <a:r>
              <a:rPr lang="en-US" baseline="-25000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(N</a:t>
            </a:r>
            <a:r>
              <a:rPr lang="el-GR" baseline="-25000" dirty="0">
                <a:solidFill>
                  <a:srgbClr val="FF0000"/>
                </a:solidFill>
              </a:rPr>
              <a:t>π,Φ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0000FF"/>
                </a:solidFill>
              </a:rPr>
              <a:t>Maximizing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</a:t>
            </a:r>
            <a:r>
              <a:rPr lang="en-US" baseline="-25000" dirty="0" smtClean="0">
                <a:solidFill>
                  <a:srgbClr val="FF0000"/>
                </a:solidFill>
              </a:rPr>
              <a:t>P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π,</a:t>
            </a:r>
            <a:r>
              <a:rPr lang="el-GR" baseline="-25000" dirty="0" smtClean="0">
                <a:solidFill>
                  <a:srgbClr val="FF0000"/>
                </a:solidFill>
              </a:rPr>
              <a:t>Φ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yields maximization of </a:t>
            </a:r>
            <a:r>
              <a:rPr lang="en-US" b="1" dirty="0" smtClean="0">
                <a:solidFill>
                  <a:srgbClr val="0000FF"/>
                </a:solidFill>
              </a:rPr>
              <a:t>A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zh-CN" dirty="0" smtClean="0">
                <a:solidFill>
                  <a:srgbClr val="0000FF"/>
                </a:solidFill>
              </a:rPr>
              <a:t>For instance,</a:t>
            </a:r>
          </a:p>
          <a:p>
            <a:pPr marL="742950" lvl="2" indent="-342900"/>
            <a:r>
              <a:rPr lang="en-US" altLang="zh-CN" dirty="0" smtClean="0">
                <a:solidFill>
                  <a:srgbClr val="0000FF"/>
                </a:solidFill>
              </a:rPr>
              <a:t>Generations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in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red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block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are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400050" lvl="2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same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with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those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in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DCDC00"/>
                </a:solidFill>
              </a:rPr>
              <a:t>yellow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block.</a:t>
            </a:r>
            <a:endParaRPr lang="en-US" altLang="zh-CN" dirty="0">
              <a:solidFill>
                <a:srgbClr val="0000FF"/>
              </a:solidFill>
            </a:endParaRPr>
          </a:p>
          <a:p>
            <a:pPr marL="400050" lvl="2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Since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either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</a:t>
            </a:r>
            <a:r>
              <a:rPr lang="en-US" baseline="-25000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or </a:t>
            </a:r>
            <a:r>
              <a:rPr lang="zh-CN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π,</a:t>
            </a:r>
            <a:r>
              <a:rPr lang="el-GR" baseline="-25000" dirty="0" smtClean="0">
                <a:solidFill>
                  <a:srgbClr val="FF0000"/>
                </a:solidFill>
              </a:rPr>
              <a:t>Φ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is larger.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742950" lvl="2" indent="-342900"/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red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dominates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ALL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generations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400050" lvl="2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above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37 since both criteria are larger;</a:t>
            </a:r>
          </a:p>
          <a:p>
            <a:pPr marL="742950" lvl="2" indent="-342900"/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DCDC00"/>
                </a:solidFill>
              </a:rPr>
              <a:t>yellow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dominates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generations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400050" lvl="2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above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37</a:t>
            </a:r>
            <a:r>
              <a:rPr lang="zh-CN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except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for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the</a:t>
            </a:r>
            <a:r>
              <a:rPr lang="zh-CN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8000"/>
                </a:solidFill>
              </a:rPr>
              <a:t>green</a:t>
            </a:r>
            <a:r>
              <a:rPr lang="en-US" altLang="zh-CN" dirty="0" smtClean="0">
                <a:solidFill>
                  <a:srgbClr val="0000FF"/>
                </a:solidFill>
              </a:rPr>
              <a:t>, since </a:t>
            </a:r>
          </a:p>
          <a:p>
            <a:pPr marL="400050" lvl="2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only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l-GR" baseline="-25000" dirty="0">
                <a:solidFill>
                  <a:srgbClr val="FF0000"/>
                </a:solidFill>
              </a:rPr>
              <a:t>μ,</a:t>
            </a:r>
            <a:r>
              <a:rPr lang="en-US" baseline="-25000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is larger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marL="400050" lvl="2" indent="0">
              <a:buNone/>
            </a:pPr>
            <a:endParaRPr lang="en-US" altLang="zh-CN" dirty="0" smtClean="0">
              <a:solidFill>
                <a:srgbClr val="0000FF"/>
              </a:solidFill>
            </a:endParaRPr>
          </a:p>
          <a:p>
            <a:pPr marL="742950" lvl="2" indent="-342900"/>
            <a:endParaRPr lang="en-US" altLang="zh-CN" dirty="0" smtClean="0">
              <a:solidFill>
                <a:srgbClr val="0000FF"/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l-GR" sz="11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165141" y="1793275"/>
            <a:ext cx="1557241" cy="4332889"/>
            <a:chOff x="6165141" y="1735839"/>
            <a:chExt cx="1557241" cy="4390325"/>
          </a:xfrm>
        </p:grpSpPr>
        <p:pic>
          <p:nvPicPr>
            <p:cNvPr id="7" name="Picture 6" descr="Screen Shot 2014-04-04 at 10.27.14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572" y="2023018"/>
              <a:ext cx="1267590" cy="4103146"/>
            </a:xfrm>
            <a:prstGeom prst="rect">
              <a:avLst/>
            </a:prstGeom>
          </p:spPr>
        </p:pic>
        <p:sp>
          <p:nvSpPr>
            <p:cNvPr id="10" name="Frame 9"/>
            <p:cNvSpPr/>
            <p:nvPr/>
          </p:nvSpPr>
          <p:spPr>
            <a:xfrm>
              <a:off x="6165141" y="5315245"/>
              <a:ext cx="1557241" cy="804537"/>
            </a:xfrm>
            <a:prstGeom prst="frame">
              <a:avLst>
                <a:gd name="adj1" fmla="val 2129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ame 8"/>
            <p:cNvSpPr/>
            <p:nvPr/>
          </p:nvSpPr>
          <p:spPr>
            <a:xfrm>
              <a:off x="6165142" y="4913956"/>
              <a:ext cx="1557240" cy="401289"/>
            </a:xfrm>
            <a:prstGeom prst="frame">
              <a:avLst>
                <a:gd name="adj1" fmla="val 2129"/>
              </a:avLst>
            </a:prstGeom>
            <a:solidFill>
              <a:srgbClr val="FF0000"/>
            </a:solidFill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6165141" y="4116235"/>
              <a:ext cx="1557240" cy="797721"/>
            </a:xfrm>
            <a:prstGeom prst="frame">
              <a:avLst>
                <a:gd name="adj1" fmla="val 2129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ame 27"/>
            <p:cNvSpPr/>
            <p:nvPr/>
          </p:nvSpPr>
          <p:spPr>
            <a:xfrm>
              <a:off x="6165141" y="3714946"/>
              <a:ext cx="1557240" cy="401289"/>
            </a:xfrm>
            <a:prstGeom prst="frame">
              <a:avLst>
                <a:gd name="adj1" fmla="val 2129"/>
              </a:avLst>
            </a:prstGeom>
            <a:solidFill>
              <a:srgbClr val="FF0000"/>
            </a:solidFill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Frame 28"/>
            <p:cNvSpPr/>
            <p:nvPr/>
          </p:nvSpPr>
          <p:spPr>
            <a:xfrm>
              <a:off x="6165142" y="3203645"/>
              <a:ext cx="1557240" cy="524066"/>
            </a:xfrm>
            <a:prstGeom prst="frame">
              <a:avLst>
                <a:gd name="adj1" fmla="val 0"/>
              </a:avLst>
            </a:prstGeom>
            <a:solidFill>
              <a:srgbClr val="FF0000"/>
            </a:solidFill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30" name="Frame 29"/>
            <p:cNvSpPr/>
            <p:nvPr/>
          </p:nvSpPr>
          <p:spPr>
            <a:xfrm>
              <a:off x="6165142" y="2666054"/>
              <a:ext cx="1557240" cy="275938"/>
            </a:xfrm>
            <a:prstGeom prst="frame">
              <a:avLst>
                <a:gd name="adj1" fmla="val 0"/>
              </a:avLst>
            </a:prstGeom>
            <a:solidFill>
              <a:srgbClr val="FF0000"/>
            </a:solidFill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300572" y="1735839"/>
              <a:ext cx="1267590" cy="287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zh-CN" sz="1300" dirty="0" smtClean="0">
                  <a:solidFill>
                    <a:schemeClr val="bg1"/>
                  </a:solidFill>
                </a:rPr>
                <a:t>#</a:t>
              </a:r>
              <a:r>
                <a:rPr lang="zh-CN" altLang="en-US" sz="1300" dirty="0" smtClean="0">
                  <a:solidFill>
                    <a:schemeClr val="bg1"/>
                  </a:solidFill>
                </a:rPr>
                <a:t>  </a:t>
              </a:r>
              <a:r>
                <a:rPr lang="en-US" sz="1300" dirty="0" smtClean="0">
                  <a:solidFill>
                    <a:schemeClr val="bg1"/>
                  </a:solidFill>
                </a:rPr>
                <a:t>N</a:t>
              </a:r>
              <a:r>
                <a:rPr lang="el-GR" sz="1300" baseline="-25000" dirty="0" smtClean="0">
                  <a:solidFill>
                    <a:schemeClr val="bg1"/>
                  </a:solidFill>
                </a:rPr>
                <a:t>μ</a:t>
              </a:r>
              <a:r>
                <a:rPr lang="el-GR" sz="1300" baseline="-25000" dirty="0">
                  <a:solidFill>
                    <a:schemeClr val="bg1"/>
                  </a:solidFill>
                </a:rPr>
                <a:t>,</a:t>
              </a:r>
              <a:r>
                <a:rPr lang="en-US" sz="1300" baseline="-25000" dirty="0" smtClean="0">
                  <a:solidFill>
                    <a:schemeClr val="bg1"/>
                  </a:solidFill>
                </a:rPr>
                <a:t>P</a:t>
              </a:r>
              <a:r>
                <a:rPr lang="zh-CN" altLang="en-US" sz="1300" baseline="-25000" dirty="0" smtClean="0">
                  <a:solidFill>
                    <a:schemeClr val="bg1"/>
                  </a:solidFill>
                </a:rPr>
                <a:t>       </a:t>
              </a:r>
              <a:r>
                <a:rPr lang="en-US" sz="1300" dirty="0" smtClean="0">
                  <a:solidFill>
                    <a:schemeClr val="bg1"/>
                  </a:solidFill>
                </a:rPr>
                <a:t>N</a:t>
              </a:r>
              <a:r>
                <a:rPr lang="el-GR" sz="1300" baseline="-25000" dirty="0" smtClean="0">
                  <a:solidFill>
                    <a:schemeClr val="bg1"/>
                  </a:solidFill>
                </a:rPr>
                <a:t>π</a:t>
              </a:r>
              <a:r>
                <a:rPr lang="el-GR" sz="1300" baseline="-25000" dirty="0">
                  <a:solidFill>
                    <a:schemeClr val="bg1"/>
                  </a:solidFill>
                </a:rPr>
                <a:t>,Φ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50956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249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Presentation1</vt:lpstr>
      <vt:lpstr>Why do we need two criteria in the study</vt:lpstr>
      <vt:lpstr>Single, ultimate goal    Two individual goals</vt:lpstr>
      <vt:lpstr>In conclusion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Ao Liu</dc:creator>
  <cp:lastModifiedBy>Frank Ao Liu</cp:lastModifiedBy>
  <cp:revision>43</cp:revision>
  <dcterms:created xsi:type="dcterms:W3CDTF">2013-01-27T05:42:24Z</dcterms:created>
  <dcterms:modified xsi:type="dcterms:W3CDTF">2014-04-04T16:29:01Z</dcterms:modified>
</cp:coreProperties>
</file>