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71" r:id="rId7"/>
    <p:sldId id="272" r:id="rId8"/>
    <p:sldId id="260" r:id="rId9"/>
    <p:sldId id="261" r:id="rId10"/>
    <p:sldId id="273" r:id="rId11"/>
    <p:sldId id="275" r:id="rId12"/>
    <p:sldId id="276" r:id="rId13"/>
    <p:sldId id="277" r:id="rId14"/>
    <p:sldId id="262" r:id="rId15"/>
    <p:sldId id="274" r:id="rId16"/>
    <p:sldId id="263" r:id="rId17"/>
    <p:sldId id="264" r:id="rId1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5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258EAD5F-11B8-4463-844C-563363E0B191}" type="datetimeFigureOut">
              <a:rPr lang="en-US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210F3A74-8497-4CF3-A1BE-F1B329FC5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1DEAE452-3633-4C75-9EF2-22357349101A}" type="datetimeFigureOut">
              <a:rPr lang="en-US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46A2ED3B-8612-427E-8560-BBE1EC858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7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AABA59C4-029E-47F8-B3F1-9C161010C27E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CC2E-778E-4DD9-A8AD-F8ACACD41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9F05EDDA-0986-4434-BDE4-B9D06B536178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8D95E07-3211-416B-8090-AD379A038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3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79D179F-1BF5-4218-8FF4-5DA74C84516C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F994834-EC4E-4933-99D3-5252E2D3C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AED37-D405-4C9A-80BC-951687555833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0E871-27C5-4DA5-843E-CDF578E96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5FBAFA5-66B8-4D07-8347-26D5A0E31063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F7454B6-84A9-45D3-A8A5-464340658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99D9FF1-E226-4481-8A73-F0AA657E4E44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2A391CB-6A99-4CEB-93DE-8DB238ABB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A40D6D0-0969-4A0F-8411-73F8A0E1E587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A9BD77E-5E50-4071-8EAA-C767879EA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595F7B07-51B0-4A93-A63D-87BFFF9317B2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B3C788E-9CF7-4B17-9AA7-26C305764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17938684-284A-4B95-9632-69DD3767A1ED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E2699457-006A-4E81-A939-76A5C4760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DC958828-0B7A-4967-9452-0655EF45429A}" type="datetime1">
              <a:rPr lang="en-US"/>
              <a:pPr/>
              <a:t>3/31/2014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D2E5ED2B-6FC0-40B2-B328-0C4E860FD9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OTE Building PMG Report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Rhonda Merchut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OTE PMG meeting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3/31/14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Financial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20" y="990403"/>
            <a:ext cx="7797415" cy="443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2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Financial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102" r="16468" b="17616"/>
          <a:stretch/>
        </p:blipFill>
        <p:spPr bwMode="auto">
          <a:xfrm>
            <a:off x="1349830" y="1257301"/>
            <a:ext cx="6828970" cy="4626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0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Financial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6341" r="10502" b="23414"/>
          <a:stretch/>
        </p:blipFill>
        <p:spPr bwMode="auto">
          <a:xfrm>
            <a:off x="228600" y="850901"/>
            <a:ext cx="5041900" cy="544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1" y="1066800"/>
            <a:ext cx="342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SA’s by 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32 SA’s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6.6% construction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OTE Outfitting GPP G13211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3000" dirty="0" smtClean="0">
                <a:latin typeface="Helvetica" charset="0"/>
              </a:rPr>
              <a:t>2</a:t>
            </a:r>
            <a:r>
              <a:rPr lang="en-US" sz="3000" baseline="30000" dirty="0" smtClean="0">
                <a:latin typeface="Helvetica" charset="0"/>
              </a:rPr>
              <a:t>nd</a:t>
            </a:r>
            <a:r>
              <a:rPr lang="en-US" sz="3000" dirty="0" smtClean="0">
                <a:latin typeface="Helvetica" charset="0"/>
              </a:rPr>
              <a:t> and 3</a:t>
            </a:r>
            <a:r>
              <a:rPr lang="en-US" sz="3000" baseline="30000" dirty="0" smtClean="0">
                <a:latin typeface="Helvetica" charset="0"/>
              </a:rPr>
              <a:t>rd</a:t>
            </a:r>
            <a:r>
              <a:rPr lang="en-US" sz="3000" dirty="0" smtClean="0">
                <a:latin typeface="Helvetica" charset="0"/>
              </a:rPr>
              <a:t> Floor office layouts approved 12/18/14.</a:t>
            </a:r>
          </a:p>
          <a:p>
            <a:r>
              <a:rPr lang="en-US" sz="3000" dirty="0" smtClean="0">
                <a:latin typeface="Helvetica" charset="0"/>
              </a:rPr>
              <a:t>VoIP/Networking redesigning underway to reflect modular office layout. Requires reevaluation of available space, power, cooling, and costs.</a:t>
            </a:r>
          </a:p>
          <a:p>
            <a:r>
              <a:rPr lang="en-US" sz="3000" dirty="0">
                <a:latin typeface="Helvetica" charset="0"/>
              </a:rPr>
              <a:t>Security on hold until BO can be established for OTE Building</a:t>
            </a:r>
            <a:r>
              <a:rPr lang="en-US" sz="3000" dirty="0" smtClean="0">
                <a:latin typeface="Helvetica" charset="0"/>
              </a:rPr>
              <a:t>.</a:t>
            </a:r>
          </a:p>
          <a:p>
            <a:r>
              <a:rPr lang="en-US" sz="3000" dirty="0" smtClean="0">
                <a:latin typeface="Helvetica" charset="0"/>
              </a:rPr>
              <a:t>Market research on partition system underway.</a:t>
            </a:r>
          </a:p>
          <a:p>
            <a:r>
              <a:rPr lang="en-US" sz="3000" dirty="0" smtClean="0">
                <a:latin typeface="Helvetica" charset="0"/>
              </a:rPr>
              <a:t>Continued </a:t>
            </a:r>
            <a:r>
              <a:rPr lang="en-US" sz="3000" dirty="0">
                <a:latin typeface="Helvetica" charset="0"/>
              </a:rPr>
              <a:t>construction support costs associated with extended time for OTE Building construction will be from the GPP G13211 </a:t>
            </a:r>
            <a:r>
              <a:rPr lang="en-US" sz="3000" dirty="0" smtClean="0">
                <a:latin typeface="Helvetica" charset="0"/>
              </a:rPr>
              <a:t>funds.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13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0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OTE Outfitting GPP G13211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 smtClean="0">
                <a:latin typeface="Helvetica" charset="0"/>
              </a:rPr>
              <a:t>Impact of $1M funding reduction and added scope must be evaluated:</a:t>
            </a:r>
          </a:p>
          <a:p>
            <a:pPr lvl="1"/>
            <a:r>
              <a:rPr lang="en-US" sz="3000" dirty="0" smtClean="0">
                <a:latin typeface="Helvetica" charset="0"/>
              </a:rPr>
              <a:t>Building Alteration Costs for private offices including mechanical system optimization.</a:t>
            </a:r>
          </a:p>
          <a:p>
            <a:pPr lvl="1"/>
            <a:r>
              <a:rPr lang="en-US" sz="3000" dirty="0" smtClean="0">
                <a:latin typeface="Helvetica" charset="0"/>
              </a:rPr>
              <a:t>Misc. omitted building scope.</a:t>
            </a:r>
          </a:p>
          <a:p>
            <a:pPr lvl="1"/>
            <a:r>
              <a:rPr lang="en-US" sz="3000" dirty="0" smtClean="0">
                <a:latin typeface="Helvetica" charset="0"/>
              </a:rPr>
              <a:t>Construction support for completion of building.</a:t>
            </a:r>
          </a:p>
          <a:p>
            <a:pPr lvl="1"/>
            <a:r>
              <a:rPr lang="en-US" sz="3000" dirty="0" smtClean="0">
                <a:latin typeface="Helvetica" charset="0"/>
              </a:rPr>
              <a:t>A/E design support for building alterations.</a:t>
            </a:r>
          </a:p>
          <a:p>
            <a:pPr lvl="1"/>
            <a:r>
              <a:rPr lang="en-US" sz="3000" dirty="0" smtClean="0">
                <a:latin typeface="Helvetica" charset="0"/>
              </a:rPr>
              <a:t>Added security controls.</a:t>
            </a:r>
          </a:p>
          <a:p>
            <a:pPr lvl="1"/>
            <a:r>
              <a:rPr lang="en-US" sz="3000" dirty="0" smtClean="0">
                <a:latin typeface="Helvetica" charset="0"/>
              </a:rPr>
              <a:t>A/V design support &amp; equipment costs.</a:t>
            </a:r>
          </a:p>
          <a:p>
            <a:pPr lvl="1"/>
            <a:endParaRPr lang="en-US" sz="3000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5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Action Items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OTE Building Construction</a:t>
            </a:r>
          </a:p>
          <a:p>
            <a:pPr lvl="1"/>
            <a:r>
              <a:rPr lang="en-US" dirty="0" smtClean="0">
                <a:latin typeface="Helvetica" charset="0"/>
              </a:rPr>
              <a:t>Functional Testing of Mechanical System</a:t>
            </a:r>
          </a:p>
          <a:p>
            <a:pPr lvl="1"/>
            <a:r>
              <a:rPr lang="en-US" dirty="0" smtClean="0">
                <a:latin typeface="Helvetica" charset="0"/>
              </a:rPr>
              <a:t>Functional Testing of Lighting Controls</a:t>
            </a:r>
          </a:p>
          <a:p>
            <a:pPr lvl="1"/>
            <a:r>
              <a:rPr lang="en-US" dirty="0" smtClean="0">
                <a:latin typeface="Helvetica" charset="0"/>
              </a:rPr>
              <a:t>Punchlist development for MEP</a:t>
            </a:r>
          </a:p>
          <a:p>
            <a:pPr lvl="1"/>
            <a:r>
              <a:rPr lang="en-US" dirty="0" smtClean="0">
                <a:latin typeface="Helvetica" charset="0"/>
              </a:rPr>
              <a:t>Punchlist inspection completion for overarching &amp; MEP</a:t>
            </a:r>
          </a:p>
          <a:p>
            <a:pPr lvl="1"/>
            <a:r>
              <a:rPr lang="en-US" dirty="0" smtClean="0">
                <a:latin typeface="Helvetica" charset="0"/>
              </a:rPr>
              <a:t>Finalize all COR evaluations, issue EC’s as required</a:t>
            </a:r>
          </a:p>
          <a:p>
            <a:r>
              <a:rPr lang="en-US" dirty="0" smtClean="0">
                <a:latin typeface="Helvetica" charset="0"/>
              </a:rPr>
              <a:t>OTE Outfitting</a:t>
            </a:r>
          </a:p>
          <a:p>
            <a:pPr lvl="1"/>
            <a:r>
              <a:rPr lang="en-US" dirty="0" smtClean="0">
                <a:latin typeface="Helvetica" charset="0"/>
              </a:rPr>
              <a:t>Evaluate budget reduction &amp; added scope impact</a:t>
            </a:r>
          </a:p>
          <a:p>
            <a:pPr lvl="1"/>
            <a:r>
              <a:rPr lang="en-US" dirty="0" smtClean="0">
                <a:latin typeface="Helvetica" charset="0"/>
              </a:rPr>
              <a:t>Evaluate new tenant impact</a:t>
            </a:r>
          </a:p>
          <a:p>
            <a:pPr lvl="1"/>
            <a:r>
              <a:rPr lang="en-US" dirty="0" smtClean="0">
                <a:latin typeface="Helvetica" charset="0"/>
              </a:rPr>
              <a:t>Revise schedule</a:t>
            </a:r>
          </a:p>
          <a:p>
            <a:pPr lvl="1"/>
            <a:r>
              <a:rPr lang="en-US" dirty="0" smtClean="0">
                <a:latin typeface="Helvetica" charset="0"/>
              </a:rPr>
              <a:t>Complete VoIP/Networking final design and cost estimate</a:t>
            </a:r>
          </a:p>
          <a:p>
            <a:pPr lvl="1"/>
            <a:r>
              <a:rPr lang="en-US" dirty="0" smtClean="0">
                <a:latin typeface="Helvetica" charset="0"/>
              </a:rPr>
              <a:t>Issue A/E RFP’s for building alterations</a:t>
            </a:r>
          </a:p>
          <a:p>
            <a:pPr lvl="1"/>
            <a:r>
              <a:rPr lang="en-US" dirty="0" smtClean="0">
                <a:latin typeface="Helvetica" charset="0"/>
              </a:rPr>
              <a:t>Perform market research on partition system </a:t>
            </a:r>
            <a:r>
              <a:rPr lang="en-US" smtClean="0">
                <a:latin typeface="Helvetica" charset="0"/>
              </a:rPr>
              <a:t>&amp; furniture</a:t>
            </a:r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smtClean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16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6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514350" indent="-457200">
              <a:lnSpc>
                <a:spcPct val="110000"/>
              </a:lnSpc>
              <a:spcBef>
                <a:spcPts val="1200"/>
              </a:spcBef>
            </a:pPr>
            <a:r>
              <a:rPr lang="en-US" sz="3200" dirty="0" smtClean="0">
                <a:latin typeface="Helvetica" charset="0"/>
              </a:rPr>
              <a:t>OTE Building Project Status</a:t>
            </a:r>
          </a:p>
          <a:p>
            <a:pPr marL="1314450" lvl="2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Building </a:t>
            </a:r>
            <a:r>
              <a:rPr lang="en-US" sz="2800" dirty="0">
                <a:solidFill>
                  <a:schemeClr val="tx1"/>
                </a:solidFill>
              </a:rPr>
              <a:t>Construction Status</a:t>
            </a:r>
          </a:p>
          <a:p>
            <a:pPr marL="1314450" lvl="2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State Activities</a:t>
            </a:r>
          </a:p>
          <a:p>
            <a:pPr marL="1314450" lvl="2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Schedule </a:t>
            </a:r>
          </a:p>
          <a:p>
            <a:pPr marL="1314450" lvl="2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Financial </a:t>
            </a:r>
          </a:p>
          <a:p>
            <a:pPr marL="514350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Outfitting</a:t>
            </a:r>
            <a:endParaRPr lang="en-US" sz="3200" dirty="0">
              <a:latin typeface="Helvetica" charset="0"/>
            </a:endParaRPr>
          </a:p>
          <a:p>
            <a:pPr marL="514350" indent="-457200"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Summary Action Items</a:t>
            </a:r>
            <a:endParaRPr lang="en-US" sz="3200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Related Work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b="1" dirty="0" smtClean="0"/>
              <a:t>IASU Update (IGPP)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OTE Construction Phase 2 complete 12/18/13</a:t>
            </a:r>
          </a:p>
          <a:p>
            <a:pPr marL="857250" lvl="2" indent="0">
              <a:buNone/>
            </a:pPr>
            <a:r>
              <a:rPr lang="en-US" sz="2400" dirty="0" smtClean="0"/>
              <a:t>	TPC = $4,678,513</a:t>
            </a:r>
          </a:p>
          <a:p>
            <a:pPr lvl="1"/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IGPP Funding G10204 closed</a:t>
            </a:r>
          </a:p>
          <a:p>
            <a:pPr marL="1371600" lvl="3" indent="0">
              <a:buNone/>
            </a:pPr>
            <a:r>
              <a:rPr lang="en-US" sz="2200" dirty="0" smtClean="0"/>
              <a:t>$441,487 returned to Lab</a:t>
            </a:r>
          </a:p>
          <a:p>
            <a:pPr marL="11430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/>
              <a:t>OTE/CDF Coordination</a:t>
            </a:r>
          </a:p>
          <a:p>
            <a:pPr marL="971550" lvl="1" indent="-457200">
              <a:buFont typeface="Arial" pitchFamily="34" charset="0"/>
              <a:buChar char="•"/>
            </a:pPr>
            <a:r>
              <a:rPr lang="en-US" sz="3000" dirty="0" smtClean="0">
                <a:latin typeface="Helvetica" charset="0"/>
              </a:rPr>
              <a:t>Minor punchlist items nearing completion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14313" y="38893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OTE </a:t>
            </a:r>
            <a:r>
              <a:rPr lang="en-US" dirty="0" smtClean="0"/>
              <a:t>Building Construction </a:t>
            </a:r>
            <a:r>
              <a:rPr lang="en-US" dirty="0"/>
              <a:t>Coordination</a:t>
            </a:r>
            <a:br>
              <a:rPr lang="en-US" dirty="0"/>
            </a:br>
            <a:endParaRPr lang="en-US" dirty="0" smtClean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sz="3600" b="1" dirty="0" smtClean="0"/>
              <a:t>Construction Status</a:t>
            </a:r>
          </a:p>
          <a:p>
            <a:pPr lvl="1"/>
            <a:r>
              <a:rPr lang="en-US" sz="3000" dirty="0" smtClean="0"/>
              <a:t>Overarching punchlist approximately 35% complete.</a:t>
            </a:r>
          </a:p>
          <a:p>
            <a:pPr lvl="2"/>
            <a:r>
              <a:rPr lang="en-US" sz="2800" dirty="0" smtClean="0"/>
              <a:t>MEP is not ready for punchlist.</a:t>
            </a:r>
          </a:p>
          <a:p>
            <a:pPr lvl="1"/>
            <a:r>
              <a:rPr lang="en-US" sz="3000" dirty="0" smtClean="0"/>
              <a:t>Project has not reached substantial completion due to issues with the mechanical system &amp; controls not in accordance with the design.</a:t>
            </a:r>
          </a:p>
          <a:p>
            <a:pPr lvl="2"/>
            <a:r>
              <a:rPr lang="en-US" sz="2800" dirty="0" smtClean="0"/>
              <a:t>Fermi working closely with contractor to assist with trouble shooting ideas.</a:t>
            </a:r>
            <a:endParaRPr lang="en-US" sz="2800" dirty="0"/>
          </a:p>
          <a:p>
            <a:endParaRPr lang="en-US" sz="3200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3556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for </a:t>
            </a:r>
            <a:r>
              <a:rPr lang="en-US" sz="3600" b="1" dirty="0"/>
              <a:t>quarter ending </a:t>
            </a:r>
            <a:r>
              <a:rPr lang="en-US" sz="3600" b="1" dirty="0" smtClean="0"/>
              <a:t>2/28/14 submitted 3/28/14.</a:t>
            </a:r>
          </a:p>
          <a:p>
            <a:pPr lvl="1"/>
            <a:r>
              <a:rPr lang="en-US" sz="3200" b="1" dirty="0" smtClean="0"/>
              <a:t>Financial and Project status reported as 100% complete.</a:t>
            </a:r>
            <a:endParaRPr lang="en-US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Funding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1" y="1485900"/>
            <a:ext cx="8619519" cy="3776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59C4-029E-47F8-B3F1-9C161010C27E}" type="datetime1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CC2E-778E-4DD9-A8AD-F8ACACD41B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Schedule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676275" y="1042988"/>
            <a:ext cx="8224838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defTabSz="914400" fontAlgn="auto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 1 Bldg Shell Complete:       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6/19/13</a:t>
            </a:r>
            <a:endParaRPr lang="en-US" sz="3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 2 Substantial Completion:  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12/27/13</a:t>
            </a:r>
            <a:endParaRPr lang="en-US" sz="3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 </a:t>
            </a:r>
            <a:r>
              <a:rPr lang="en-US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3, Project Complete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          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3/21/14</a:t>
            </a:r>
          </a:p>
          <a:p>
            <a:pPr lvl="0" defTabSz="914400" fontAlgn="auto">
              <a:spcAft>
                <a:spcPts val="0"/>
              </a:spcAft>
            </a:pPr>
            <a:endParaRPr lang="en-US" sz="3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milestones have not been met. Fermi is making every effort to assist the Subcontractor in completing the project.</a:t>
            </a:r>
            <a:endParaRPr lang="en-US" sz="3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Financial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50" y="942086"/>
            <a:ext cx="7576280" cy="409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941" y="5219700"/>
            <a:ext cx="7939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$10K remains to be costed.</a:t>
            </a:r>
          </a:p>
          <a:p>
            <a:r>
              <a:rPr lang="en-US" sz="3200" b="1" dirty="0" smtClean="0"/>
              <a:t>5% Retention is being held.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6290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Financial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855" y="1282503"/>
            <a:ext cx="8623545" cy="461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5B798-CC15-4F0E-BE76-6F663016024B}" type="datetime1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3/31/2014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R. Merchut</a:t>
            </a:r>
            <a:endParaRPr lang="en-US" sz="900" b="1" dirty="0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BAA3DE-E609-452C-9CF5-287CB6869C74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707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_EPS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466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FermilabTemplate_EPS</vt:lpstr>
      <vt:lpstr>Fermilab: Footer Only</vt:lpstr>
      <vt:lpstr>OTE Building PMG Report</vt:lpstr>
      <vt:lpstr>Agenda</vt:lpstr>
      <vt:lpstr>Related Work</vt:lpstr>
      <vt:lpstr>OTE Building Construction Coordination </vt:lpstr>
      <vt:lpstr>State DCEO Activities </vt:lpstr>
      <vt:lpstr>Grant Funding </vt:lpstr>
      <vt:lpstr>Schedule</vt:lpstr>
      <vt:lpstr>Financial</vt:lpstr>
      <vt:lpstr>Financial</vt:lpstr>
      <vt:lpstr>Financial</vt:lpstr>
      <vt:lpstr>Financial</vt:lpstr>
      <vt:lpstr>Financial</vt:lpstr>
      <vt:lpstr>OTE Outfitting GPP G13211</vt:lpstr>
      <vt:lpstr>OTE Outfitting GPP G13211</vt:lpstr>
      <vt:lpstr>Action Items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Rhonda Merchut</cp:lastModifiedBy>
  <cp:revision>137</cp:revision>
  <cp:lastPrinted>2014-03-28T19:51:19Z</cp:lastPrinted>
  <dcterms:created xsi:type="dcterms:W3CDTF">2014-01-03T20:18:13Z</dcterms:created>
  <dcterms:modified xsi:type="dcterms:W3CDTF">2014-03-31T16:23:33Z</dcterms:modified>
</cp:coreProperties>
</file>