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jpeg" ContentType="image/jpeg"/>
  <Default Extension="rels" ContentType="application/vnd.openxmlformats-package.relationships+xml"/>
  <Default Extension="tmp" ContentType="image/p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2" r:id="rId3"/>
    <p:sldId id="265" r:id="rId4"/>
    <p:sldId id="266" r:id="rId5"/>
    <p:sldId id="268" r:id="rId6"/>
    <p:sldId id="269" r:id="rId7"/>
    <p:sldId id="271" r:id="rId8"/>
    <p:sldId id="273" r:id="rId9"/>
    <p:sldId id="263" r:id="rId10"/>
    <p:sldId id="262" r:id="rId11"/>
    <p:sldId id="257" r:id="rId12"/>
    <p:sldId id="258" r:id="rId13"/>
    <p:sldId id="259" r:id="rId14"/>
    <p:sldId id="264" r:id="rId15"/>
  </p:sldIdLst>
  <p:sldSz cx="9144000" cy="6858000" type="screen4x3"/>
  <p:notesSz cx="9296400" cy="14770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8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738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738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B9084-42A5-4C9F-A616-ED19C48952F1}" type="datetimeFigureOut">
              <a:rPr lang="en-US" smtClean="0"/>
              <a:t>4/14/14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5675" y="1108075"/>
            <a:ext cx="7385050" cy="5538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7015163"/>
            <a:ext cx="7435850" cy="66468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4028738"/>
            <a:ext cx="4029075" cy="738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14028738"/>
            <a:ext cx="4029075" cy="738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6D71A-6B7A-4504-8384-3B79028A4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289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6D71A-6B7A-4504-8384-3B79028A4B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89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8B713-9D54-4611-93F1-2D7E427E7D31}" type="datetimeFigureOut">
              <a:rPr lang="en-US" smtClean="0"/>
              <a:t>4/14/14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4FA34-BCD0-4674-B1B3-79E6B39E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802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8B713-9D54-4611-93F1-2D7E427E7D31}" type="datetimeFigureOut">
              <a:rPr lang="en-US" smtClean="0"/>
              <a:t>4/14/14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4FA34-BCD0-4674-B1B3-79E6B39E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533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8B713-9D54-4611-93F1-2D7E427E7D31}" type="datetimeFigureOut">
              <a:rPr lang="en-US" smtClean="0"/>
              <a:t>4/14/14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4FA34-BCD0-4674-B1B3-79E6B39E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022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8B713-9D54-4611-93F1-2D7E427E7D31}" type="datetimeFigureOut">
              <a:rPr lang="en-US" smtClean="0"/>
              <a:t>4/14/14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4FA34-BCD0-4674-B1B3-79E6B39E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313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8B713-9D54-4611-93F1-2D7E427E7D31}" type="datetimeFigureOut">
              <a:rPr lang="en-US" smtClean="0"/>
              <a:t>4/14/14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4FA34-BCD0-4674-B1B3-79E6B39E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45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8B713-9D54-4611-93F1-2D7E427E7D31}" type="datetimeFigureOut">
              <a:rPr lang="en-US" smtClean="0"/>
              <a:t>4/14/14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4FA34-BCD0-4674-B1B3-79E6B39E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664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8B713-9D54-4611-93F1-2D7E427E7D31}" type="datetimeFigureOut">
              <a:rPr lang="en-US" smtClean="0"/>
              <a:t>4/14/14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4FA34-BCD0-4674-B1B3-79E6B39E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6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8B713-9D54-4611-93F1-2D7E427E7D31}" type="datetimeFigureOut">
              <a:rPr lang="en-US" smtClean="0"/>
              <a:t>4/14/14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4FA34-BCD0-4674-B1B3-79E6B39E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099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8B713-9D54-4611-93F1-2D7E427E7D31}" type="datetimeFigureOut">
              <a:rPr lang="en-US" smtClean="0"/>
              <a:t>4/14/14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4FA34-BCD0-4674-B1B3-79E6B39E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84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8B713-9D54-4611-93F1-2D7E427E7D31}" type="datetimeFigureOut">
              <a:rPr lang="en-US" smtClean="0"/>
              <a:t>4/14/14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4FA34-BCD0-4674-B1B3-79E6B39E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39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8B713-9D54-4611-93F1-2D7E427E7D31}" type="datetimeFigureOut">
              <a:rPr lang="en-US" smtClean="0"/>
              <a:t>4/14/14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4FA34-BCD0-4674-B1B3-79E6B39E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77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8B713-9D54-4611-93F1-2D7E427E7D31}" type="datetimeFigureOut">
              <a:rPr lang="en-US" smtClean="0"/>
              <a:t>4/14/14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4FA34-BCD0-4674-B1B3-79E6B39E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73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m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mp"/><Relationship Id="rId3" Type="http://schemas.openxmlformats.org/officeDocument/2006/relationships/image" Target="../media/image11.tm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m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m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m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m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4" Type="http://schemas.openxmlformats.org/officeDocument/2006/relationships/image" Target="../media/image8.tmp"/><Relationship Id="rId5" Type="http://schemas.openxmlformats.org/officeDocument/2006/relationships/image" Target="../media/image9.tm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685800"/>
            <a:ext cx="7772400" cy="1470025"/>
          </a:xfrm>
        </p:spPr>
        <p:txBody>
          <a:bodyPr/>
          <a:lstStyle/>
          <a:p>
            <a:r>
              <a:rPr lang="en-US" dirty="0" smtClean="0"/>
              <a:t>LCLS-II Cryomodule Design Update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69557" y="5867400"/>
            <a:ext cx="2641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Yuriy Orlov, Tom Peterson</a:t>
            </a:r>
          </a:p>
          <a:p>
            <a:pPr algn="ctr"/>
            <a:r>
              <a:rPr lang="en-US" dirty="0" smtClean="0"/>
              <a:t>15 April 2014</a:t>
            </a:r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231" y="2209800"/>
            <a:ext cx="5581969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590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LCLS-II. Y-X Section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377" y="1600200"/>
            <a:ext cx="4792475" cy="4876800"/>
          </a:xfrm>
        </p:spPr>
      </p:pic>
      <p:cxnSp>
        <p:nvCxnSpPr>
          <p:cNvPr id="6" name="Straight Connector 5"/>
          <p:cNvCxnSpPr/>
          <p:nvPr/>
        </p:nvCxnSpPr>
        <p:spPr>
          <a:xfrm>
            <a:off x="5486400" y="3048000"/>
            <a:ext cx="175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876800" y="3124200"/>
            <a:ext cx="2362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175157" y="2708189"/>
            <a:ext cx="0" cy="3398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7175157" y="31242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878441" y="22860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32.5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4648200" y="4191000"/>
            <a:ext cx="2590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175157" y="37338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936149" y="339673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389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5257800" y="4648200"/>
            <a:ext cx="19462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7175157" y="46482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819931" y="4276809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167.2</a:t>
            </a:r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4648200" y="4191000"/>
            <a:ext cx="0" cy="2514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257800" y="4646141"/>
            <a:ext cx="0" cy="20594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114800" y="65532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5257800" y="65532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826976" y="636853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233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739972" y="1065666"/>
            <a:ext cx="21505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He Internal Pressure:</a:t>
            </a:r>
          </a:p>
          <a:p>
            <a:r>
              <a:rPr lang="en-US" dirty="0" smtClean="0"/>
              <a:t>4 bar-cold</a:t>
            </a:r>
          </a:p>
          <a:p>
            <a:r>
              <a:rPr lang="en-US" dirty="0" smtClean="0"/>
              <a:t>2 bar-warm</a:t>
            </a:r>
            <a:endParaRPr lang="en-US" dirty="0"/>
          </a:p>
        </p:txBody>
      </p:sp>
      <p:pic>
        <p:nvPicPr>
          <p:cNvPr id="39" name="Picture 38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65666"/>
            <a:ext cx="3508877" cy="2210934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7110010" y="5144869"/>
            <a:ext cx="1410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Tuner motor </a:t>
            </a:r>
          </a:p>
          <a:p>
            <a:r>
              <a:rPr lang="en-US" dirty="0" smtClean="0"/>
              <a:t>access port</a:t>
            </a:r>
            <a:endParaRPr lang="en-US" dirty="0"/>
          </a:p>
        </p:txBody>
      </p:sp>
      <p:cxnSp>
        <p:nvCxnSpPr>
          <p:cNvPr id="42" name="Straight Arrow Connector 41"/>
          <p:cNvCxnSpPr>
            <a:stCxn id="40" idx="1"/>
          </p:cNvCxnSpPr>
          <p:nvPr/>
        </p:nvCxnSpPr>
        <p:spPr>
          <a:xfrm flipH="1" flipV="1">
            <a:off x="6094838" y="5257800"/>
            <a:ext cx="1015172" cy="2102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374072" y="6368534"/>
            <a:ext cx="2336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smtClean="0"/>
              <a:t>2-Phase Pipe location)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754437" y="5144869"/>
            <a:ext cx="28937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754437" y="4191000"/>
            <a:ext cx="28937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600200" y="4461475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356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4" idx="0"/>
          </p:cNvCxnSpPr>
          <p:nvPr/>
        </p:nvCxnSpPr>
        <p:spPr>
          <a:xfrm flipV="1">
            <a:off x="1868062" y="4191000"/>
            <a:ext cx="0" cy="2704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4" idx="2"/>
          </p:cNvCxnSpPr>
          <p:nvPr/>
        </p:nvCxnSpPr>
        <p:spPr>
          <a:xfrm>
            <a:off x="1868062" y="4830807"/>
            <a:ext cx="0" cy="314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902245" y="2490724"/>
            <a:ext cx="1410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Tuner motor </a:t>
            </a:r>
          </a:p>
          <a:p>
            <a:r>
              <a:rPr lang="en-US" dirty="0" smtClean="0"/>
              <a:t>access port’s</a:t>
            </a:r>
            <a:endParaRPr lang="en-US" dirty="0"/>
          </a:p>
        </p:txBody>
      </p:sp>
      <p:cxnSp>
        <p:nvCxnSpPr>
          <p:cNvPr id="29" name="Straight Arrow Connector 28"/>
          <p:cNvCxnSpPr>
            <a:stCxn id="41" idx="0"/>
          </p:cNvCxnSpPr>
          <p:nvPr/>
        </p:nvCxnSpPr>
        <p:spPr>
          <a:xfrm flipH="1" flipV="1">
            <a:off x="1754437" y="2057400"/>
            <a:ext cx="853034" cy="4333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41" idx="0"/>
          </p:cNvCxnSpPr>
          <p:nvPr/>
        </p:nvCxnSpPr>
        <p:spPr>
          <a:xfrm flipV="1">
            <a:off x="2607471" y="1676400"/>
            <a:ext cx="516729" cy="8143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5213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35" y="1600200"/>
            <a:ext cx="7566129" cy="45259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LCLS-II-Cold Mass Upstream End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0" y="1447800"/>
            <a:ext cx="21539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Upstream Gate Valve</a:t>
            </a:r>
          </a:p>
          <a:p>
            <a:pPr algn="r"/>
            <a:r>
              <a:rPr lang="en-US" dirty="0" smtClean="0"/>
              <a:t>End Level tuner</a:t>
            </a:r>
          </a:p>
          <a:p>
            <a:pPr algn="r"/>
            <a:r>
              <a:rPr lang="en-US" dirty="0" smtClean="0"/>
              <a:t>Upstream He level 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150259" y="1676400"/>
            <a:ext cx="2012541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3" idx="3"/>
          </p:cNvCxnSpPr>
          <p:nvPr/>
        </p:nvCxnSpPr>
        <p:spPr>
          <a:xfrm>
            <a:off x="5201988" y="1909465"/>
            <a:ext cx="1732212" cy="16719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150260" y="2209800"/>
            <a:ext cx="140294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562600" y="5841160"/>
            <a:ext cx="31377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Warm up cool down line</a:t>
            </a:r>
          </a:p>
          <a:p>
            <a:r>
              <a:rPr lang="en-US" dirty="0" smtClean="0"/>
              <a:t>2-Layer cavity magnetic shields 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3581400" y="5325455"/>
            <a:ext cx="1981200" cy="10314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5150260" y="5257800"/>
            <a:ext cx="41234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549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97" y="1600200"/>
            <a:ext cx="7706206" cy="45259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LCLS-II- Cold Mass Downstream End.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444329" y="2057400"/>
            <a:ext cx="1715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GV support</a:t>
            </a:r>
          </a:p>
          <a:p>
            <a:r>
              <a:rPr lang="en-US" dirty="0" smtClean="0"/>
              <a:t>Downstream GV</a:t>
            </a:r>
          </a:p>
        </p:txBody>
      </p:sp>
      <p:cxnSp>
        <p:nvCxnSpPr>
          <p:cNvPr id="6" name="Straight Arrow Connector 5"/>
          <p:cNvCxnSpPr>
            <a:stCxn id="3" idx="2"/>
          </p:cNvCxnSpPr>
          <p:nvPr/>
        </p:nvCxnSpPr>
        <p:spPr>
          <a:xfrm flipH="1">
            <a:off x="7543803" y="2703731"/>
            <a:ext cx="758486" cy="19444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701091" y="5578733"/>
            <a:ext cx="23358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Quad bearing supports</a:t>
            </a:r>
          </a:p>
          <a:p>
            <a:pPr algn="r"/>
            <a:r>
              <a:rPr lang="en-US" dirty="0" smtClean="0"/>
              <a:t>Splittable Quad</a:t>
            </a:r>
          </a:p>
          <a:p>
            <a:pPr algn="r"/>
            <a:r>
              <a:rPr lang="en-US" dirty="0" smtClean="0"/>
              <a:t>Reentrant BPM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3"/>
          </p:cNvCxnSpPr>
          <p:nvPr/>
        </p:nvCxnSpPr>
        <p:spPr>
          <a:xfrm flipV="1">
            <a:off x="5036987" y="4876800"/>
            <a:ext cx="678013" cy="11635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036987" y="4953000"/>
            <a:ext cx="1516213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18245" y="4928286"/>
            <a:ext cx="1577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Warm Up cool </a:t>
            </a:r>
          </a:p>
          <a:p>
            <a:r>
              <a:rPr lang="en-US" dirty="0" smtClean="0"/>
              <a:t>down line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6858001" y="2209800"/>
            <a:ext cx="586328" cy="1828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106922" y="4343400"/>
            <a:ext cx="407678" cy="5848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5024630" y="4191000"/>
            <a:ext cx="614170" cy="1562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258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76400"/>
            <a:ext cx="7251826" cy="45259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LCLS-II preproduction Level Tuner.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953000" y="5638800"/>
            <a:ext cx="349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 Pipe interconnection Bellows</a:t>
            </a:r>
          </a:p>
          <a:p>
            <a:r>
              <a:rPr lang="en-US" dirty="0" smtClean="0"/>
              <a:t>Level Tuner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832120" y="3733800"/>
            <a:ext cx="120880" cy="21336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3429000" y="3810000"/>
            <a:ext cx="1524000" cy="2286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09800" y="1204764"/>
            <a:ext cx="5244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Interconnection magnetic shield (2-layers)-not shown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78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LSLC-II CM Interconnection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4" b="6881"/>
          <a:stretch/>
        </p:blipFill>
        <p:spPr>
          <a:xfrm>
            <a:off x="609600" y="1524000"/>
            <a:ext cx="8001000" cy="4600597"/>
          </a:xfrm>
        </p:spPr>
      </p:pic>
      <p:cxnSp>
        <p:nvCxnSpPr>
          <p:cNvPr id="6" name="Straight Connector 5"/>
          <p:cNvCxnSpPr/>
          <p:nvPr/>
        </p:nvCxnSpPr>
        <p:spPr>
          <a:xfrm flipV="1">
            <a:off x="3886200" y="1371600"/>
            <a:ext cx="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781800" y="1447800"/>
            <a:ext cx="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00600" y="1322514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850mm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867400" y="1507180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886200" y="1507180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324600" y="1714500"/>
            <a:ext cx="0" cy="342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742891" y="1709351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~700mm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19" idx="3"/>
          </p:cNvCxnSpPr>
          <p:nvPr/>
        </p:nvCxnSpPr>
        <p:spPr>
          <a:xfrm flipV="1">
            <a:off x="5762722" y="1885951"/>
            <a:ext cx="561878" cy="8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9" idx="1"/>
          </p:cNvCxnSpPr>
          <p:nvPr/>
        </p:nvCxnSpPr>
        <p:spPr>
          <a:xfrm flipH="1">
            <a:off x="3886201" y="1894017"/>
            <a:ext cx="85669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219200" y="5029200"/>
            <a:ext cx="0" cy="152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667000" y="4876800"/>
            <a:ext cx="0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581400" y="4876800"/>
            <a:ext cx="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495800" y="4876800"/>
            <a:ext cx="0" cy="167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705015" y="4953000"/>
            <a:ext cx="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781257" y="5942226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342mm</a:t>
            </a:r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4495800" y="60960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029200" y="6096000"/>
            <a:ext cx="67581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1219200" y="58674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905000" y="58674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1219200" y="6096000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2991757" y="6096000"/>
            <a:ext cx="58964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1219200" y="6388443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3259956" y="6400799"/>
            <a:ext cx="12524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02988" y="5636396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407.1mm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2016211" y="5911334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633.6mm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2285999" y="6185242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935 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803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comments about thermal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Heat loads around 80 – 100 W per cryomodule </a:t>
            </a:r>
          </a:p>
          <a:p>
            <a:pPr lvl="1"/>
            <a:r>
              <a:rPr lang="en-US" dirty="0" smtClean="0"/>
              <a:t>Depending on local HOM deposition and also on cavity Q0, a cavity may see as much as 25 W or so </a:t>
            </a:r>
          </a:p>
          <a:p>
            <a:r>
              <a:rPr lang="en-US" dirty="0" smtClean="0"/>
              <a:t>Due to the 0.5% slope, most or all of the vapor flow will flow out one port from each cryomodule into the 300 mm vapor return pipe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149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Cryomodule schematic</a:t>
            </a:r>
            <a:endParaRPr lang="en-US" dirty="0"/>
          </a:p>
        </p:txBody>
      </p:sp>
      <p:pic>
        <p:nvPicPr>
          <p:cNvPr id="4" name="Content Placeholder 3" descr="LCLS-II-CryomoduleSchematicFig-1Valve-28Jan201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8" b="48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67095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K heat in first few cryomodules</a:t>
            </a:r>
            <a:endParaRPr lang="en-US" dirty="0"/>
          </a:p>
        </p:txBody>
      </p:sp>
      <p:pic>
        <p:nvPicPr>
          <p:cNvPr id="4" name="Content Placeholder 3" descr="CryomoduleHeat-14April2014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734" b="-167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93192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6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FF"/>
                </a:solidFill>
              </a:rPr>
              <a:t>Peterson, FNAL-SLAC Meeting  Sept 10, 2013</a:t>
            </a:r>
          </a:p>
        </p:txBody>
      </p:sp>
      <p:sp>
        <p:nvSpPr>
          <p:cNvPr id="18434" name="Rectangle 17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5D2C9DD-1ACD-6142-B9DF-D1A9A001D4B7}" type="slidenum">
              <a:rPr lang="en-US" sz="1200">
                <a:solidFill>
                  <a:srgbClr val="FFFFFF"/>
                </a:solidFill>
              </a:rPr>
              <a:pPr eaLnBrk="1" hangingPunct="1"/>
              <a:t>5</a:t>
            </a:fld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18435" name="Picture 3" descr="He2HeatTranspPl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946150"/>
            <a:ext cx="67818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ea typeface="ＭＳ Ｐゴシック" charset="0"/>
                <a:cs typeface="ＭＳ Ｐゴシック" charset="0"/>
              </a:rPr>
              <a:t>Connection diameter versus heat flux </a:t>
            </a:r>
          </a:p>
        </p:txBody>
      </p:sp>
      <p:pic>
        <p:nvPicPr>
          <p:cNvPr id="19458" name="Content Placeholder 5" descr="NozzleDiaVersusHeat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6" b="3566"/>
          <a:stretch>
            <a:fillRect/>
          </a:stretch>
        </p:blipFill>
        <p:spPr/>
      </p:pic>
      <p:sp>
        <p:nvSpPr>
          <p:cNvPr id="19459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FF"/>
                </a:solidFill>
              </a:rPr>
              <a:t>Peterson, FNAL-SLAC Meeting  Sept 10, 2013</a:t>
            </a: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8FCF9B6-6AFC-D14E-951B-FCEA8192A53B}" type="slidenum">
              <a:rPr lang="en-US" sz="1200">
                <a:solidFill>
                  <a:srgbClr val="FFFFFF"/>
                </a:solidFill>
              </a:rPr>
              <a:pPr eaLnBrk="1" hangingPunct="1"/>
              <a:t>6</a:t>
            </a:fld>
            <a:endParaRPr lang="en-US" sz="1200">
              <a:solidFill>
                <a:srgbClr val="FFFFFF"/>
              </a:solidFill>
            </a:endParaRPr>
          </a:p>
        </p:txBody>
      </p:sp>
      <p:cxnSp>
        <p:nvCxnSpPr>
          <p:cNvPr id="19461" name="Straight Connector 7"/>
          <p:cNvCxnSpPr>
            <a:cxnSpLocks noChangeShapeType="1"/>
          </p:cNvCxnSpPr>
          <p:nvPr/>
        </p:nvCxnSpPr>
        <p:spPr bwMode="auto">
          <a:xfrm>
            <a:off x="2819400" y="3505200"/>
            <a:ext cx="426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2" name="TextBox 8"/>
          <p:cNvSpPr txBox="1">
            <a:spLocks noChangeArrowheads="1"/>
          </p:cNvSpPr>
          <p:nvPr/>
        </p:nvSpPr>
        <p:spPr bwMode="auto">
          <a:xfrm>
            <a:off x="7162800" y="3276600"/>
            <a:ext cx="754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bg1"/>
                </a:solidFill>
              </a:rPr>
              <a:t>XFEL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ea typeface="ＭＳ Ｐゴシック" charset="0"/>
                <a:cs typeface="ＭＳ Ｐゴシック" charset="0"/>
              </a:rPr>
              <a:t>5 meter/sec speed limit for vapor over liquid sets 2-phase pipe size</a:t>
            </a:r>
          </a:p>
        </p:txBody>
      </p:sp>
      <p:sp>
        <p:nvSpPr>
          <p:cNvPr id="2150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FF"/>
                </a:solidFill>
              </a:rPr>
              <a:t>Peterson, FNAL-SLAC Meeting  Sept 10, 2013</a:t>
            </a:r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13FAF37-BD29-C146-A4F4-ACBAE453C7FA}" type="slidenum">
              <a:rPr lang="en-US" sz="1200">
                <a:solidFill>
                  <a:srgbClr val="FFFFFF"/>
                </a:solidFill>
              </a:rPr>
              <a:pPr eaLnBrk="1" hangingPunct="1"/>
              <a:t>7</a:t>
            </a:fld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21508" name="Picture 12" descr="2-phasePipeVersusHeat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1384300"/>
            <a:ext cx="61468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509" name="Straight Connector 14"/>
          <p:cNvCxnSpPr>
            <a:cxnSpLocks noChangeShapeType="1"/>
          </p:cNvCxnSpPr>
          <p:nvPr/>
        </p:nvCxnSpPr>
        <p:spPr bwMode="auto">
          <a:xfrm>
            <a:off x="2667000" y="3505200"/>
            <a:ext cx="33528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0" name="TextBox 22"/>
          <p:cNvSpPr txBox="1">
            <a:spLocks noChangeArrowheads="1"/>
          </p:cNvSpPr>
          <p:nvPr/>
        </p:nvSpPr>
        <p:spPr bwMode="auto">
          <a:xfrm>
            <a:off x="6019800" y="3352800"/>
            <a:ext cx="6334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007A"/>
                </a:solidFill>
              </a:rPr>
              <a:t>XFEL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quick look at mechanical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Spacings</a:t>
            </a:r>
            <a:r>
              <a:rPr lang="en-US" dirty="0" smtClean="0"/>
              <a:t> set to even wavelengths </a:t>
            </a:r>
          </a:p>
          <a:p>
            <a:pPr lvl="1"/>
            <a:r>
              <a:rPr lang="en-US" dirty="0" smtClean="0"/>
              <a:t>6 lambda cavity slot length </a:t>
            </a:r>
          </a:p>
          <a:p>
            <a:pPr lvl="1"/>
            <a:r>
              <a:rPr lang="en-US" dirty="0" smtClean="0"/>
              <a:t>53 lambda cryomodule slot length (12220 mm) </a:t>
            </a:r>
          </a:p>
          <a:p>
            <a:pPr lvl="1"/>
            <a:r>
              <a:rPr lang="en-US" dirty="0" smtClean="0"/>
              <a:t>In accordance with SLAC “MAD Deck”, a spreadsheet of </a:t>
            </a:r>
            <a:r>
              <a:rPr lang="en-US" dirty="0" err="1" smtClean="0"/>
              <a:t>linac</a:t>
            </a:r>
            <a:r>
              <a:rPr lang="en-US" dirty="0" smtClean="0"/>
              <a:t> element positions used for beam dynamics design and analysis </a:t>
            </a:r>
          </a:p>
          <a:p>
            <a:r>
              <a:rPr lang="en-US" dirty="0" smtClean="0"/>
              <a:t>Structure is basically TESLA/Type 3+/XFEL, except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solation of 2-phase line </a:t>
            </a:r>
          </a:p>
          <a:p>
            <a:pPr lvl="1"/>
            <a:r>
              <a:rPr lang="en-US" dirty="0" smtClean="0"/>
              <a:t>Addition of JT valve </a:t>
            </a:r>
            <a:endParaRPr lang="en-US" dirty="0" smtClean="0"/>
          </a:p>
          <a:p>
            <a:pPr lvl="1"/>
            <a:r>
              <a:rPr lang="en-US" dirty="0" smtClean="0"/>
              <a:t>Tuner motor access ports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330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LCLS-II. Y-Z Section</a:t>
            </a: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7" y="1600200"/>
            <a:ext cx="9078428" cy="1534297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3"/>
          <a:stretch/>
        </p:blipFill>
        <p:spPr>
          <a:xfrm>
            <a:off x="218302" y="3733800"/>
            <a:ext cx="4495259" cy="274320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429000"/>
            <a:ext cx="4038600" cy="28347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8302" y="3733800"/>
            <a:ext cx="4495259" cy="2743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953000" y="3429000"/>
            <a:ext cx="4038600" cy="28347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001000" y="2125362"/>
            <a:ext cx="990600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63378" y="2057400"/>
            <a:ext cx="10668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609600" y="3048000"/>
            <a:ext cx="5334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8229600" y="2866767"/>
            <a:ext cx="5334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23123" y="1154668"/>
            <a:ext cx="7416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(See ED0001152 Master Spreadsheet 1.3GHz CM LCLS-II for  linear dimension)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33400" y="5638800"/>
            <a:ext cx="0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915400" y="5638800"/>
            <a:ext cx="0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533400" y="6705600"/>
            <a:ext cx="3429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029200" y="6705600"/>
            <a:ext cx="3886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166675" y="6488668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~12220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910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3897</TotalTime>
  <Words>372</Words>
  <Application>Microsoft Macintosh PowerPoint</Application>
  <PresentationFormat>On-screen Show (4:3)</PresentationFormat>
  <Paragraphs>71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LCLS-II Cryomodule Design Update</vt:lpstr>
      <vt:lpstr>Some comments about thermal design</vt:lpstr>
      <vt:lpstr>Cryomodule schematic</vt:lpstr>
      <vt:lpstr>2 K heat in first few cryomodules</vt:lpstr>
      <vt:lpstr>PowerPoint Presentation</vt:lpstr>
      <vt:lpstr>Connection diameter versus heat flux </vt:lpstr>
      <vt:lpstr>5 meter/sec speed limit for vapor over liquid sets 2-phase pipe size</vt:lpstr>
      <vt:lpstr>A quick look at mechanical design</vt:lpstr>
      <vt:lpstr>LCLS-II. Y-Z Section</vt:lpstr>
      <vt:lpstr>LCLS-II. Y-X Section</vt:lpstr>
      <vt:lpstr>LCLS-II-Cold Mass Upstream End</vt:lpstr>
      <vt:lpstr>LCLS-II- Cold Mass Downstream End.</vt:lpstr>
      <vt:lpstr>LCLS-II preproduction Level Tuner.</vt:lpstr>
      <vt:lpstr>LSLC-II CM Interconnection</vt:lpstr>
    </vt:vector>
  </TitlesOfParts>
  <Company>Fermi National Accelerator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Youri Orlov x6328 11639N</dc:creator>
  <cp:lastModifiedBy>Tom Peterson</cp:lastModifiedBy>
  <cp:revision>36</cp:revision>
  <cp:lastPrinted>2014-03-19T19:14:39Z</cp:lastPrinted>
  <dcterms:created xsi:type="dcterms:W3CDTF">2014-03-17T16:23:17Z</dcterms:created>
  <dcterms:modified xsi:type="dcterms:W3CDTF">2014-04-14T14:17:13Z</dcterms:modified>
</cp:coreProperties>
</file>