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72" r:id="rId4"/>
    <p:sldId id="273" r:id="rId5"/>
    <p:sldId id="274" r:id="rId6"/>
    <p:sldId id="275" r:id="rId7"/>
  </p:sldIdLst>
  <p:sldSz cx="9144000" cy="6858000" type="screen4x3"/>
  <p:notesSz cx="9296400" cy="14770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982E2-A98A-C94F-A0E9-B8D0C8976A59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7F1AF-50B1-B141-BF0D-6CE2BCE9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32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B9084-42A5-4C9F-A616-ED19C48952F1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1108075"/>
            <a:ext cx="7385050" cy="5538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7015163"/>
            <a:ext cx="7435850" cy="6646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6D71A-6B7A-4504-8384-3B79028A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9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7EDB-FE05-864A-891C-E99B1DC5D7FD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0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C29A-CE88-D34D-8232-25D8AD0F825F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3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23D-E723-294D-B333-7BC42C6AE00C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2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08BA-B58F-3E41-AD11-3B0616727BD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3080-2785-CB47-A596-20D4BEDE773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14B-87E6-6C42-AA42-C374F643363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791B-8827-354A-BF36-77B82760299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262A-1C4E-E241-97FA-6F20A693958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C091-3634-3C48-A69E-FC85C139D8A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9646-D66C-CC4D-9512-00EA7797CB6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86-5C84-F444-9F7C-87A9F947592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8C0A-530C-B543-9F11-539C3AB4B9AD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3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3D4D-0062-FD46-AE6D-7D1647802EC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6224-6679-4742-B76C-A70D7F18B34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8D22-6A51-1046-86C1-038A95858D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26F9-6C50-7345-99A2-3FB14B61927A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4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892C-9616-0943-8A4A-395A34EC0E3A}" type="datetime1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6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8BD3-C2D5-FE4C-9DBD-9E22401C2A23}" type="datetime1">
              <a:rPr lang="en-US" smtClean="0"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6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8129-FA30-864B-BD39-ECC081B39E9E}" type="datetime1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9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37FD-36E3-DC40-8622-D29977DEAF0F}" type="datetime1">
              <a:rPr lang="en-US" smtClean="0"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8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8CC9-E6E1-A947-A2A2-FE30A1C6DC0C}" type="datetime1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3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AB0C-BEA5-FB43-AD65-0FE59B4A33C2}" type="datetime1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1C853-35EA-0648-827C-28F99D8CCF4A}" type="datetime1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2309-DEC5-D64A-9007-AAEFBAAAB36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4/14/14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/>
          <a:lstStyle/>
          <a:p>
            <a:r>
              <a:rPr lang="en-US" dirty="0" smtClean="0"/>
              <a:t>LCLS-II </a:t>
            </a:r>
            <a:r>
              <a:rPr lang="en-US" dirty="0" smtClean="0"/>
              <a:t>Cavity Schedule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41154" y="5867400"/>
            <a:ext cx="3898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Tom Peterson for the cryomodule team</a:t>
            </a:r>
            <a:endParaRPr lang="en-US" dirty="0" smtClean="0"/>
          </a:p>
          <a:p>
            <a:pPr algn="ctr"/>
            <a:r>
              <a:rPr lang="en-US" dirty="0" smtClean="0"/>
              <a:t>15 April 2014</a:t>
            </a:r>
            <a:endParaRPr lang="en-US" dirty="0"/>
          </a:p>
        </p:txBody>
      </p:sp>
      <p:pic>
        <p:nvPicPr>
          <p:cNvPr id="4" name="Picture 3" descr="LCLS-II-DressedCavity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16100"/>
            <a:ext cx="86741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9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Since procurement of niobium and fabrication of new cavities will take about 2 years until delivery of first new cavities, the first cryomodule to be built at </a:t>
            </a:r>
            <a:r>
              <a:rPr lang="en-US" dirty="0" err="1" smtClean="0"/>
              <a:t>Jlab</a:t>
            </a:r>
            <a:r>
              <a:rPr lang="en-US" dirty="0" smtClean="0"/>
              <a:t> and first at </a:t>
            </a:r>
            <a:r>
              <a:rPr lang="en-US" dirty="0" err="1" smtClean="0"/>
              <a:t>Fermilab</a:t>
            </a:r>
            <a:r>
              <a:rPr lang="en-US" dirty="0" smtClean="0"/>
              <a:t> will incorporate ILC cavities. </a:t>
            </a:r>
          </a:p>
          <a:p>
            <a:r>
              <a:rPr lang="en-US" dirty="0" smtClean="0"/>
              <a:t>The main activities to prepare those ILC cavities for the prototype cryomodules are: </a:t>
            </a:r>
          </a:p>
          <a:p>
            <a:pPr lvl="1"/>
            <a:r>
              <a:rPr lang="en-US" dirty="0" smtClean="0"/>
              <a:t>Helium vessel </a:t>
            </a:r>
          </a:p>
          <a:p>
            <a:pPr lvl="1"/>
            <a:r>
              <a:rPr lang="en-US" dirty="0" smtClean="0"/>
              <a:t>End lever tuner </a:t>
            </a:r>
          </a:p>
          <a:p>
            <a:pPr lvl="1"/>
            <a:r>
              <a:rPr lang="en-US" dirty="0" smtClean="0"/>
              <a:t>Magnetic shielding </a:t>
            </a:r>
          </a:p>
          <a:p>
            <a:pPr lvl="1"/>
            <a:r>
              <a:rPr lang="en-US" dirty="0" smtClean="0"/>
              <a:t>Input coupler (not part of the scope of this review) </a:t>
            </a:r>
          </a:p>
          <a:p>
            <a:pPr lvl="1"/>
            <a:r>
              <a:rPr lang="en-US" dirty="0" smtClean="0"/>
              <a:t>HOM couplers </a:t>
            </a:r>
            <a:r>
              <a:rPr lang="en-US" dirty="0"/>
              <a:t>(not part of the scope of this review)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4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HTS tests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Horizontal testing of dressed cavities drives the schedule for the first few dressed cavities </a:t>
            </a:r>
          </a:p>
          <a:p>
            <a:r>
              <a:rPr lang="en-US" dirty="0" smtClean="0"/>
              <a:t>Goal to verify retention of high Q0 with new N2 doping process in HTS test of dressed cavities </a:t>
            </a:r>
          </a:p>
          <a:p>
            <a:r>
              <a:rPr lang="en-US" dirty="0" smtClean="0"/>
              <a:t>Not all cavities for the prototype cryomodule (nor for production cryomodules) will be HTS tested </a:t>
            </a:r>
          </a:p>
          <a:p>
            <a:r>
              <a:rPr lang="en-US" dirty="0" smtClean="0"/>
              <a:t>Next slide shows HTS plan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Cavity schedule -- Peterson et. al.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152131"/>
          <a:ext cx="8915399" cy="46202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799"/>
                <a:gridCol w="762000"/>
                <a:gridCol w="609600"/>
                <a:gridCol w="838200"/>
                <a:gridCol w="838200"/>
                <a:gridCol w="838200"/>
                <a:gridCol w="893673"/>
                <a:gridCol w="713232"/>
                <a:gridCol w="641909"/>
                <a:gridCol w="570586"/>
              </a:tblGrid>
              <a:tr h="586478">
                <a:tc>
                  <a:txBody>
                    <a:bodyPr/>
                    <a:lstStyle/>
                    <a:p>
                      <a:r>
                        <a:rPr lang="en-US" dirty="0" smtClean="0"/>
                        <a:t>Test,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Start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2014 </a:t>
                      </a:r>
                    </a:p>
                  </a:txBody>
                  <a:tcPr marL="27432" marR="27432" marT="27432" marB="274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Cav.</a:t>
                      </a:r>
                      <a:r>
                        <a:rPr lang="en-US" baseline="0" dirty="0" smtClean="0"/>
                        <a:t> type</a:t>
                      </a:r>
                      <a:endParaRPr lang="en-US" dirty="0" smtClean="0"/>
                    </a:p>
                  </a:txBody>
                  <a:tcPr marL="27432" marR="27432" marT="27432" marB="274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Helium</a:t>
                      </a:r>
                      <a:r>
                        <a:rPr lang="en-US" baseline="0" dirty="0" smtClean="0"/>
                        <a:t> Vessel</a:t>
                      </a:r>
                      <a:endParaRPr lang="en-US" dirty="0"/>
                    </a:p>
                  </a:txBody>
                  <a:tcPr marL="27432" marR="27432" marT="27432" marB="274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HOM antenna</a:t>
                      </a:r>
                      <a:endParaRPr lang="en-US" dirty="0"/>
                    </a:p>
                  </a:txBody>
                  <a:tcPr marL="27432" marR="27432" marT="27432" marB="274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Couple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(cold)</a:t>
                      </a:r>
                      <a:endParaRPr lang="en-US" dirty="0"/>
                    </a:p>
                  </a:txBody>
                  <a:tcPr marL="27432" marR="27432" marT="27432" marB="274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Coupler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(warm)</a:t>
                      </a:r>
                      <a:endParaRPr lang="en-US" dirty="0"/>
                    </a:p>
                  </a:txBody>
                  <a:tcPr marL="27432" marR="27432" marT="27432" marB="274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Magn</a:t>
                      </a:r>
                      <a:r>
                        <a:rPr lang="en-US" dirty="0" smtClean="0"/>
                        <a:t> shield</a:t>
                      </a:r>
                      <a:endParaRPr lang="en-US" dirty="0"/>
                    </a:p>
                  </a:txBody>
                  <a:tcPr marL="27432" marR="27432" marT="27432" marB="274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Tuner</a:t>
                      </a:r>
                      <a:endParaRPr lang="en-US" dirty="0"/>
                    </a:p>
                  </a:txBody>
                  <a:tcPr marL="27432" marR="27432" marT="27432" marB="274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smtClean="0"/>
                        <a:t>RF</a:t>
                      </a:r>
                      <a:endParaRPr lang="en-US" dirty="0"/>
                    </a:p>
                  </a:txBody>
                  <a:tcPr marL="27432" marR="27432" marT="27432" marB="27432"/>
                </a:tc>
              </a:tr>
              <a:tr h="622023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j-lt"/>
                        </a:rPr>
                        <a:t>1: high-Q </a:t>
                      </a:r>
                      <a:r>
                        <a:rPr lang="en-US" sz="1600" b="0" baseline="0" dirty="0" smtClean="0">
                          <a:latin typeface="+mj-lt"/>
                        </a:rPr>
                        <a:t>perform.</a:t>
                      </a:r>
                      <a:endParaRPr lang="en-US" sz="1600" b="0" dirty="0" smtClean="0">
                        <a:latin typeface="+mj-lt"/>
                      </a:endParaRPr>
                    </a:p>
                    <a:p>
                      <a:r>
                        <a:rPr lang="en-US" sz="1600" b="0" dirty="0" smtClean="0">
                          <a:latin typeface="+mj-lt"/>
                        </a:rPr>
                        <a:t>   HTS  commissioning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Apr.01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#1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ILC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None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</a:rPr>
                        <a:t>variable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None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1-layer +Coil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None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50W</a:t>
                      </a:r>
                    </a:p>
                  </a:txBody>
                  <a:tcPr marL="18288" marR="18288" marT="9144" marB="9144" anchor="ctr"/>
                </a:tc>
              </a:tr>
              <a:tr h="43565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000099"/>
                          </a:solidFill>
                          <a:latin typeface="+mj-lt"/>
                        </a:rPr>
                        <a:t>2:  HOM</a:t>
                      </a:r>
                      <a:r>
                        <a:rPr lang="en-US" sz="1600" b="0" baseline="0" dirty="0" smtClean="0">
                          <a:solidFill>
                            <a:srgbClr val="000099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99"/>
                          </a:solidFill>
                          <a:latin typeface="+mj-lt"/>
                        </a:rPr>
                        <a:t>f</a:t>
                      </a:r>
                      <a:r>
                        <a:rPr lang="en-US" sz="1600" b="0" dirty="0" err="1" smtClean="0">
                          <a:solidFill>
                            <a:srgbClr val="000099"/>
                          </a:solidFill>
                          <a:latin typeface="+mj-lt"/>
                        </a:rPr>
                        <a:t>eedthru</a:t>
                      </a:r>
                      <a:endParaRPr lang="en-US" sz="1600" b="0" dirty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Apr.20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</a:rPr>
                        <a:t>#1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j-lt"/>
                        </a:rPr>
                        <a:t>ILC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XFEL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j-lt"/>
                        </a:rPr>
                        <a:t>variable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j-lt"/>
                        </a:rPr>
                        <a:t>None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1L+coil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j-lt"/>
                        </a:rPr>
                        <a:t>None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j-lt"/>
                        </a:rPr>
                        <a:t>50W</a:t>
                      </a:r>
                    </a:p>
                  </a:txBody>
                  <a:tcPr marL="18288" marR="18288" marT="9144" marB="9144" anchor="ctr"/>
                </a:tc>
              </a:tr>
              <a:tr h="5509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99"/>
                          </a:solidFill>
                          <a:latin typeface="+mj-lt"/>
                        </a:rPr>
                        <a:t>3: FPC cold </a:t>
                      </a:r>
                      <a:r>
                        <a:rPr lang="en-US" sz="1600" b="0" i="0" u="none" strike="noStrike" dirty="0" err="1" smtClean="0">
                          <a:solidFill>
                            <a:srgbClr val="000099"/>
                          </a:solidFill>
                          <a:latin typeface="+mj-lt"/>
                        </a:rPr>
                        <a:t>modif</a:t>
                      </a:r>
                      <a:r>
                        <a:rPr lang="en-US" sz="1600" b="0" i="0" u="none" strike="noStrike" dirty="0" smtClean="0">
                          <a:solidFill>
                            <a:srgbClr val="000099"/>
                          </a:solidFill>
                          <a:latin typeface="+mj-lt"/>
                        </a:rPr>
                        <a:t>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   </a:t>
                      </a:r>
                      <a:r>
                        <a:rPr lang="el-GR" sz="1600" b="0" i="0" u="none" strike="noStrike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μ</a:t>
                      </a:r>
                      <a:r>
                        <a:rPr lang="en-US" sz="1600" b="0" i="0" u="none" strike="noStrike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-phonics study</a:t>
                      </a:r>
                      <a:endParaRPr lang="en-US" sz="1600" b="0" i="0" u="none" strike="noStrike" dirty="0" smtClean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May.20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#1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ILC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XFEL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FPC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modif</a:t>
                      </a:r>
                      <a:endParaRPr lang="en-US" sz="16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FPC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He</a:t>
                      </a:r>
                      <a:r>
                        <a:rPr lang="en-US" sz="1600" b="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cooled</a:t>
                      </a:r>
                      <a:endParaRPr lang="en-US" sz="1600" b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1L+coil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blade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IOT</a:t>
                      </a:r>
                      <a:endParaRPr lang="en-US" sz="16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</a:tr>
              <a:tr h="883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99"/>
                          </a:solidFill>
                          <a:latin typeface="+mj-lt"/>
                        </a:rPr>
                        <a:t>4: FPC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99"/>
                          </a:solidFill>
                          <a:latin typeface="+mj-lt"/>
                        </a:rPr>
                        <a:t>modified;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</a:t>
                      </a:r>
                      <a:r>
                        <a:rPr lang="el-GR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μ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-phonics study</a:t>
                      </a:r>
                      <a:endParaRPr lang="en-US" sz="1600" b="0" i="0" u="none" strike="noStrike" dirty="0" smtClean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Jul.12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#1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ILC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JLAB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FPC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modif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FPC#1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modif</a:t>
                      </a:r>
                      <a:endParaRPr lang="en-US" sz="16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1L+coil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blade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IOT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</a:tr>
              <a:tr h="60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5: High-Q cav. #2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 FPC#1</a:t>
                      </a: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Aug.15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#2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LCLS-II 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XFEL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FPC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modif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FPC#1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modif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1L+coil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No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tuner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IOT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</a:tr>
              <a:tr h="646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6:High-Q#3 integrated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FPC#2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+mj-lt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Sep.15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#3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LCLS-II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JLAB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FPC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modif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FPC#2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modif</a:t>
                      </a:r>
                      <a:endParaRPr lang="en-US" sz="1600" b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2-layer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Lever tuner</a:t>
                      </a:r>
                      <a:endParaRPr lang="en-US" sz="16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IOT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</a:tr>
              <a:tr h="646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7: h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igh-Q#2 integrated</a:t>
                      </a:r>
                    </a:p>
                    <a:p>
                      <a:pPr algn="l" fontAlgn="b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Tuner reliability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Oct.15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#2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LCLS-II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XFEL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FPC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modif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FPC#1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modif</a:t>
                      </a:r>
                      <a:r>
                        <a:rPr lang="en-US" sz="1600" b="0" i="0" u="none" strike="noStrike" dirty="0" smtClean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  <a:endParaRPr lang="en-US" sz="1600" b="0" dirty="0" smtClean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2-layer</a:t>
                      </a: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lever tuner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288" marR="18288" marT="9144" marB="914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latin typeface="+mn-lt"/>
                        </a:rPr>
                        <a:t>IOT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18288" marR="18288" marT="9144" marB="9144" anchor="ctr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152400"/>
            <a:ext cx="922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33CC"/>
                </a:solidFill>
                <a:latin typeface="Calibri"/>
              </a:rPr>
              <a:t>HTS tests of N2 doped short-short Cavities to Qualify </a:t>
            </a:r>
          </a:p>
          <a:p>
            <a:pPr algn="ctr"/>
            <a:r>
              <a:rPr lang="en-US" sz="2400" b="1" dirty="0" smtClean="0">
                <a:solidFill>
                  <a:srgbClr val="0033CC"/>
                </a:solidFill>
                <a:latin typeface="Calibri"/>
              </a:rPr>
              <a:t>Dress Cavity Performance </a:t>
            </a:r>
            <a:endParaRPr lang="en-US" sz="2400" b="1" dirty="0">
              <a:solidFill>
                <a:srgbClr val="0033CC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943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  <a:latin typeface="Calibri"/>
              </a:rPr>
              <a:t>Cavity #1:  high-Q0 cavity dressed in ILC type vessel 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</a:rPr>
              <a:t>(Test 1-4) – can be non high-Q0</a:t>
            </a:r>
          </a:p>
          <a:p>
            <a:r>
              <a:rPr lang="en-US" sz="2000" b="1" dirty="0" smtClean="0">
                <a:solidFill>
                  <a:srgbClr val="0033CC"/>
                </a:solidFill>
                <a:latin typeface="Calibri"/>
              </a:rPr>
              <a:t>High-Q cav. #2 and #3 will qualify for installation to pre-production CM: (tests 5-7)</a:t>
            </a:r>
            <a:endParaRPr lang="en-US" sz="2000" b="1" dirty="0">
              <a:solidFill>
                <a:srgbClr val="0033CC"/>
              </a:solidFill>
              <a:latin typeface="Calibri"/>
            </a:endParaRPr>
          </a:p>
        </p:txBody>
      </p:sp>
      <p:sp>
        <p:nvSpPr>
          <p:cNvPr id="2" name="Oval 1"/>
          <p:cNvSpPr/>
          <p:nvPr/>
        </p:nvSpPr>
        <p:spPr>
          <a:xfrm>
            <a:off x="3657600" y="3810000"/>
            <a:ext cx="838200" cy="1981200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772400" y="4267200"/>
            <a:ext cx="685800" cy="1752600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86600" y="4267200"/>
            <a:ext cx="685800" cy="1752600"/>
          </a:xfrm>
          <a:prstGeom prst="ellipse">
            <a:avLst/>
          </a:prstGeom>
          <a:noFill/>
          <a:ln w="28575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Prototype cavity dressing </a:t>
            </a:r>
            <a:br>
              <a:rPr lang="en-US" dirty="0" smtClean="0"/>
            </a:br>
            <a:r>
              <a:rPr lang="en-US" dirty="0" smtClean="0"/>
              <a:t>(from an unofficial working schedule)</a:t>
            </a:r>
            <a:endParaRPr lang="en-US" dirty="0"/>
          </a:p>
        </p:txBody>
      </p:sp>
      <p:pic>
        <p:nvPicPr>
          <p:cNvPr id="4" name="Content Placeholder 3" descr="DressedCavitySchedule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511" b="-40511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Cavity schedule -- Peterson et. al. 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1D0-FEF3-429A-A57D-3CD1DFEF282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719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4109</TotalTime>
  <Words>487</Words>
  <Application>Microsoft Macintosh PowerPoint</Application>
  <PresentationFormat>On-screen Show (4:3)</PresentationFormat>
  <Paragraphs>129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LCLS-II Cavity Schedule</vt:lpstr>
      <vt:lpstr>Schedule comments</vt:lpstr>
      <vt:lpstr>HTS tests </vt:lpstr>
      <vt:lpstr>PowerPoint Presentation</vt:lpstr>
      <vt:lpstr>Prototype cavity dressing  (from an unofficial working schedule)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Youri Orlov x6328 11639N</dc:creator>
  <cp:lastModifiedBy>Tom Peterson</cp:lastModifiedBy>
  <cp:revision>50</cp:revision>
  <cp:lastPrinted>2014-03-19T19:14:39Z</cp:lastPrinted>
  <dcterms:created xsi:type="dcterms:W3CDTF">2014-03-17T16:23:17Z</dcterms:created>
  <dcterms:modified xsi:type="dcterms:W3CDTF">2014-04-14T17:49:43Z</dcterms:modified>
</cp:coreProperties>
</file>