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0.jpg" ContentType="image/jpeg"/>
  <Override PartName="/ppt/media/image31.jpg" ContentType="image/jpeg"/>
  <Override PartName="/ppt/media/image32.jpg" ContentType="image/jpeg"/>
  <Override PartName="/ppt/media/image3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7" r:id="rId16"/>
    <p:sldId id="278" r:id="rId17"/>
    <p:sldId id="279" r:id="rId18"/>
    <p:sldId id="280" r:id="rId19"/>
    <p:sldId id="281" r:id="rId20"/>
    <p:sldId id="270" r:id="rId21"/>
    <p:sldId id="272" r:id="rId22"/>
    <p:sldId id="273" r:id="rId23"/>
    <p:sldId id="274" r:id="rId24"/>
    <p:sldId id="275" r:id="rId25"/>
    <p:sldId id="286" r:id="rId26"/>
    <p:sldId id="282" r:id="rId27"/>
    <p:sldId id="276" r:id="rId28"/>
    <p:sldId id="283" r:id="rId29"/>
    <p:sldId id="284" r:id="rId30"/>
    <p:sldId id="285" r:id="rId3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2" autoAdjust="0"/>
    <p:restoredTop sz="94660"/>
  </p:normalViewPr>
  <p:slideViewPr>
    <p:cSldViewPr>
      <p:cViewPr varScale="1">
        <p:scale>
          <a:sx n="86" d="100"/>
          <a:sy n="86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6A020-D3A2-4B1C-B6E5-EB2A5F1C34A5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99DD4-F602-451C-8076-BA44F39A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3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E0BE-EF79-408B-8032-2CEFB8EBA9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9B8D-78FB-477C-95D1-13496B3880F0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CB2-E90D-4DBD-BE11-AD998E9FE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9B8D-78FB-477C-95D1-13496B3880F0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CB2-E90D-4DBD-BE11-AD998E9FE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9B8D-78FB-477C-95D1-13496B3880F0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CB2-E90D-4DBD-BE11-AD998E9FE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9B8D-78FB-477C-95D1-13496B3880F0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CB2-E90D-4DBD-BE11-AD998E9FE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9B8D-78FB-477C-95D1-13496B3880F0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CB2-E90D-4DBD-BE11-AD998E9FE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9B8D-78FB-477C-95D1-13496B3880F0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CB2-E90D-4DBD-BE11-AD998E9FE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9B8D-78FB-477C-95D1-13496B3880F0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CB2-E90D-4DBD-BE11-AD998E9FE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9B8D-78FB-477C-95D1-13496B3880F0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CB2-E90D-4DBD-BE11-AD998E9FE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9B8D-78FB-477C-95D1-13496B3880F0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CB2-E90D-4DBD-BE11-AD998E9FE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9B8D-78FB-477C-95D1-13496B3880F0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CB2-E90D-4DBD-BE11-AD998E9FE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9B8D-78FB-477C-95D1-13496B3880F0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CB2-E90D-4DBD-BE11-AD998E9FE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39B8D-78FB-477C-95D1-13496B3880F0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58CB2-E90D-4DBD-BE11-AD998E9FE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LCLS-II Prototype Dressed Cavity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743200"/>
            <a:ext cx="6553200" cy="2362200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Chuck Grimm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15 April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Overview of the LCLS-II Prototype Dressed Cavity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62200"/>
            <a:ext cx="7924800" cy="3886200"/>
          </a:xfrm>
        </p:spPr>
        <p:txBody>
          <a:bodyPr>
            <a:normAutofit/>
          </a:bodyPr>
          <a:lstStyle/>
          <a:p>
            <a:pPr lvl="1" algn="l"/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T:\grimm\LCLS-II\Magnetic_Shields\F10017493-naked-01APR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9436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Overview of the LCLS-II Prototype Dressed Cavity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7924800" cy="45720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Features that differ from the ILC style dressed cavity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Bellows is at the end of the cavity to accommodate end lever tuner.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Replaces the titanium adapter ring.</a:t>
            </a:r>
          </a:p>
        </p:txBody>
      </p:sp>
      <p:pic>
        <p:nvPicPr>
          <p:cNvPr id="7170" name="Picture 2" descr="C:\Users\grimm\Documents\LCLS-II\Helium_Vessel\old_s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386238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grimm\Documents\LCLS-II\Helium_Vessel\new_se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29" y="3544794"/>
            <a:ext cx="3657983" cy="262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Overview of the LCLS-II Prototype Dressed Cavity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7924800" cy="45720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Features that differ from the ILC style dressed cavity</a:t>
            </a:r>
            <a:endParaRPr lang="en-US" sz="1400" dirty="0">
              <a:solidFill>
                <a:schemeClr val="tx1"/>
              </a:solidFill>
            </a:endParaRP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Single mini-</a:t>
            </a:r>
            <a:r>
              <a:rPr lang="en-US" sz="1400" dirty="0" err="1" smtClean="0">
                <a:solidFill>
                  <a:schemeClr val="tx1"/>
                </a:solidFill>
              </a:rPr>
              <a:t>conflat</a:t>
            </a:r>
            <a:r>
              <a:rPr lang="en-US" sz="1400" dirty="0" smtClean="0">
                <a:solidFill>
                  <a:schemeClr val="tx1"/>
                </a:solidFill>
              </a:rPr>
              <a:t> helium fill line replaced by duel VCR connections.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VCR connections cutoff at cavity string assembly and tubes orbital welded to the </a:t>
            </a:r>
            <a:r>
              <a:rPr lang="en-US" sz="1400" dirty="0" err="1" smtClean="0">
                <a:solidFill>
                  <a:schemeClr val="tx1"/>
                </a:solidFill>
              </a:rPr>
              <a:t>cryomodule</a:t>
            </a:r>
            <a:r>
              <a:rPr lang="en-US" sz="1400" dirty="0" smtClean="0">
                <a:solidFill>
                  <a:schemeClr val="tx1"/>
                </a:solidFill>
              </a:rPr>
              <a:t> fill supply lines.</a:t>
            </a:r>
          </a:p>
        </p:txBody>
      </p:sp>
      <p:pic>
        <p:nvPicPr>
          <p:cNvPr id="8194" name="Picture 2" descr="C:\Users\grimm\Documents\LCLS-II\Helium_Vessel\old warmup-coold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03" y="4296119"/>
            <a:ext cx="271059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69342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5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Overview of the LCLS-II Prototype Dressed Cavity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7924800" cy="45720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Features that differ from the ILC style dressed cavity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2-Phase bi-metallic transition from titanium to 316L stainless steel.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Helium supply bi-metallic transition from titanium to 316L stainless steel.</a:t>
            </a:r>
          </a:p>
        </p:txBody>
      </p:sp>
      <p:pic>
        <p:nvPicPr>
          <p:cNvPr id="6146" name="Picture 2" descr="C:\Users\grimm\Documents\LCLS-II\Helium_Vessel\HEM_Conform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86" y="3102334"/>
            <a:ext cx="2617866" cy="352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rimm\Documents\LCLS-II\Helium_Vessel\HEM_transi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37097"/>
            <a:ext cx="4156634" cy="313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Review of the LCLS-II Dressed Cavity Technical Design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7924800" cy="35814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All technical documents are stored and revision controlled using </a:t>
            </a:r>
            <a:r>
              <a:rPr lang="en-US" sz="1800" dirty="0" err="1" smtClean="0">
                <a:solidFill>
                  <a:schemeClr val="tx1"/>
                </a:solidFill>
              </a:rPr>
              <a:t>Fermilab’s</a:t>
            </a:r>
            <a:r>
              <a:rPr lang="en-US" sz="1800" dirty="0" smtClean="0">
                <a:solidFill>
                  <a:schemeClr val="tx1"/>
                </a:solidFill>
              </a:rPr>
              <a:t> installation of Team Center Engineering: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Technical Design Report is numbered ED0001383, and is still under the initial release. The document presented is approx. 90% complete.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document covers extensive information about the pressure vessel design, lever tuner description (incomplete), mechanical and RF analysis, magnetic shield descriptions, and appendix’s with samples of pressure test set-ups and </a:t>
            </a:r>
            <a:r>
              <a:rPr lang="en-US" sz="1800" dirty="0" smtClean="0">
                <a:solidFill>
                  <a:schemeClr val="tx1"/>
                </a:solidFill>
              </a:rPr>
              <a:t>notes, </a:t>
            </a:r>
            <a:r>
              <a:rPr lang="en-US" sz="1800" dirty="0" smtClean="0">
                <a:solidFill>
                  <a:schemeClr val="tx1"/>
                </a:solidFill>
              </a:rPr>
              <a:t>and dressed cavity engineering </a:t>
            </a:r>
            <a:r>
              <a:rPr lang="en-US" sz="1800" dirty="0" smtClean="0">
                <a:solidFill>
                  <a:schemeClr val="tx1"/>
                </a:solidFill>
              </a:rPr>
              <a:t>notes with </a:t>
            </a:r>
            <a:r>
              <a:rPr lang="en-US" sz="1800" dirty="0" smtClean="0">
                <a:solidFill>
                  <a:schemeClr val="tx1"/>
                </a:solidFill>
              </a:rPr>
              <a:t>“Statements of Compliance”.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Document has been uploaded to </a:t>
            </a:r>
            <a:r>
              <a:rPr lang="en-US" sz="1800" dirty="0" err="1" smtClean="0">
                <a:solidFill>
                  <a:schemeClr val="tx1"/>
                </a:solidFill>
              </a:rPr>
              <a:t>Indico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Review 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some highlights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of the document.</a:t>
            </a:r>
          </a:p>
        </p:txBody>
      </p:sp>
    </p:spTree>
    <p:extLst>
      <p:ext uri="{BB962C8B-B14F-4D97-AF65-F5344CB8AC3E}">
        <p14:creationId xmlns:p14="http://schemas.microsoft.com/office/powerpoint/2010/main" val="4510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Review of the LCLS-II Dressed Cavity Technical Design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7924800" cy="35814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Exceptional Vessel Discussion (ED-0001383 Rev. –; Pg. 8-10)</a:t>
            </a:r>
          </a:p>
          <a:p>
            <a:pPr lvl="1" algn="l"/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788935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3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Review of the LCLS-II Dressed Cavity Technical Design Report</a:t>
            </a:r>
            <a:endParaRPr lang="en-US" dirty="0"/>
          </a:p>
        </p:txBody>
      </p:sp>
      <p:pic>
        <p:nvPicPr>
          <p:cNvPr id="2050" name="Picture 2" descr="C:\Users\grimm\Documents\LCLS-II\Helium_Vessel\tab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72336"/>
            <a:ext cx="4607367" cy="488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rimm\Documents\LCLS-II\Helium_Vessel\tab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89" y="1981200"/>
            <a:ext cx="4434200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56288" y="5562600"/>
            <a:ext cx="4487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Exceptional Vessel Discussion (ED-0001383 Rev. </a:t>
            </a:r>
            <a:r>
              <a:rPr lang="en-US" dirty="0" smtClean="0"/>
              <a:t>–; </a:t>
            </a:r>
            <a:r>
              <a:rPr lang="en-US" dirty="0"/>
              <a:t>Pg. 8-10)</a:t>
            </a:r>
          </a:p>
        </p:txBody>
      </p:sp>
    </p:spTree>
    <p:extLst>
      <p:ext uri="{BB962C8B-B14F-4D97-AF65-F5344CB8AC3E}">
        <p14:creationId xmlns:p14="http://schemas.microsoft.com/office/powerpoint/2010/main" val="10518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Review of the LCLS-II Dressed Cavity Technical Design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62200"/>
            <a:ext cx="7924800" cy="35814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Code Mechanical Analysis: (ED-0001383 Rev. –; Pg. 37)</a:t>
            </a:r>
          </a:p>
          <a:p>
            <a:pPr lvl="1" algn="l"/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grimm\Documents\LCLS-II\Helium_Vessel\Load c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749682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Review of the LCLS-II Dressed Cavity Technical Design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7924800" cy="35814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Code Mechanical Analysis: (ED-0001383 Rev. –; Pg. 40)</a:t>
            </a:r>
          </a:p>
          <a:p>
            <a:pPr lvl="1" algn="l"/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grimm\Documents\LCLS-II\Helium_Vessel\Applying 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79709"/>
            <a:ext cx="7935003" cy="314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Review of the LCLS-II Dressed Cavity Technical Design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7924800" cy="35814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RF Analysis: (ED-0001383 Rev. –; Pg. 84)</a:t>
            </a:r>
          </a:p>
          <a:p>
            <a:pPr lvl="1" algn="l"/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grimm\Documents\LCLS-II\Helium_Vessel\RF analy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101013" cy="26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LCLS-II Prototype Dressed Cavity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62200"/>
            <a:ext cx="7924800" cy="3886200"/>
          </a:xfrm>
        </p:spPr>
        <p:txBody>
          <a:bodyPr>
            <a:normAutofit/>
          </a:bodyPr>
          <a:lstStyle/>
          <a:p>
            <a:pPr lvl="1" algn="l"/>
            <a:r>
              <a:rPr lang="en-US" sz="1800" dirty="0" smtClean="0">
                <a:solidFill>
                  <a:schemeClr val="tx1"/>
                </a:solidFill>
              </a:rPr>
              <a:t>Agenda: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Introduction/Task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History of Dressing 1.3 GHz ILC Style Cavities at Fermilab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Overview of the LCLS-II Prototype Dressed Cavity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Review highlights </a:t>
            </a:r>
            <a:r>
              <a:rPr lang="en-US" sz="1800" dirty="0" smtClean="0">
                <a:solidFill>
                  <a:schemeClr val="tx1"/>
                </a:solidFill>
              </a:rPr>
              <a:t>of the LCLS-II Prototype Dressed Cavity Technical Design Report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Duel Layer Magnetic Shielding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Manufacturing Plans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Cavity Dressing </a:t>
            </a:r>
            <a:r>
              <a:rPr lang="en-US" sz="1800" dirty="0" smtClean="0">
                <a:solidFill>
                  <a:schemeClr val="tx1"/>
                </a:solidFill>
              </a:rPr>
              <a:t>Sequence: </a:t>
            </a:r>
            <a:r>
              <a:rPr lang="en-US" sz="1800" dirty="0">
                <a:solidFill>
                  <a:schemeClr val="tx1"/>
                </a:solidFill>
              </a:rPr>
              <a:t>String vs. </a:t>
            </a:r>
            <a:r>
              <a:rPr lang="en-US" sz="1800" dirty="0" smtClean="0">
                <a:solidFill>
                  <a:schemeClr val="tx1"/>
                </a:solidFill>
              </a:rPr>
              <a:t>HTS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Comments/Questions</a:t>
            </a:r>
          </a:p>
        </p:txBody>
      </p:sp>
    </p:spTree>
    <p:extLst>
      <p:ext uri="{BB962C8B-B14F-4D97-AF65-F5344CB8AC3E}">
        <p14:creationId xmlns:p14="http://schemas.microsoft.com/office/powerpoint/2010/main" val="36449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:\grimm\LCLS-II\Magnetic_Shields\F10017806-2nd_01APR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71" y="3886200"/>
            <a:ext cx="4090929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6375"/>
            <a:ext cx="7772400" cy="1470025"/>
          </a:xfrm>
        </p:spPr>
        <p:txBody>
          <a:bodyPr/>
          <a:lstStyle/>
          <a:p>
            <a:r>
              <a:rPr lang="en-US" dirty="0" smtClean="0"/>
              <a:t>Duel Layer Magnetic Shielding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935" y="1790700"/>
            <a:ext cx="7924800" cy="35814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All technical documents are stored and revision controlled using </a:t>
            </a:r>
            <a:r>
              <a:rPr lang="en-US" sz="1800" dirty="0" err="1" smtClean="0">
                <a:solidFill>
                  <a:schemeClr val="tx1"/>
                </a:solidFill>
              </a:rPr>
              <a:t>Fermilab’s</a:t>
            </a:r>
            <a:r>
              <a:rPr lang="en-US" sz="1800" dirty="0" smtClean="0">
                <a:solidFill>
                  <a:schemeClr val="tx1"/>
                </a:solidFill>
              </a:rPr>
              <a:t> installation of Team Center Engineering: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Magnetic Shield Fabrication Specification is numbered ED0001196, and is still under the initial release. The document presented is complete.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document covers information about design and manufacturing of the first and second layer of cavity shields and interconnect shields.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Acceptable materials are: </a:t>
            </a:r>
            <a:r>
              <a:rPr lang="en-US" sz="1800" dirty="0" err="1" smtClean="0">
                <a:solidFill>
                  <a:schemeClr val="tx1"/>
                </a:solidFill>
              </a:rPr>
              <a:t>Cryoperm</a:t>
            </a:r>
            <a:r>
              <a:rPr lang="en-US" sz="1800" dirty="0" smtClean="0">
                <a:solidFill>
                  <a:schemeClr val="tx1"/>
                </a:solidFill>
              </a:rPr>
              <a:t> 10, </a:t>
            </a:r>
            <a:r>
              <a:rPr lang="en-US" sz="1800" dirty="0" err="1" smtClean="0">
                <a:solidFill>
                  <a:schemeClr val="tx1"/>
                </a:solidFill>
              </a:rPr>
              <a:t>Amumetal</a:t>
            </a:r>
            <a:r>
              <a:rPr lang="en-US" sz="1800" dirty="0" smtClean="0">
                <a:solidFill>
                  <a:schemeClr val="tx1"/>
                </a:solidFill>
              </a:rPr>
              <a:t> 4K, or equivalent  material approved by FNAL.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Document has been uploaded to </a:t>
            </a:r>
            <a:r>
              <a:rPr lang="en-US" sz="1800" dirty="0" err="1" smtClean="0">
                <a:solidFill>
                  <a:schemeClr val="tx1"/>
                </a:solidFill>
              </a:rPr>
              <a:t>Indico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742950" lvl="1" indent="-285750" algn="l"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 algn="l"/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Assembly Sequence  - 1</a:t>
            </a:r>
            <a:r>
              <a:rPr lang="en-US" baseline="30000" dirty="0" smtClean="0"/>
              <a:t>st</a:t>
            </a:r>
            <a:r>
              <a:rPr lang="en-US" dirty="0" smtClean="0"/>
              <a:t> Level Magnetic Shields to Helium Vessel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59" y="1600200"/>
            <a:ext cx="6686081" cy="4525963"/>
          </a:xfrm>
        </p:spPr>
      </p:pic>
      <p:sp>
        <p:nvSpPr>
          <p:cNvPr id="5" name="TextBox 4"/>
          <p:cNvSpPr txBox="1"/>
          <p:nvPr/>
        </p:nvSpPr>
        <p:spPr>
          <a:xfrm>
            <a:off x="287867" y="4267200"/>
            <a:ext cx="171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Pair Attached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2005645" y="4267200"/>
            <a:ext cx="644422" cy="18466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2005645" y="4451866"/>
            <a:ext cx="1575755" cy="80593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10400" y="39776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Pair Attached</a:t>
            </a:r>
          </a:p>
          <a:p>
            <a:endParaRPr lang="en-US" dirty="0" smtClean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5181600" y="2590802"/>
            <a:ext cx="1828800" cy="184853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</p:cNvCxnSpPr>
          <p:nvPr/>
        </p:nvCxnSpPr>
        <p:spPr>
          <a:xfrm flipH="1" flipV="1">
            <a:off x="6705600" y="3722818"/>
            <a:ext cx="304800" cy="71651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0455" y="1607403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Pair Attached Over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 </a:t>
            </a:r>
            <a:r>
              <a:rPr lang="en-US" dirty="0" smtClean="0"/>
              <a:t>Pair and Around</a:t>
            </a:r>
          </a:p>
          <a:p>
            <a:r>
              <a:rPr lang="en-US" dirty="0" smtClean="0"/>
              <a:t>“Chimney”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2785055" y="2069068"/>
            <a:ext cx="1024945" cy="29313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3"/>
          </p:cNvCxnSpPr>
          <p:nvPr/>
        </p:nvCxnSpPr>
        <p:spPr>
          <a:xfrm>
            <a:off x="2785055" y="2069068"/>
            <a:ext cx="2625145" cy="278576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Slide Number Placeholder 10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8B2-66A0-4C01-9645-327E4C4CA686}" type="slidenum">
              <a:rPr lang="en-US" smtClean="0"/>
              <a:t>21</a:t>
            </a:fld>
            <a:endParaRPr lang="en-US"/>
          </a:p>
        </p:txBody>
      </p:sp>
      <p:sp>
        <p:nvSpPr>
          <p:cNvPr id="1028" name="TextBox 1027"/>
          <p:cNvSpPr txBox="1"/>
          <p:nvPr/>
        </p:nvSpPr>
        <p:spPr>
          <a:xfrm>
            <a:off x="7239000" y="160740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Shield Parts 1mm Thick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Level Magnetic Shields After Assembly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59" y="1600200"/>
            <a:ext cx="6686081" cy="4525963"/>
          </a:xfrm>
        </p:spPr>
      </p:pic>
      <p:sp>
        <p:nvSpPr>
          <p:cNvPr id="5" name="TextBox 4"/>
          <p:cNvSpPr txBox="1"/>
          <p:nvPr/>
        </p:nvSpPr>
        <p:spPr>
          <a:xfrm>
            <a:off x="457200" y="19722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Clamshells Overlap No More than 20mm Relative to Each Other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>
            <a:off x="2095500" y="2895600"/>
            <a:ext cx="1562100" cy="86153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 flipV="1">
            <a:off x="2095500" y="2842737"/>
            <a:ext cx="3543300" cy="5286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</p:cNvCxnSpPr>
          <p:nvPr/>
        </p:nvCxnSpPr>
        <p:spPr>
          <a:xfrm>
            <a:off x="2095500" y="2895600"/>
            <a:ext cx="2400300" cy="109013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0" y="5156200"/>
            <a:ext cx="344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4mm Space Around All Protrusions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H="1" flipV="1">
            <a:off x="3445884" y="4114800"/>
            <a:ext cx="3608587" cy="10414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flipH="1" flipV="1">
            <a:off x="4114800" y="4572000"/>
            <a:ext cx="2939671" cy="584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</p:cNvCxnSpPr>
          <p:nvPr/>
        </p:nvCxnSpPr>
        <p:spPr>
          <a:xfrm flipH="1" flipV="1">
            <a:off x="4876800" y="4038600"/>
            <a:ext cx="2177671" cy="11176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6400800" y="3352800"/>
            <a:ext cx="653671" cy="18034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0"/>
          </p:cNvCxnSpPr>
          <p:nvPr/>
        </p:nvCxnSpPr>
        <p:spPr>
          <a:xfrm flipH="1" flipV="1">
            <a:off x="6096000" y="3581400"/>
            <a:ext cx="958471" cy="15748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60868" y="3345302"/>
            <a:ext cx="2048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3.5mm Radial Separation Between 1</a:t>
            </a:r>
            <a:r>
              <a:rPr lang="en-US" baseline="30000" dirty="0" smtClean="0"/>
              <a:t>st</a:t>
            </a:r>
            <a:r>
              <a:rPr lang="en-US" dirty="0" smtClean="0"/>
              <a:t> Level Shields and Helium Vessel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40" idx="3"/>
          </p:cNvCxnSpPr>
          <p:nvPr/>
        </p:nvCxnSpPr>
        <p:spPr>
          <a:xfrm>
            <a:off x="2209800" y="4083966"/>
            <a:ext cx="666750" cy="46166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8B2-66A0-4C01-9645-327E4C4CA6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Assembly Sequence – 2</a:t>
            </a:r>
            <a:r>
              <a:rPr lang="en-US" baseline="30000" dirty="0" smtClean="0"/>
              <a:t>nd</a:t>
            </a:r>
            <a:r>
              <a:rPr lang="en-US" dirty="0" smtClean="0"/>
              <a:t> Level Magnetic Shields to Helium Vessel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59" y="1600200"/>
            <a:ext cx="6686081" cy="4525963"/>
          </a:xfrm>
        </p:spPr>
      </p:pic>
      <p:sp>
        <p:nvSpPr>
          <p:cNvPr id="5" name="TextBox 4"/>
          <p:cNvSpPr txBox="1"/>
          <p:nvPr/>
        </p:nvSpPr>
        <p:spPr>
          <a:xfrm>
            <a:off x="287867" y="4267200"/>
            <a:ext cx="171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Pair Attached</a:t>
            </a:r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flipV="1">
            <a:off x="2005645" y="4038600"/>
            <a:ext cx="508955" cy="41326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005645" y="4451866"/>
            <a:ext cx="2337755" cy="27253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0" y="1524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Pair Attached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6477000" y="1708666"/>
            <a:ext cx="381000" cy="156966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5105400" y="1708666"/>
            <a:ext cx="1752600" cy="80593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0455" y="1607403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Pair Attached Over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 </a:t>
            </a:r>
            <a:r>
              <a:rPr lang="en-US" dirty="0" smtClean="0"/>
              <a:t>Pair and Around</a:t>
            </a:r>
          </a:p>
          <a:p>
            <a:r>
              <a:rPr lang="en-US" dirty="0" smtClean="0"/>
              <a:t>“Chimney”</a:t>
            </a: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>
            <a:off x="2785055" y="2069068"/>
            <a:ext cx="567745" cy="14656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2785055" y="2069068"/>
            <a:ext cx="3006145" cy="288393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93621" y="5637686"/>
            <a:ext cx="351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“Chimney Collars” Welded Prior to Attachment of 3</a:t>
            </a:r>
            <a:r>
              <a:rPr lang="en-US" baseline="30000" dirty="0" smtClean="0"/>
              <a:t>rd</a:t>
            </a:r>
            <a:r>
              <a:rPr lang="en-US" dirty="0" smtClean="0"/>
              <a:t> Pair 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 flipV="1">
            <a:off x="5410200" y="5334000"/>
            <a:ext cx="183421" cy="62685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92100" y="4343400"/>
            <a:ext cx="2383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Pair Attached to 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r>
              <a:rPr lang="en-US" dirty="0" smtClean="0"/>
              <a:t>Pair’s “Collar” Around “Chimney”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 flipV="1">
            <a:off x="5410200" y="3733800"/>
            <a:ext cx="1181900" cy="107126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1"/>
          </p:cNvCxnSpPr>
          <p:nvPr/>
        </p:nvCxnSpPr>
        <p:spPr>
          <a:xfrm flipH="1" flipV="1">
            <a:off x="6019800" y="3352800"/>
            <a:ext cx="572300" cy="145226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8B2-66A0-4C01-9645-327E4C4CA686}" type="slidenum">
              <a:rPr lang="en-US" smtClean="0"/>
              <a:t>23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52400" y="563768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Shield Parts 1mm Thick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Level Magnetic Shields After Assembly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59" y="1600200"/>
            <a:ext cx="6686081" cy="4525963"/>
          </a:xfrm>
        </p:spPr>
      </p:pic>
      <p:sp>
        <p:nvSpPr>
          <p:cNvPr id="6" name="TextBox 5"/>
          <p:cNvSpPr txBox="1"/>
          <p:nvPr/>
        </p:nvSpPr>
        <p:spPr>
          <a:xfrm>
            <a:off x="457200" y="2025134"/>
            <a:ext cx="3733800" cy="64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Clamshells Overlap No More than 20mm Relative to Each Other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2324100" y="2667000"/>
            <a:ext cx="1257300" cy="10668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2324100" y="2667000"/>
            <a:ext cx="3543300" cy="1524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2324100" y="2667000"/>
            <a:ext cx="2400300" cy="1524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45717" y="5525532"/>
            <a:ext cx="306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4mm Space, or More, Around All Protrusions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H="1" flipV="1">
            <a:off x="3352805" y="4191000"/>
            <a:ext cx="3725354" cy="133453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0"/>
          </p:cNvCxnSpPr>
          <p:nvPr/>
        </p:nvCxnSpPr>
        <p:spPr>
          <a:xfrm flipH="1" flipV="1">
            <a:off x="4326521" y="4941332"/>
            <a:ext cx="2751638" cy="584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0"/>
          </p:cNvCxnSpPr>
          <p:nvPr/>
        </p:nvCxnSpPr>
        <p:spPr>
          <a:xfrm flipH="1" flipV="1">
            <a:off x="6705605" y="3657600"/>
            <a:ext cx="372554" cy="186793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flipV="1">
            <a:off x="7078159" y="3345302"/>
            <a:ext cx="94016" cy="218023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09800" y="3505200"/>
            <a:ext cx="3124200" cy="44026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0868" y="3345302"/>
            <a:ext cx="204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20mm Radial Separation Between 1</a:t>
            </a:r>
            <a:r>
              <a:rPr lang="en-US" baseline="30000" dirty="0" smtClean="0"/>
              <a:t>st</a:t>
            </a:r>
            <a:r>
              <a:rPr lang="en-US" dirty="0" smtClean="0"/>
              <a:t>  and 2</a:t>
            </a:r>
            <a:r>
              <a:rPr lang="en-US" baseline="30000" dirty="0" smtClean="0"/>
              <a:t>nd</a:t>
            </a:r>
            <a:r>
              <a:rPr lang="en-US" dirty="0" smtClean="0"/>
              <a:t> Level Shields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>
          <a:xfrm>
            <a:off x="2209800" y="3945467"/>
            <a:ext cx="333375" cy="60016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8B2-66A0-4C01-9645-327E4C4CA6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Level Magnetic Shields After Assembly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8B2-66A0-4C01-9645-327E4C4CA686}" type="slidenum">
              <a:rPr lang="en-US" smtClean="0"/>
              <a:t>25</a:t>
            </a:fld>
            <a:endParaRPr lang="en-US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57200" y="1905000"/>
            <a:ext cx="79248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Shield Spacers: (ED-0001196Rev. –; Pg. 4)</a:t>
            </a:r>
          </a:p>
          <a:p>
            <a:pPr lvl="1"/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77139"/>
            <a:ext cx="4628681" cy="2980861"/>
          </a:xfrm>
        </p:spPr>
      </p:pic>
      <p:pic>
        <p:nvPicPr>
          <p:cNvPr id="1026" name="Picture 2" descr="C:\Users\grimm\Documents\LCLS-II\Magnetic_Shields\Shield Spac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696200" cy="17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5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T:\grimm\LCLS-II\Magnetic_Shields\F10017806-2nd_01APR1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0104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Cavity String Interconnect Shields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905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Interconnect Shield Fixed End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>
            <a:off x="2857500" y="2274332"/>
            <a:ext cx="1866900" cy="107097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0" y="5156200"/>
            <a:ext cx="2887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Layer Interconnect Shield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H="1" flipV="1">
            <a:off x="4724400" y="3886200"/>
            <a:ext cx="2053553" cy="1270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1868" y="2819400"/>
            <a:ext cx="2048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Interconnect Shield</a:t>
            </a:r>
          </a:p>
          <a:p>
            <a:r>
              <a:rPr lang="en-US" dirty="0" smtClean="0"/>
              <a:t>Sliding Joint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40" idx="3"/>
          </p:cNvCxnSpPr>
          <p:nvPr/>
        </p:nvCxnSpPr>
        <p:spPr>
          <a:xfrm>
            <a:off x="2590800" y="3142566"/>
            <a:ext cx="1447800" cy="66743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8B2-66A0-4C01-9645-327E4C4CA6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6375"/>
            <a:ext cx="7772400" cy="1470025"/>
          </a:xfrm>
        </p:spPr>
        <p:txBody>
          <a:bodyPr/>
          <a:lstStyle/>
          <a:p>
            <a:r>
              <a:rPr lang="en-US" dirty="0" smtClean="0"/>
              <a:t>Manufacturing Plans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7924800" cy="5257800"/>
          </a:xfrm>
        </p:spPr>
        <p:txBody>
          <a:bodyPr>
            <a:normAutofit lnSpcReduction="10000"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Helium Vessels: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Upon approval 18 helium vessel assemblies can be ordered.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Order lead time 10-12 weeks ARO.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All drawings are complete waiting for approval and release.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Still need to complete the Helium Vessel Fabrication Specification.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FNAL will supply the 316L SS 2-phase tee to the manufacturer. In stock quote received. 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FNAL will supply the bi-metallic transitions (2-phase and helium fill) to the manufacturer. Lead time 4 weeks ARO.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Optional: FNAL will perform orbital welds for the manufacturer?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Magnetic Shields: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First layer cavity magnetic shielding complete, drawings complete.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Second layer cavity magnetic shielding complete, only assembly drawing complete.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First and second layer interconnect shield model is complete, waiting for final tuner design before drawings can be finalized (due to complex cuts around the tuner).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Hopefully drawing package can be complete in 4 weeks.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Order lead time 12-14 weeks ARO.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Cavity dressing: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First cavity can be dressed immediately following helium vessel QC.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It will take approximately 3 days to complete the first cavity dressing.</a:t>
            </a:r>
          </a:p>
          <a:p>
            <a:pPr marL="1200150" lvl="2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 Prior to dressing, minor modifications to assembly and welding fixtures must take place.</a:t>
            </a:r>
          </a:p>
          <a:p>
            <a:pPr marL="1200150" lvl="2" indent="-285750" algn="l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Arial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 lvl="1" algn="l"/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71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Cavity Dressing Options</a:t>
            </a:r>
            <a:br>
              <a:rPr lang="en-US" dirty="0" smtClean="0"/>
            </a:br>
            <a:r>
              <a:rPr lang="en-US" dirty="0" smtClean="0"/>
              <a:t>String vs. HTS</a:t>
            </a:r>
            <a:endParaRPr lang="en-US" dirty="0"/>
          </a:p>
        </p:txBody>
      </p:sp>
      <p:pic>
        <p:nvPicPr>
          <p:cNvPr id="4" name="Picture 3" descr="T:\grimm\LCLS-II\Magnetic_Shields\F10017493-naked-01APR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10" y="3091934"/>
            <a:ext cx="3875183" cy="248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91934"/>
            <a:ext cx="3531218" cy="248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9091" y="6031468"/>
            <a:ext cx="342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Cavity Dressed for String Assembly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1333" y="6025693"/>
            <a:ext cx="229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Cavity Dressed for HTS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2133600"/>
            <a:ext cx="5132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4” tube extensions, pipe cap, and 6” CF flange added</a:t>
            </a:r>
          </a:p>
          <a:p>
            <a:r>
              <a:rPr lang="en-US" dirty="0" smtClean="0"/>
              <a:t>Part cut off prior to string assembly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5690223" y="2779931"/>
            <a:ext cx="1243977" cy="57286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</p:cNvCxnSpPr>
          <p:nvPr/>
        </p:nvCxnSpPr>
        <p:spPr>
          <a:xfrm>
            <a:off x="5690223" y="2779931"/>
            <a:ext cx="253377" cy="87766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2575"/>
            <a:ext cx="7772400" cy="1470025"/>
          </a:xfrm>
        </p:spPr>
        <p:txBody>
          <a:bodyPr/>
          <a:lstStyle/>
          <a:p>
            <a:r>
              <a:rPr lang="en-US" dirty="0" smtClean="0"/>
              <a:t>Cavity Dressing</a:t>
            </a:r>
            <a:br>
              <a:rPr lang="en-US" dirty="0" smtClean="0"/>
            </a:br>
            <a:r>
              <a:rPr lang="en-US" dirty="0" smtClean="0"/>
              <a:t>Helium Vessel Bellows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7924800" cy="11430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Drawing is complete and released.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Received quote for 18 parts.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Delivery 9 weeks ARO.</a:t>
            </a:r>
          </a:p>
        </p:txBody>
      </p:sp>
      <p:pic>
        <p:nvPicPr>
          <p:cNvPr id="5122" name="Picture 2" descr="C:\Users\grimm\Documents\LCLS-II\Helium_Vessel\bell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7888"/>
            <a:ext cx="5487206" cy="38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5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Introduction/Task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62200"/>
            <a:ext cx="7924800" cy="39624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Develop a dressed cavity for LCLS-II that will be used in the two prototype </a:t>
            </a:r>
            <a:r>
              <a:rPr lang="en-US" sz="1800" dirty="0" err="1" smtClean="0">
                <a:solidFill>
                  <a:schemeClr val="tx1"/>
                </a:solidFill>
              </a:rPr>
              <a:t>cryomodules</a:t>
            </a:r>
            <a:r>
              <a:rPr lang="en-US" sz="1800" dirty="0" smtClean="0">
                <a:solidFill>
                  <a:schemeClr val="tx1"/>
                </a:solidFill>
              </a:rPr>
              <a:t>, one which will be assembled at Fermilab and the other assembled at Jefferson Lab.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cavities </a:t>
            </a:r>
            <a:r>
              <a:rPr lang="en-US" sz="1800" dirty="0" smtClean="0">
                <a:solidFill>
                  <a:schemeClr val="tx1"/>
                </a:solidFill>
              </a:rPr>
              <a:t>to dress </a:t>
            </a:r>
            <a:r>
              <a:rPr lang="en-US" sz="1800" dirty="0" smtClean="0">
                <a:solidFill>
                  <a:schemeClr val="tx1"/>
                </a:solidFill>
              </a:rPr>
              <a:t>will be (16) 1.3 GHz ILC style cavities currently in-house at Fermilab. 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ILC style cavities were designed for a </a:t>
            </a:r>
            <a:r>
              <a:rPr lang="en-US" sz="1800" dirty="0" err="1" smtClean="0">
                <a:solidFill>
                  <a:schemeClr val="tx1"/>
                </a:solidFill>
              </a:rPr>
              <a:t>bladetuner</a:t>
            </a:r>
            <a:r>
              <a:rPr lang="en-US" sz="1800" dirty="0" smtClean="0">
                <a:solidFill>
                  <a:schemeClr val="tx1"/>
                </a:solidFill>
              </a:rPr>
              <a:t> style </a:t>
            </a:r>
            <a:r>
              <a:rPr lang="en-US" sz="1800" dirty="0" smtClean="0">
                <a:solidFill>
                  <a:schemeClr val="tx1"/>
                </a:solidFill>
              </a:rPr>
              <a:t>helium vessel.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LCLS-II wants to use an end lever style tuner as their slow tuning mechanism.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Incorporate a </a:t>
            </a:r>
            <a:r>
              <a:rPr lang="en-US" sz="1800" dirty="0" smtClean="0">
                <a:solidFill>
                  <a:schemeClr val="tx1"/>
                </a:solidFill>
              </a:rPr>
              <a:t>duel helium fill line </a:t>
            </a:r>
            <a:r>
              <a:rPr lang="en-US" sz="1800" dirty="0" smtClean="0">
                <a:solidFill>
                  <a:schemeClr val="tx1"/>
                </a:solidFill>
              </a:rPr>
              <a:t>to </a:t>
            </a:r>
            <a:r>
              <a:rPr lang="en-US" sz="1800" dirty="0" smtClean="0">
                <a:solidFill>
                  <a:schemeClr val="tx1"/>
                </a:solidFill>
              </a:rPr>
              <a:t>help achieve a more uniform cool-down of the cavity.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Transition to a 316L seamless stainless steel 2-phase header pipe.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Duel layer magnetic shield with a radial spacing of 20 millimeters.</a:t>
            </a:r>
          </a:p>
        </p:txBody>
      </p:sp>
    </p:spTree>
    <p:extLst>
      <p:ext uri="{BB962C8B-B14F-4D97-AF65-F5344CB8AC3E}">
        <p14:creationId xmlns:p14="http://schemas.microsoft.com/office/powerpoint/2010/main" val="460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sz="3200" dirty="0" smtClean="0"/>
              <a:t>Comments/Questions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50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History of Dressing 1.3 GHz ILC Style Cavities at Fermilab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7924800" cy="22098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Currently Fermilab has successfully dressed 26 cavities, eight of which are in a string in CM2 being tested at New </a:t>
            </a:r>
            <a:r>
              <a:rPr lang="en-US" sz="1800" dirty="0" err="1" smtClean="0">
                <a:solidFill>
                  <a:schemeClr val="tx1"/>
                </a:solidFill>
              </a:rPr>
              <a:t>Muon</a:t>
            </a:r>
            <a:r>
              <a:rPr lang="en-US" sz="1800" dirty="0" smtClean="0">
                <a:solidFill>
                  <a:schemeClr val="tx1"/>
                </a:solidFill>
              </a:rPr>
              <a:t> Lab. Several others are slated for eventual assembly in CM3, the balance are in queues testing/processing…….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dressed cavities are a mixture of RI and AES fabricated cavities.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Helium vessels were manufactured by </a:t>
            </a:r>
            <a:r>
              <a:rPr lang="en-US" sz="1800" dirty="0" err="1" smtClean="0">
                <a:solidFill>
                  <a:schemeClr val="tx1"/>
                </a:solidFill>
              </a:rPr>
              <a:t>Incodema</a:t>
            </a:r>
            <a:r>
              <a:rPr lang="en-US" sz="1800" dirty="0" smtClean="0">
                <a:solidFill>
                  <a:schemeClr val="tx1"/>
                </a:solidFill>
              </a:rPr>
              <a:t>, Inc. (</a:t>
            </a:r>
            <a:r>
              <a:rPr lang="en-US" sz="1800" dirty="0" err="1" smtClean="0">
                <a:solidFill>
                  <a:schemeClr val="tx1"/>
                </a:solidFill>
              </a:rPr>
              <a:t>Ithica</a:t>
            </a:r>
            <a:r>
              <a:rPr lang="en-US" sz="1800" dirty="0" smtClean="0">
                <a:solidFill>
                  <a:schemeClr val="tx1"/>
                </a:solidFill>
              </a:rPr>
              <a:t>, NY)</a:t>
            </a:r>
          </a:p>
        </p:txBody>
      </p:sp>
    </p:spTree>
    <p:extLst>
      <p:ext uri="{BB962C8B-B14F-4D97-AF65-F5344CB8AC3E}">
        <p14:creationId xmlns:p14="http://schemas.microsoft.com/office/powerpoint/2010/main" val="3336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History of Dressing 1.3 GHz ILC Style Cavities at Fermilab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763000" cy="42672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Fabricated cavity </a:t>
            </a:r>
            <a:r>
              <a:rPr lang="en-US" sz="1800" dirty="0" err="1" smtClean="0">
                <a:solidFill>
                  <a:schemeClr val="tx1"/>
                </a:solidFill>
              </a:rPr>
              <a:t>endgroups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with transition rings: </a:t>
            </a:r>
          </a:p>
        </p:txBody>
      </p:sp>
      <p:pic>
        <p:nvPicPr>
          <p:cNvPr id="4099" name="Picture 3" descr="C:\Users\grimm\Documents\LCLS-II\Helium_Vessel\Coupler_endgro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51812"/>
            <a:ext cx="397982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rimm\Documents\LCLS-II\Helium_Vessel\Field_probe_endgro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251811"/>
            <a:ext cx="3778017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216134"/>
            <a:ext cx="24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Coupler </a:t>
            </a:r>
            <a:r>
              <a:rPr lang="en-US" dirty="0" err="1" smtClean="0"/>
              <a:t>Endgroup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6216134"/>
            <a:ext cx="220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Probe </a:t>
            </a:r>
            <a:r>
              <a:rPr lang="en-US" dirty="0" err="1" smtClean="0"/>
              <a:t>Endgroup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History of Dressing 1.3 GHz ILC Style Cavities at Fermilab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8763000" cy="42672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Cross-section of ILC style cavity dressing weld sequence:</a:t>
            </a:r>
          </a:p>
        </p:txBody>
      </p:sp>
      <p:pic>
        <p:nvPicPr>
          <p:cNvPr id="5122" name="Picture 2" descr="C:\Users\grimm\Documents\LCLS-II\Helium_Vessel\ILC_Cavity_S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7" y="2667000"/>
            <a:ext cx="6189663" cy="37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7600" y="5890464"/>
            <a:ext cx="9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baseline="30000" dirty="0" smtClean="0">
                <a:solidFill>
                  <a:srgbClr val="C00000"/>
                </a:solidFill>
              </a:rPr>
              <a:t>st</a:t>
            </a:r>
            <a:r>
              <a:rPr lang="en-US" dirty="0" smtClean="0">
                <a:solidFill>
                  <a:srgbClr val="C00000"/>
                </a:solidFill>
              </a:rPr>
              <a:t> Weld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817" y="6042458"/>
            <a:ext cx="108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2nd Weld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091" y="5609241"/>
            <a:ext cx="116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Final Weld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History of Dressing 1.3 GHz ILC Style Cavities at Fermilab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8763000" cy="42672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Cavity to helium vessel alignment:</a:t>
            </a:r>
          </a:p>
        </p:txBody>
      </p:sp>
      <p:sp>
        <p:nvSpPr>
          <p:cNvPr id="10" name="object 355"/>
          <p:cNvSpPr/>
          <p:nvPr/>
        </p:nvSpPr>
        <p:spPr>
          <a:xfrm>
            <a:off x="32133" y="2678867"/>
            <a:ext cx="2132253" cy="1623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356"/>
          <p:cNvSpPr/>
          <p:nvPr/>
        </p:nvSpPr>
        <p:spPr>
          <a:xfrm>
            <a:off x="2197437" y="2667000"/>
            <a:ext cx="2094177" cy="1635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357"/>
          <p:cNvSpPr/>
          <p:nvPr/>
        </p:nvSpPr>
        <p:spPr>
          <a:xfrm>
            <a:off x="32133" y="4363961"/>
            <a:ext cx="2132253" cy="1476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367"/>
          <p:cNvSpPr/>
          <p:nvPr/>
        </p:nvSpPr>
        <p:spPr>
          <a:xfrm>
            <a:off x="4419600" y="2209800"/>
            <a:ext cx="4416809" cy="3230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368"/>
          <p:cNvSpPr/>
          <p:nvPr/>
        </p:nvSpPr>
        <p:spPr>
          <a:xfrm>
            <a:off x="2208454" y="4355267"/>
            <a:ext cx="2094177" cy="14849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369"/>
          <p:cNvSpPr txBox="1"/>
          <p:nvPr/>
        </p:nvSpPr>
        <p:spPr>
          <a:xfrm>
            <a:off x="3810000" y="5847573"/>
            <a:ext cx="5236845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20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h</a:t>
            </a:r>
            <a:r>
              <a:rPr sz="1200" spc="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main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coupler</a:t>
            </a:r>
            <a:r>
              <a:rPr sz="1200" spc="-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is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aligned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in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the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hori</a:t>
            </a:r>
            <a:r>
              <a:rPr sz="1200" spc="-10" dirty="0" smtClean="0">
                <a:latin typeface="Times New Roman"/>
                <a:cs typeface="Times New Roman"/>
              </a:rPr>
              <a:t>z</a:t>
            </a:r>
            <a:r>
              <a:rPr sz="1200" spc="0" dirty="0" smtClean="0">
                <a:latin typeface="Times New Roman"/>
                <a:cs typeface="Times New Roman"/>
              </a:rPr>
              <a:t>ontal position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and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parallel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to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moving cart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using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brac</a:t>
            </a:r>
            <a:r>
              <a:rPr sz="1200" spc="5" dirty="0" smtClean="0">
                <a:latin typeface="Times New Roman"/>
                <a:cs typeface="Times New Roman"/>
              </a:rPr>
              <a:t>k</a:t>
            </a:r>
            <a:r>
              <a:rPr sz="1200" spc="0" dirty="0" smtClean="0">
                <a:latin typeface="Times New Roman"/>
                <a:cs typeface="Times New Roman"/>
              </a:rPr>
              <a:t>et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that engages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the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coupler</a:t>
            </a:r>
            <a:r>
              <a:rPr sz="1200" spc="-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flange.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h</a:t>
            </a:r>
            <a:r>
              <a:rPr sz="1200" spc="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helium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vessel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is mounted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to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cart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supported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by the</a:t>
            </a:r>
            <a:r>
              <a:rPr sz="1200" spc="-5" dirty="0" smtClean="0">
                <a:latin typeface="Times New Roman"/>
                <a:cs typeface="Times New Roman"/>
              </a:rPr>
              <a:t> b</a:t>
            </a:r>
            <a:r>
              <a:rPr sz="1200" spc="0" dirty="0" smtClean="0">
                <a:latin typeface="Times New Roman"/>
                <a:cs typeface="Times New Roman"/>
              </a:rPr>
              <a:t>earing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lugs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and travels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along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rail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track </a:t>
            </a:r>
            <a:r>
              <a:rPr sz="1200" spc="-10" dirty="0" smtClean="0">
                <a:latin typeface="Times New Roman"/>
                <a:cs typeface="Times New Roman"/>
              </a:rPr>
              <a:t>w</a:t>
            </a:r>
            <a:r>
              <a:rPr sz="1200" spc="0" dirty="0" smtClean="0">
                <a:latin typeface="Times New Roman"/>
                <a:cs typeface="Times New Roman"/>
              </a:rPr>
              <a:t>ith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bearing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ollers.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h</a:t>
            </a:r>
            <a:r>
              <a:rPr sz="1200" spc="0" dirty="0" smtClean="0">
                <a:latin typeface="Times New Roman"/>
                <a:cs typeface="Times New Roman"/>
              </a:rPr>
              <a:t>is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fixtu</a:t>
            </a:r>
            <a:r>
              <a:rPr sz="1200" spc="-25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enables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us to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d</a:t>
            </a:r>
            <a:r>
              <a:rPr sz="1200" spc="0" dirty="0" smtClean="0">
                <a:latin typeface="Times New Roman"/>
                <a:cs typeface="Times New Roman"/>
              </a:rPr>
              <a:t>just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and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achieve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cavity coupler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flange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to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the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helium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vessel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lugs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perpendicularity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equi</a:t>
            </a:r>
            <a:r>
              <a:rPr sz="1200" spc="-25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ement.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34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History of Dressing 1.3 GHz ILC Style Cavities at Fermilab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8763000" cy="42672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Glovebox</a:t>
            </a:r>
            <a:r>
              <a:rPr lang="en-US" sz="1800" dirty="0" smtClean="0">
                <a:solidFill>
                  <a:schemeClr val="tx1"/>
                </a:solidFill>
              </a:rPr>
              <a:t> TIG welding:</a:t>
            </a:r>
          </a:p>
        </p:txBody>
      </p:sp>
      <p:sp>
        <p:nvSpPr>
          <p:cNvPr id="16" name="object 376"/>
          <p:cNvSpPr/>
          <p:nvPr/>
        </p:nvSpPr>
        <p:spPr>
          <a:xfrm>
            <a:off x="152400" y="2657481"/>
            <a:ext cx="2589164" cy="1910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377"/>
          <p:cNvSpPr/>
          <p:nvPr/>
        </p:nvSpPr>
        <p:spPr>
          <a:xfrm>
            <a:off x="2974161" y="2651135"/>
            <a:ext cx="2589164" cy="1906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378"/>
          <p:cNvSpPr/>
          <p:nvPr/>
        </p:nvSpPr>
        <p:spPr>
          <a:xfrm>
            <a:off x="5791200" y="2657480"/>
            <a:ext cx="2516137" cy="1900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379"/>
          <p:cNvSpPr/>
          <p:nvPr/>
        </p:nvSpPr>
        <p:spPr>
          <a:xfrm>
            <a:off x="152400" y="4670281"/>
            <a:ext cx="2589164" cy="1949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380"/>
          <p:cNvSpPr/>
          <p:nvPr/>
        </p:nvSpPr>
        <p:spPr>
          <a:xfrm>
            <a:off x="2952127" y="4670281"/>
            <a:ext cx="2589164" cy="19490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382"/>
          <p:cNvSpPr txBox="1"/>
          <p:nvPr/>
        </p:nvSpPr>
        <p:spPr>
          <a:xfrm>
            <a:off x="5714999" y="4800600"/>
            <a:ext cx="3371717" cy="18589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200" b="1" dirty="0" smtClean="0">
                <a:latin typeface="Times New Roman"/>
                <a:cs typeface="Times New Roman"/>
              </a:rPr>
              <a:t>T</a:t>
            </a:r>
            <a:r>
              <a:rPr sz="1200" b="1" spc="-5" dirty="0" smtClean="0">
                <a:latin typeface="Times New Roman"/>
                <a:cs typeface="Times New Roman"/>
              </a:rPr>
              <a:t>h</a:t>
            </a:r>
            <a:r>
              <a:rPr sz="1200" b="1" spc="0" dirty="0" smtClean="0">
                <a:latin typeface="Times New Roman"/>
                <a:cs typeface="Times New Roman"/>
              </a:rPr>
              <a:t>e</a:t>
            </a:r>
            <a:r>
              <a:rPr sz="1200" b="1" spc="-2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TIG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-10" dirty="0" smtClean="0">
                <a:latin typeface="Times New Roman"/>
                <a:cs typeface="Times New Roman"/>
              </a:rPr>
              <a:t>w</a:t>
            </a:r>
            <a:r>
              <a:rPr sz="1200" b="1" spc="0" dirty="0" smtClean="0">
                <a:latin typeface="Times New Roman"/>
                <a:cs typeface="Times New Roman"/>
              </a:rPr>
              <a:t>elding done inside</a:t>
            </a:r>
            <a:r>
              <a:rPr sz="1200" b="1" spc="-10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the</a:t>
            </a:r>
            <a:r>
              <a:rPr sz="1200" b="1" spc="-5" dirty="0" smtClean="0">
                <a:latin typeface="Times New Roman"/>
                <a:cs typeface="Times New Roman"/>
              </a:rPr>
              <a:t> g</a:t>
            </a:r>
            <a:r>
              <a:rPr sz="1200" b="1" spc="0" dirty="0" smtClean="0">
                <a:latin typeface="Times New Roman"/>
                <a:cs typeface="Times New Roman"/>
              </a:rPr>
              <a:t>love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box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is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operating</a:t>
            </a:r>
            <a:r>
              <a:rPr sz="1200" b="1" spc="-10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on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th</a:t>
            </a:r>
            <a:r>
              <a:rPr sz="1200" b="1" spc="-25" dirty="0" smtClean="0">
                <a:latin typeface="Times New Roman"/>
                <a:cs typeface="Times New Roman"/>
              </a:rPr>
              <a:t>r</a:t>
            </a:r>
            <a:r>
              <a:rPr sz="1200" b="1" spc="0" dirty="0" smtClean="0">
                <a:latin typeface="Times New Roman"/>
                <a:cs typeface="Times New Roman"/>
              </a:rPr>
              <a:t>ee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separate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argon purge</a:t>
            </a:r>
            <a:r>
              <a:rPr sz="1200" b="1" spc="-10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lines.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One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line</a:t>
            </a:r>
            <a:r>
              <a:rPr sz="1200" b="1" spc="-1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is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dedicated</a:t>
            </a:r>
            <a:r>
              <a:rPr sz="1200" b="1" spc="-1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for</a:t>
            </a:r>
            <a:r>
              <a:rPr sz="1200" b="1" spc="-2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the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dome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purge;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a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second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line</a:t>
            </a:r>
            <a:r>
              <a:rPr sz="1200" b="1" spc="-10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has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a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purge flow</a:t>
            </a:r>
            <a:r>
              <a:rPr sz="1200" b="1" spc="-10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inside</a:t>
            </a:r>
            <a:r>
              <a:rPr sz="1200" b="1" spc="-10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the</a:t>
            </a:r>
            <a:r>
              <a:rPr sz="1200" b="1" spc="-5" dirty="0" smtClean="0">
                <a:latin typeface="Times New Roman"/>
                <a:cs typeface="Times New Roman"/>
              </a:rPr>
              <a:t> h</a:t>
            </a:r>
            <a:r>
              <a:rPr sz="1200" b="1" spc="0" dirty="0" smtClean="0">
                <a:latin typeface="Times New Roman"/>
                <a:cs typeface="Times New Roman"/>
              </a:rPr>
              <a:t>elium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vessel</a:t>
            </a:r>
            <a:r>
              <a:rPr sz="1200" b="1" spc="-10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and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the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third</a:t>
            </a:r>
            <a:r>
              <a:rPr sz="1200" b="1" spc="-10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line</a:t>
            </a:r>
            <a:r>
              <a:rPr sz="1200" b="1" spc="-10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is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for</a:t>
            </a:r>
            <a:r>
              <a:rPr sz="1200" b="1" spc="-2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to</a:t>
            </a:r>
            <a:r>
              <a:rPr sz="1200" b="1" spc="-25" dirty="0" smtClean="0">
                <a:latin typeface="Times New Roman"/>
                <a:cs typeface="Times New Roman"/>
              </a:rPr>
              <a:t>r</a:t>
            </a:r>
            <a:r>
              <a:rPr sz="1200" b="1" spc="0" dirty="0" smtClean="0">
                <a:latin typeface="Times New Roman"/>
                <a:cs typeface="Times New Roman"/>
              </a:rPr>
              <a:t>ch</a:t>
            </a:r>
            <a:r>
              <a:rPr sz="1200" b="1" spc="-10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purge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and to</a:t>
            </a:r>
            <a:r>
              <a:rPr sz="1200" b="1" spc="-25" dirty="0" smtClean="0">
                <a:latin typeface="Times New Roman"/>
                <a:cs typeface="Times New Roman"/>
              </a:rPr>
              <a:t>r</a:t>
            </a:r>
            <a:r>
              <a:rPr sz="1200" b="1" spc="0" dirty="0" smtClean="0">
                <a:latin typeface="Times New Roman"/>
                <a:cs typeface="Times New Roman"/>
              </a:rPr>
              <a:t>ch cooling.</a:t>
            </a:r>
            <a:r>
              <a:rPr sz="1200" b="1" spc="-3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T</a:t>
            </a:r>
            <a:r>
              <a:rPr sz="1200" b="1" spc="-5" dirty="0" smtClean="0">
                <a:latin typeface="Times New Roman"/>
                <a:cs typeface="Times New Roman"/>
              </a:rPr>
              <a:t>h</a:t>
            </a:r>
            <a:r>
              <a:rPr sz="1200" b="1" spc="0" dirty="0" smtClean="0">
                <a:latin typeface="Times New Roman"/>
                <a:cs typeface="Times New Roman"/>
              </a:rPr>
              <a:t>e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cables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for</a:t>
            </a:r>
            <a:r>
              <a:rPr sz="1200" b="1" spc="-2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monitoring</a:t>
            </a:r>
            <a:r>
              <a:rPr sz="1200" b="1" spc="-1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the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f</a:t>
            </a:r>
            <a:r>
              <a:rPr sz="1200" b="1" spc="-25" dirty="0" smtClean="0">
                <a:latin typeface="Times New Roman"/>
                <a:cs typeface="Times New Roman"/>
              </a:rPr>
              <a:t>r</a:t>
            </a:r>
            <a:r>
              <a:rPr sz="1200" b="1" spc="0" dirty="0" smtClean="0">
                <a:latin typeface="Times New Roman"/>
                <a:cs typeface="Times New Roman"/>
              </a:rPr>
              <a:t>equency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spectrum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of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the</a:t>
            </a:r>
            <a:r>
              <a:rPr sz="1200" b="1" spc="-10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cavity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a</a:t>
            </a:r>
            <a:r>
              <a:rPr sz="1200" b="1" spc="-30" dirty="0" smtClean="0">
                <a:latin typeface="Times New Roman"/>
                <a:cs typeface="Times New Roman"/>
              </a:rPr>
              <a:t>r</a:t>
            </a:r>
            <a:r>
              <a:rPr sz="1200" b="1" spc="0" dirty="0" smtClean="0">
                <a:latin typeface="Times New Roman"/>
                <a:cs typeface="Times New Roman"/>
              </a:rPr>
              <a:t>e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also attached</a:t>
            </a:r>
            <a:r>
              <a:rPr sz="1200" b="1" spc="-1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and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connect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to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feedth</a:t>
            </a:r>
            <a:r>
              <a:rPr sz="1200" b="1" spc="-25" dirty="0" smtClean="0">
                <a:latin typeface="Times New Roman"/>
                <a:cs typeface="Times New Roman"/>
              </a:rPr>
              <a:t>r</a:t>
            </a:r>
            <a:r>
              <a:rPr sz="1200" b="1" spc="0" dirty="0" smtClean="0">
                <a:latin typeface="Times New Roman"/>
                <a:cs typeface="Times New Roman"/>
              </a:rPr>
              <a:t>ough</a:t>
            </a:r>
            <a:r>
              <a:rPr sz="1200" b="1" spc="-5" dirty="0" smtClean="0">
                <a:latin typeface="Times New Roman"/>
                <a:cs typeface="Times New Roman"/>
              </a:rPr>
              <a:t> p</a:t>
            </a:r>
            <a:r>
              <a:rPr sz="1200" b="1" spc="0" dirty="0" smtClean="0">
                <a:latin typeface="Times New Roman"/>
                <a:cs typeface="Times New Roman"/>
              </a:rPr>
              <a:t>orts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inside</a:t>
            </a:r>
            <a:r>
              <a:rPr sz="1200" b="1" spc="-10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the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glove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box.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Once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the</a:t>
            </a:r>
            <a:r>
              <a:rPr sz="1200" b="1" spc="-10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oxygen level</a:t>
            </a:r>
            <a:r>
              <a:rPr sz="1200" b="1" spc="-2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is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below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20ppm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and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humidity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levels</a:t>
            </a:r>
            <a:r>
              <a:rPr sz="1200" b="1" spc="-1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below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15%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a</a:t>
            </a:r>
            <a:r>
              <a:rPr sz="1200" b="1" spc="-25" dirty="0" smtClean="0">
                <a:latin typeface="Times New Roman"/>
                <a:cs typeface="Times New Roman"/>
              </a:rPr>
              <a:t>r</a:t>
            </a:r>
            <a:r>
              <a:rPr sz="1200" b="1" spc="0" dirty="0" smtClean="0">
                <a:latin typeface="Times New Roman"/>
                <a:cs typeface="Times New Roman"/>
              </a:rPr>
              <a:t>e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latin typeface="Times New Roman"/>
                <a:cs typeface="Times New Roman"/>
              </a:rPr>
              <a:t>achieved,</a:t>
            </a:r>
            <a:r>
              <a:rPr sz="1200" b="1" spc="-15" dirty="0" smtClean="0">
                <a:latin typeface="Times New Roman"/>
                <a:cs typeface="Times New Roman"/>
              </a:rPr>
              <a:t> </a:t>
            </a:r>
            <a:r>
              <a:rPr sz="1200" b="1" spc="-10" dirty="0" smtClean="0">
                <a:latin typeface="Times New Roman"/>
                <a:cs typeface="Times New Roman"/>
              </a:rPr>
              <a:t>w</a:t>
            </a:r>
            <a:r>
              <a:rPr sz="1200" b="1" spc="0" dirty="0" smtClean="0">
                <a:latin typeface="Times New Roman"/>
                <a:cs typeface="Times New Roman"/>
              </a:rPr>
              <a:t>elding can begin.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31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/>
          <a:lstStyle/>
          <a:p>
            <a:r>
              <a:rPr lang="en-US" dirty="0" smtClean="0"/>
              <a:t>History of Dressing 1.3 GHz ILC Style Cavities at Fermilab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8763000" cy="4267200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Frequency spectrum monitored and recorded during welding:</a:t>
            </a:r>
          </a:p>
        </p:txBody>
      </p:sp>
      <p:sp>
        <p:nvSpPr>
          <p:cNvPr id="10" name="object 374"/>
          <p:cNvSpPr/>
          <p:nvPr/>
        </p:nvSpPr>
        <p:spPr>
          <a:xfrm>
            <a:off x="533400" y="3047999"/>
            <a:ext cx="3698951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375"/>
          <p:cNvSpPr/>
          <p:nvPr/>
        </p:nvSpPr>
        <p:spPr>
          <a:xfrm>
            <a:off x="4419600" y="3048000"/>
            <a:ext cx="44196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65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1404</Words>
  <Application>Microsoft Office PowerPoint</Application>
  <PresentationFormat>On-screen Show (4:3)</PresentationFormat>
  <Paragraphs>145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LCLS-II Prototype Dressed Cavity Review</vt:lpstr>
      <vt:lpstr>LCLS-II Prototype Dressed Cavity Review</vt:lpstr>
      <vt:lpstr>Introduction/Task</vt:lpstr>
      <vt:lpstr>History of Dressing 1.3 GHz ILC Style Cavities at Fermilab</vt:lpstr>
      <vt:lpstr>History of Dressing 1.3 GHz ILC Style Cavities at Fermilab</vt:lpstr>
      <vt:lpstr>History of Dressing 1.3 GHz ILC Style Cavities at Fermilab</vt:lpstr>
      <vt:lpstr>History of Dressing 1.3 GHz ILC Style Cavities at Fermilab</vt:lpstr>
      <vt:lpstr>History of Dressing 1.3 GHz ILC Style Cavities at Fermilab</vt:lpstr>
      <vt:lpstr>History of Dressing 1.3 GHz ILC Style Cavities at Fermilab</vt:lpstr>
      <vt:lpstr>Overview of the LCLS-II Prototype Dressed Cavity</vt:lpstr>
      <vt:lpstr>Overview of the LCLS-II Prototype Dressed Cavity</vt:lpstr>
      <vt:lpstr>Overview of the LCLS-II Prototype Dressed Cavity</vt:lpstr>
      <vt:lpstr>Overview of the LCLS-II Prototype Dressed Cavity</vt:lpstr>
      <vt:lpstr>Review of the LCLS-II Dressed Cavity Technical Design Report</vt:lpstr>
      <vt:lpstr>Review of the LCLS-II Dressed Cavity Technical Design Report</vt:lpstr>
      <vt:lpstr>Review of the LCLS-II Dressed Cavity Technical Design Report</vt:lpstr>
      <vt:lpstr>Review of the LCLS-II Dressed Cavity Technical Design Report</vt:lpstr>
      <vt:lpstr>Review of the LCLS-II Dressed Cavity Technical Design Report</vt:lpstr>
      <vt:lpstr>Review of the LCLS-II Dressed Cavity Technical Design Report</vt:lpstr>
      <vt:lpstr>Duel Layer Magnetic Shielding</vt:lpstr>
      <vt:lpstr>Assembly Sequence  - 1st Level Magnetic Shields to Helium Vessel</vt:lpstr>
      <vt:lpstr>1st Level Magnetic Shields After Assembly</vt:lpstr>
      <vt:lpstr>Assembly Sequence – 2nd Level Magnetic Shields to Helium Vessel</vt:lpstr>
      <vt:lpstr>2nd Level Magnetic Shields After Assembly</vt:lpstr>
      <vt:lpstr>2nd Level Magnetic Shields After Assembly</vt:lpstr>
      <vt:lpstr>Cavity String Interconnect Shields</vt:lpstr>
      <vt:lpstr>Manufacturing Plans</vt:lpstr>
      <vt:lpstr>Cavity Dressing Options String vs. HTS</vt:lpstr>
      <vt:lpstr>Cavity Dressing Helium Vessel Bellows</vt:lpstr>
      <vt:lpstr>Thank You! Comments/Questions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grimm</dc:creator>
  <cp:lastModifiedBy>Charles J. Grimm x4582 05741N</cp:lastModifiedBy>
  <cp:revision>63</cp:revision>
  <cp:lastPrinted>2014-04-14T18:30:50Z</cp:lastPrinted>
  <dcterms:created xsi:type="dcterms:W3CDTF">2014-03-06T19:24:14Z</dcterms:created>
  <dcterms:modified xsi:type="dcterms:W3CDTF">2014-04-15T12:37:52Z</dcterms:modified>
</cp:coreProperties>
</file>