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4" r:id="rId3"/>
    <p:sldId id="317" r:id="rId4"/>
    <p:sldId id="316" r:id="rId5"/>
    <p:sldId id="312" r:id="rId6"/>
    <p:sldId id="311" r:id="rId7"/>
    <p:sldId id="318" r:id="rId8"/>
    <p:sldId id="319" r:id="rId9"/>
    <p:sldId id="320" r:id="rId10"/>
    <p:sldId id="321" r:id="rId11"/>
    <p:sldId id="322" r:id="rId12"/>
    <p:sldId id="323" r:id="rId13"/>
    <p:sldId id="296" r:id="rId14"/>
    <p:sldId id="313" r:id="rId15"/>
    <p:sldId id="315" r:id="rId16"/>
    <p:sldId id="297" r:id="rId17"/>
    <p:sldId id="258" r:id="rId18"/>
    <p:sldId id="257" r:id="rId19"/>
    <p:sldId id="298" r:id="rId20"/>
    <p:sldId id="267" r:id="rId21"/>
    <p:sldId id="268" r:id="rId22"/>
    <p:sldId id="270" r:id="rId23"/>
    <p:sldId id="271" r:id="rId24"/>
    <p:sldId id="273" r:id="rId25"/>
    <p:sldId id="272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9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4"/>
              <c:layout>
                <c:manualLayout>
                  <c:x val="-0.186416338582677"/>
                  <c:y val="0.06864683581219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44512795275591"/>
                  <c:y val="0.02082822980460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1040573053368"/>
                  <c:y val="0.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5542104111986"/>
                  <c:y val="-0.04345654709827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Sheet1!$A$9:$A$18</c:f>
              <c:strCache>
                <c:ptCount val="10"/>
                <c:pt idx="0">
                  <c:v>nova</c:v>
                </c:pt>
                <c:pt idx="1">
                  <c:v>lqcd</c:v>
                </c:pt>
                <c:pt idx="2">
                  <c:v>minerva</c:v>
                </c:pt>
                <c:pt idx="3">
                  <c:v>darkside</c:v>
                </c:pt>
                <c:pt idx="4">
                  <c:v>minos</c:v>
                </c:pt>
                <c:pt idx="5">
                  <c:v>hacc</c:v>
                </c:pt>
                <c:pt idx="6">
                  <c:v>exp-db</c:v>
                </c:pt>
                <c:pt idx="7">
                  <c:v>cdms</c:v>
                </c:pt>
                <c:pt idx="8">
                  <c:v>mu2e</c:v>
                </c:pt>
                <c:pt idx="9">
                  <c:v>fermigrid</c:v>
                </c:pt>
              </c:strCache>
            </c:strRef>
          </c:cat>
          <c:val>
            <c:numRef>
              <c:f>Sheet1!$B$9:$B$18</c:f>
              <c:numCache>
                <c:formatCode>#,##0</c:formatCode>
                <c:ptCount val="10"/>
                <c:pt idx="0">
                  <c:v>544319.0</c:v>
                </c:pt>
                <c:pt idx="1">
                  <c:v>411109.0</c:v>
                </c:pt>
                <c:pt idx="2">
                  <c:v>341478.0</c:v>
                </c:pt>
                <c:pt idx="3">
                  <c:v>332215.0</c:v>
                </c:pt>
                <c:pt idx="4">
                  <c:v>86335.0</c:v>
                </c:pt>
                <c:pt idx="5">
                  <c:v>37892.0</c:v>
                </c:pt>
                <c:pt idx="6">
                  <c:v>21582.0</c:v>
                </c:pt>
                <c:pt idx="7">
                  <c:v>15494.0</c:v>
                </c:pt>
                <c:pt idx="8">
                  <c:v>10785.0</c:v>
                </c:pt>
                <c:pt idx="9">
                  <c:v>8772.0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C3EE-F48B-2049-8197-2D21CB2BD156}" type="datetime1">
              <a:rPr lang="en-US" smtClean="0"/>
              <a:t>6/16/14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Dmitry Litvintseb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87B4-53F4-1043-9E66-0C29824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563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C513-D363-9C41-BD98-360C09A09839}" type="datetime1">
              <a:rPr lang="en-US" smtClean="0"/>
              <a:t>6/16/14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Dmitry Litvintseb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786A-5B90-014D-A232-341DE1D9E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01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5786A-5B90-014D-A232-341DE1D9ED95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Dmitry Litvintseb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3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35BB-2499-994B-8990-2B9AA3BA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30607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dCache</a:t>
            </a:r>
            <a:r>
              <a:rPr lang="en-US" dirty="0" smtClean="0"/>
              <a:t>/</a:t>
            </a:r>
            <a:r>
              <a:rPr lang="en-US" dirty="0" err="1"/>
              <a:t>X</a:t>
            </a:r>
            <a:r>
              <a:rPr lang="en-US" dirty="0" err="1" smtClean="0"/>
              <a:t>RootD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Dmitry Litvintsev</a:t>
            </a:r>
            <a:br>
              <a:rPr lang="en-US" sz="3600" dirty="0" smtClean="0"/>
            </a:br>
            <a:r>
              <a:rPr lang="en-US" sz="3600" dirty="0" smtClean="0"/>
              <a:t>(DMS/DMD)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from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325"/>
            <a:ext cx="8401050" cy="45275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NFS v4.1: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      mount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-t nfs4 -o </a:t>
            </a:r>
            <a:r>
              <a:rPr lang="en-US" sz="2000" dirty="0" err="1">
                <a:solidFill>
                  <a:srgbClr val="0000FF"/>
                </a:solidFill>
              </a:rPr>
              <a:t>minorversion</a:t>
            </a:r>
            <a:r>
              <a:rPr lang="en-US" sz="2000" dirty="0">
                <a:solidFill>
                  <a:srgbClr val="0000FF"/>
                </a:solidFill>
              </a:rPr>
              <a:t>=1 </a:t>
            </a:r>
            <a:r>
              <a:rPr lang="en-US" sz="2000" dirty="0" smtClean="0">
                <a:solidFill>
                  <a:srgbClr val="0000FF"/>
                </a:solidFill>
              </a:rPr>
              <a:t>stkensrv1n:/</a:t>
            </a:r>
            <a:r>
              <a:rPr lang="en-US" sz="2000" dirty="0" err="1" smtClean="0">
                <a:solidFill>
                  <a:srgbClr val="0000FF"/>
                </a:solidFill>
              </a:rPr>
              <a:t>minos</a:t>
            </a:r>
            <a:r>
              <a:rPr lang="en-US" sz="2000" dirty="0" smtClean="0">
                <a:solidFill>
                  <a:srgbClr val="0000FF"/>
                </a:solidFill>
              </a:rPr>
              <a:t> /</a:t>
            </a:r>
            <a:r>
              <a:rPr lang="en-US" sz="2000" dirty="0" err="1" smtClean="0">
                <a:solidFill>
                  <a:srgbClr val="0000FF"/>
                </a:solidFill>
              </a:rPr>
              <a:t>pnfs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minos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</a:t>
            </a:r>
            <a:r>
              <a:rPr lang="nl-NL" sz="2000" dirty="0" smtClean="0">
                <a:solidFill>
                  <a:srgbClr val="0000FF"/>
                </a:solidFill>
              </a:rPr>
              <a:t>root </a:t>
            </a:r>
            <a:r>
              <a:rPr lang="nl-NL" sz="2000" dirty="0">
                <a:solidFill>
                  <a:srgbClr val="0000FF"/>
                </a:solidFill>
              </a:rPr>
              <a:t>[0]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f=</a:t>
            </a:r>
            <a:r>
              <a:rPr lang="en-US" sz="2000" dirty="0" err="1">
                <a:solidFill>
                  <a:srgbClr val="0000FF"/>
                </a:solidFill>
              </a:rPr>
              <a:t>TFile</a:t>
            </a:r>
            <a:r>
              <a:rPr lang="en-US" sz="2000" dirty="0">
                <a:solidFill>
                  <a:srgbClr val="0000FF"/>
                </a:solidFill>
              </a:rPr>
              <a:t>::Open</a:t>
            </a:r>
            <a:r>
              <a:rPr lang="en-US" sz="2000" dirty="0" smtClean="0">
                <a:solidFill>
                  <a:srgbClr val="0000FF"/>
                </a:solidFill>
              </a:rPr>
              <a:t>(”/</a:t>
            </a:r>
            <a:r>
              <a:rPr lang="en-US" sz="2000" dirty="0" err="1" smtClean="0">
                <a:solidFill>
                  <a:srgbClr val="0000FF"/>
                </a:solidFill>
              </a:rPr>
              <a:t>pnfs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minos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</a:rPr>
              <a:t>path/to/</a:t>
            </a:r>
            <a:r>
              <a:rPr lang="en-US" sz="2000" dirty="0" smtClean="0">
                <a:solidFill>
                  <a:srgbClr val="0000FF"/>
                </a:solidFill>
              </a:rPr>
              <a:t>file”);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WebDAV (</a:t>
            </a:r>
            <a:r>
              <a:rPr lang="en-US" sz="2000" dirty="0" err="1" smtClean="0"/>
              <a:t>TDavixFile</a:t>
            </a:r>
            <a:r>
              <a:rPr lang="en-US" sz="2000" dirty="0" smtClean="0"/>
              <a:t> plugin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{</a:t>
            </a:r>
            <a:r>
              <a:rPr lang="en-US" sz="2000" dirty="0" err="1" smtClean="0">
                <a:solidFill>
                  <a:srgbClr val="0000FF"/>
                </a:solidFill>
              </a:rPr>
              <a:t>grid,voms</a:t>
            </a:r>
            <a:r>
              <a:rPr lang="en-US" sz="2000" dirty="0" smtClean="0">
                <a:solidFill>
                  <a:srgbClr val="0000FF"/>
                </a:solidFill>
              </a:rPr>
              <a:t>}-proxy-</a:t>
            </a:r>
            <a:r>
              <a:rPr lang="en-US" sz="2000" dirty="0" err="1" smtClean="0">
                <a:solidFill>
                  <a:srgbClr val="0000FF"/>
                </a:solidFill>
              </a:rPr>
              <a:t>init</a:t>
            </a:r>
            <a:r>
              <a:rPr lang="en-US" sz="2000" dirty="0" smtClean="0">
                <a:solidFill>
                  <a:srgbClr val="0000FF"/>
                </a:solidFill>
              </a:rPr>
              <a:t> ..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</a:t>
            </a:r>
            <a:r>
              <a:rPr lang="nl-NL" sz="2000" dirty="0" smtClean="0">
                <a:solidFill>
                  <a:srgbClr val="0000FF"/>
                </a:solidFill>
              </a:rPr>
              <a:t>root </a:t>
            </a:r>
            <a:r>
              <a:rPr lang="nl-NL" sz="2000" dirty="0">
                <a:solidFill>
                  <a:srgbClr val="0000FF"/>
                </a:solidFill>
              </a:rPr>
              <a:t>[0] 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dirty="0">
                <a:solidFill>
                  <a:srgbClr val="0000FF"/>
                </a:solidFill>
              </a:rPr>
              <a:t>=</a:t>
            </a:r>
            <a:r>
              <a:rPr lang="en-US" sz="2000" dirty="0" err="1">
                <a:solidFill>
                  <a:srgbClr val="0000FF"/>
                </a:solidFill>
              </a:rPr>
              <a:t>TFile</a:t>
            </a:r>
            <a:r>
              <a:rPr lang="en-US" sz="2000" dirty="0">
                <a:solidFill>
                  <a:srgbClr val="0000FF"/>
                </a:solidFill>
              </a:rPr>
              <a:t>::Open("https://fndca1.fnal.gov:2880</a:t>
            </a:r>
            <a:r>
              <a:rPr lang="en-US" sz="2000" dirty="0" smtClean="0">
                <a:solidFill>
                  <a:srgbClr val="0000FF"/>
                </a:solidFill>
              </a:rPr>
              <a:t>/path/to/file"</a:t>
            </a:r>
            <a:r>
              <a:rPr lang="en-US" sz="2000" dirty="0">
                <a:solidFill>
                  <a:srgbClr val="0000FF"/>
                </a:solidFill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XRootD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Extended </a:t>
            </a:r>
            <a:r>
              <a:rPr lang="en-US" dirty="0" err="1" smtClean="0"/>
              <a:t>rootd</a:t>
            </a:r>
            <a:r>
              <a:rPr lang="en-US" dirty="0" smtClean="0"/>
              <a:t> (</a:t>
            </a:r>
            <a:r>
              <a:rPr lang="en-US" dirty="0" err="1" smtClean="0"/>
              <a:t>eXtended</a:t>
            </a:r>
            <a:r>
              <a:rPr lang="en-US" dirty="0" smtClean="0"/>
              <a:t> root daemon)</a:t>
            </a:r>
          </a:p>
          <a:p>
            <a:r>
              <a:rPr lang="en-US" dirty="0" smtClean="0"/>
              <a:t>File access and data transfer protocol</a:t>
            </a:r>
          </a:p>
          <a:p>
            <a:pPr lvl="1"/>
            <a:r>
              <a:rPr lang="en-US" dirty="0" smtClean="0"/>
              <a:t>POSIX-like random access to arbitrary data organized in files of any type</a:t>
            </a:r>
          </a:p>
          <a:p>
            <a:r>
              <a:rPr lang="en-US" dirty="0" smtClean="0"/>
              <a:t> A reference implementation of </a:t>
            </a:r>
          </a:p>
          <a:p>
            <a:pPr lvl="1"/>
            <a:r>
              <a:rPr lang="en-US" dirty="0" err="1"/>
              <a:t>x</a:t>
            </a:r>
            <a:r>
              <a:rPr lang="en-US" dirty="0" err="1" smtClean="0"/>
              <a:t>rootd</a:t>
            </a:r>
            <a:r>
              <a:rPr lang="en-US" dirty="0" smtClean="0"/>
              <a:t> daemon provides access to distributed data servers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msd</a:t>
            </a:r>
            <a:r>
              <a:rPr lang="en-US" dirty="0" smtClean="0"/>
              <a:t> daemon clusters </a:t>
            </a:r>
            <a:r>
              <a:rPr lang="en-US" dirty="0" err="1" smtClean="0"/>
              <a:t>xrood</a:t>
            </a:r>
            <a:r>
              <a:rPr lang="en-US" dirty="0" smtClean="0"/>
              <a:t> daemons </a:t>
            </a:r>
          </a:p>
          <a:p>
            <a:r>
              <a:rPr lang="en-US" dirty="0" smtClean="0"/>
              <a:t>Provides fault tolerant,  low latency, high bandwidth access to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</a:t>
            </a:r>
            <a:r>
              <a:rPr lang="en-US" dirty="0" err="1" smtClean="0"/>
              <a:t>XRootD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dCache</a:t>
            </a:r>
            <a:r>
              <a:rPr lang="en-US" sz="2000" dirty="0" smtClean="0"/>
              <a:t> provides fully functional </a:t>
            </a:r>
            <a:r>
              <a:rPr lang="en-US" sz="2000" dirty="0" err="1" smtClean="0"/>
              <a:t>xRootD</a:t>
            </a:r>
            <a:r>
              <a:rPr lang="en-US" sz="2000" dirty="0" smtClean="0"/>
              <a:t> server</a:t>
            </a:r>
          </a:p>
          <a:p>
            <a:pPr lvl="1"/>
            <a:r>
              <a:rPr lang="en-US" sz="2000" dirty="0" smtClean="0"/>
              <a:t>Native Java implementation of </a:t>
            </a:r>
            <a:r>
              <a:rPr lang="en-US" sz="2000" dirty="0" err="1" smtClean="0"/>
              <a:t>xrootd</a:t>
            </a:r>
            <a:r>
              <a:rPr lang="en-US" sz="2000" dirty="0" smtClean="0"/>
              <a:t> protocol</a:t>
            </a:r>
          </a:p>
          <a:p>
            <a:pPr lvl="1"/>
            <a:r>
              <a:rPr lang="en-US" sz="2000" dirty="0" smtClean="0"/>
              <a:t>Acts as any other </a:t>
            </a:r>
            <a:r>
              <a:rPr lang="en-US" sz="2000" dirty="0" err="1" smtClean="0"/>
              <a:t>dCache</a:t>
            </a:r>
            <a:r>
              <a:rPr lang="en-US" sz="2000" dirty="0" smtClean="0"/>
              <a:t> door. </a:t>
            </a:r>
            <a:r>
              <a:rPr lang="en-US" sz="2000" dirty="0" err="1" smtClean="0"/>
              <a:t>dCache</a:t>
            </a:r>
            <a:r>
              <a:rPr lang="en-US" sz="2000" dirty="0" smtClean="0"/>
              <a:t> door is </a:t>
            </a:r>
            <a:r>
              <a:rPr lang="en-US" sz="2000" dirty="0" err="1" smtClean="0"/>
              <a:t>xrootd</a:t>
            </a:r>
            <a:r>
              <a:rPr lang="en-US" sz="2000" dirty="0" smtClean="0"/>
              <a:t> redirector</a:t>
            </a:r>
          </a:p>
          <a:p>
            <a:pPr lvl="1"/>
            <a:r>
              <a:rPr lang="en-US" sz="2000" dirty="0" smtClean="0"/>
              <a:t>Mover</a:t>
            </a:r>
            <a:r>
              <a:rPr lang="en-US" sz="2000" dirty="0"/>
              <a:t> </a:t>
            </a:r>
            <a:r>
              <a:rPr lang="en-US" sz="2000" dirty="0" smtClean="0"/>
              <a:t>and pools are </a:t>
            </a:r>
            <a:r>
              <a:rPr lang="en-US" sz="2000" dirty="0" err="1" smtClean="0"/>
              <a:t>xrootd</a:t>
            </a:r>
            <a:r>
              <a:rPr lang="en-US" sz="2000" dirty="0" smtClean="0"/>
              <a:t> data servers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xrootd10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3070563"/>
            <a:ext cx="5270500" cy="34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XRootD</a:t>
            </a:r>
            <a:r>
              <a:rPr lang="en-US" dirty="0" smtClean="0"/>
              <a:t>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089525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On public </a:t>
            </a:r>
            <a:r>
              <a:rPr lang="en-US" sz="2200" dirty="0" err="1" smtClean="0"/>
              <a:t>dCache</a:t>
            </a:r>
            <a:r>
              <a:rPr lang="en-US" sz="2200" dirty="0" smtClean="0"/>
              <a:t> we run </a:t>
            </a:r>
            <a:r>
              <a:rPr lang="en-US" sz="2200" dirty="0" err="1" smtClean="0"/>
              <a:t>XRootD</a:t>
            </a:r>
            <a:r>
              <a:rPr lang="en-US" sz="2200" dirty="0" smtClean="0"/>
              <a:t> door:</a:t>
            </a:r>
          </a:p>
          <a:p>
            <a:pPr marL="0" indent="0" algn="ctr">
              <a:buNone/>
            </a:pPr>
            <a:r>
              <a:rPr lang="en-US" sz="2200" dirty="0"/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    root://fndca1.fnal.gov:1094</a:t>
            </a:r>
          </a:p>
          <a:p>
            <a:r>
              <a:rPr lang="en-US" sz="2200" dirty="0" smtClean="0"/>
              <a:t>How to use:</a:t>
            </a:r>
          </a:p>
          <a:p>
            <a:pPr lvl="1"/>
            <a:r>
              <a:rPr lang="en-US" sz="2200" dirty="0" smtClean="0"/>
              <a:t>Create {</a:t>
            </a:r>
            <a:r>
              <a:rPr lang="en-US" sz="2200" dirty="0" err="1" smtClean="0"/>
              <a:t>grid,voms</a:t>
            </a:r>
            <a:r>
              <a:rPr lang="en-US" sz="2200" dirty="0" smtClean="0"/>
              <a:t>} proxy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{</a:t>
            </a:r>
            <a:r>
              <a:rPr lang="en-US" sz="2000" dirty="0" err="1" smtClean="0">
                <a:solidFill>
                  <a:srgbClr val="0000FF"/>
                </a:solidFill>
                <a:latin typeface="Courier"/>
                <a:cs typeface="Courier"/>
              </a:rPr>
              <a:t>grid,voms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}-proxy-</a:t>
            </a:r>
            <a:r>
              <a:rPr lang="en-US" sz="2000" dirty="0" err="1" smtClean="0">
                <a:solidFill>
                  <a:srgbClr val="0000FF"/>
                </a:solidFill>
                <a:latin typeface="Courier"/>
                <a:cs typeface="Courier"/>
              </a:rPr>
              <a:t>init</a:t>
            </a: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 … </a:t>
            </a:r>
          </a:p>
          <a:p>
            <a:pPr lvl="1"/>
            <a:r>
              <a:rPr lang="en-US" sz="2200" dirty="0" smtClean="0"/>
              <a:t>With root files: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root [0] f=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TFile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::Open("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root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://fndca1.fnal.gov/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pnfs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fnal.gov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fermigrid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/volatile/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fermilab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litvinse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xib.root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"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;</a:t>
            </a:r>
          </a:p>
          <a:p>
            <a:pPr lvl="1"/>
            <a:r>
              <a:rPr lang="en-US" sz="2200" dirty="0" smtClean="0"/>
              <a:t>With any files</a:t>
            </a:r>
            <a:endParaRPr lang="en-US" sz="2200" dirty="0"/>
          </a:p>
          <a:p>
            <a:pPr marL="457200" lvl="1" indent="0"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xrdcp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xroot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://fndca1.fnal.gov/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pnfs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fnal.gov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fermigrid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/volatile/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fermilab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litvinse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/gums1.txt 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[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xrootd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] Total 0.00 MB	|====================| 100.00 % [0.0 MB/s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]</a:t>
            </a:r>
          </a:p>
          <a:p>
            <a:pPr lvl="1"/>
            <a:r>
              <a:rPr lang="en-US" sz="2200" dirty="0" smtClean="0"/>
              <a:t>Use </a:t>
            </a:r>
            <a:r>
              <a:rPr lang="en-US" sz="2200" dirty="0" err="1" smtClean="0"/>
              <a:t>xrd</a:t>
            </a:r>
            <a:r>
              <a:rPr lang="en-US" sz="2200" dirty="0"/>
              <a:t> - </a:t>
            </a:r>
            <a:r>
              <a:rPr lang="en-US" sz="2200" dirty="0" err="1"/>
              <a:t>xrootd</a:t>
            </a:r>
            <a:r>
              <a:rPr lang="en-US" sz="2200" dirty="0"/>
              <a:t> file and directory meta-data utility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XRootD</a:t>
            </a:r>
            <a:r>
              <a:rPr lang="en-US" dirty="0" smtClean="0"/>
              <a:t> usage from root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 descr="fife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0" b="-18820"/>
          <a:stretch>
            <a:fillRect/>
          </a:stretch>
        </p:blipFill>
        <p:spPr>
          <a:xfrm>
            <a:off x="457200" y="2195513"/>
            <a:ext cx="8229600" cy="4525962"/>
          </a:xfrm>
        </p:spPr>
      </p:pic>
      <p:pic>
        <p:nvPicPr>
          <p:cNvPr id="10" name="Picture 9" descr="fife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32" y="1285875"/>
            <a:ext cx="6808368" cy="4442460"/>
          </a:xfrm>
          <a:prstGeom prst="rect">
            <a:avLst/>
          </a:prstGeom>
        </p:spPr>
      </p:pic>
      <p:pic>
        <p:nvPicPr>
          <p:cNvPr id="11" name="Picture 10" descr="fife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32" y="1338263"/>
            <a:ext cx="6888655" cy="44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</a:t>
            </a:r>
            <a:r>
              <a:rPr lang="en-US" dirty="0" err="1" smtClean="0"/>
              <a:t>rd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Invoke it like so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xrd</a:t>
            </a:r>
            <a:r>
              <a:rPr lang="en-US" dirty="0" smtClean="0">
                <a:latin typeface="Courier"/>
                <a:cs typeface="Courier"/>
              </a:rPr>
              <a:t> fndca1.fnal.gov </a:t>
            </a:r>
          </a:p>
          <a:p>
            <a:r>
              <a:rPr lang="en-US" dirty="0" smtClean="0">
                <a:latin typeface="Calibri (Body)"/>
                <a:cs typeface="Calibri (Body)"/>
              </a:rPr>
              <a:t>Type ‘help’ to get list of command. </a:t>
            </a:r>
          </a:p>
        </p:txBody>
      </p:sp>
      <p:pic>
        <p:nvPicPr>
          <p:cNvPr id="9" name="Picture 8" descr="fife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64" y="1203326"/>
            <a:ext cx="6625486" cy="5400870"/>
          </a:xfrm>
          <a:prstGeom prst="rect">
            <a:avLst/>
          </a:prstGeom>
        </p:spPr>
      </p:pic>
      <p:pic>
        <p:nvPicPr>
          <p:cNvPr id="10" name="Picture 9" descr="fife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12975"/>
            <a:ext cx="7385552" cy="34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/>
          <a:lstStyle/>
          <a:p>
            <a:r>
              <a:rPr lang="en-US" dirty="0" smtClean="0"/>
              <a:t>For temporary files use scratch area</a:t>
            </a:r>
          </a:p>
          <a:p>
            <a:pPr marL="4572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pnfs</a:t>
            </a:r>
            <a:r>
              <a:rPr lang="en-US" dirty="0" smtClean="0"/>
              <a:t>/&lt;experiment&gt;/scratch/users/&lt;username&gt;</a:t>
            </a:r>
          </a:p>
          <a:p>
            <a:r>
              <a:rPr lang="en-US" dirty="0" smtClean="0"/>
              <a:t>For permanent files:</a:t>
            </a:r>
          </a:p>
          <a:p>
            <a:pPr lvl="1"/>
            <a:r>
              <a:rPr lang="en-US" dirty="0" smtClean="0"/>
              <a:t>Use large files (few  GBs). Concatenate small files before putting them to </a:t>
            </a:r>
            <a:r>
              <a:rPr lang="en-US" dirty="0" err="1" smtClean="0"/>
              <a:t>dCache</a:t>
            </a:r>
            <a:r>
              <a:rPr lang="en-US" dirty="0" smtClean="0"/>
              <a:t> if possible</a:t>
            </a:r>
          </a:p>
          <a:p>
            <a:pPr lvl="1"/>
            <a:r>
              <a:rPr lang="en-US" dirty="0" smtClean="0"/>
              <a:t>Use SFA (Small File Aggregation) with small files </a:t>
            </a:r>
          </a:p>
          <a:p>
            <a:r>
              <a:rPr lang="en-US" dirty="0" smtClean="0"/>
              <a:t>Pre-stage data before running on the grid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3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821"/>
            <a:ext cx="8229600" cy="3013807"/>
          </a:xfrm>
        </p:spPr>
        <p:txBody>
          <a:bodyPr/>
          <a:lstStyle/>
          <a:p>
            <a:r>
              <a:rPr lang="en-US" dirty="0" smtClean="0"/>
              <a:t>Collection of heterogeneous storage resources managed by co-operating but independent administrative domains transparently accessible via a common namespace.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xRootD</a:t>
            </a:r>
            <a:r>
              <a:rPr lang="en-US" dirty="0" smtClean="0"/>
              <a:t> Federated Storage (AAA take)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pic>
        <p:nvPicPr>
          <p:cNvPr id="8" name="Picture 7" descr="def200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092032"/>
            <a:ext cx="7569200" cy="3263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0572" y="5549695"/>
            <a:ext cx="580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XrootD</a:t>
            </a:r>
            <a:r>
              <a:rPr lang="en-US" dirty="0" smtClean="0"/>
              <a:t> based  Framework built on top of existing storage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+ </a:t>
            </a:r>
            <a:r>
              <a:rPr lang="en-US" dirty="0" err="1" smtClean="0"/>
              <a:t>XrootD</a:t>
            </a:r>
            <a:r>
              <a:rPr lang="en-US" dirty="0" smtClean="0"/>
              <a:t> Federation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19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1133" b="11133"/>
          <a:stretch>
            <a:fillRect/>
          </a:stretch>
        </p:blipFill>
        <p:spPr>
          <a:xfrm>
            <a:off x="457200" y="1584325"/>
            <a:ext cx="8229600" cy="4525963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3124200" y="2047875"/>
            <a:ext cx="1781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6482" y="3742293"/>
            <a:ext cx="148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/path/to/</a:t>
            </a:r>
            <a:r>
              <a:rPr lang="en-US" dirty="0" err="1" smtClean="0"/>
              <a:t>lfn</a:t>
            </a:r>
            <a:r>
              <a:rPr lang="en-US" dirty="0" smtClean="0"/>
              <a:t> ?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2492375"/>
            <a:ext cx="647700" cy="161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1167" y="2662793"/>
            <a:ext cx="148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/path/to/</a:t>
            </a:r>
            <a:r>
              <a:rPr lang="en-US" dirty="0" err="1" smtClean="0"/>
              <a:t>lfn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9" name="Vertical Scroll 18"/>
          <p:cNvSpPr/>
          <p:nvPr/>
        </p:nvSpPr>
        <p:spPr>
          <a:xfrm>
            <a:off x="287020" y="4668520"/>
            <a:ext cx="822960" cy="822960"/>
          </a:xfrm>
          <a:prstGeom prst="vertic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42703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TFC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09980" y="5080000"/>
            <a:ext cx="4033520" cy="476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986" y="2492375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/path/to/</a:t>
            </a:r>
            <a:r>
              <a:rPr lang="en-US" dirty="0" err="1" smtClean="0"/>
              <a:t>lfn</a:t>
            </a:r>
            <a:endParaRPr lang="en-US" dirty="0"/>
          </a:p>
          <a:p>
            <a:r>
              <a:rPr lang="en-US" dirty="0" smtClean="0"/>
              <a:t>-&gt; /mapped/path/to/</a:t>
            </a:r>
            <a:r>
              <a:rPr lang="en-US" dirty="0" err="1" smtClean="0"/>
              <a:t>pnf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321167" y="2492375"/>
            <a:ext cx="552708" cy="161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67500" y="3593584"/>
            <a:ext cx="71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 it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24200" y="2333625"/>
            <a:ext cx="1781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9961" y="249237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Redirect </a:t>
            </a:r>
            <a:r>
              <a:rPr lang="en-US" dirty="0" err="1" smtClean="0"/>
              <a:t>xrootd.federation.host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9961" y="2492375"/>
            <a:ext cx="3159839" cy="241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33749" y="1584325"/>
            <a:ext cx="148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/path/to/</a:t>
            </a:r>
            <a:r>
              <a:rPr lang="en-US" dirty="0" err="1" smtClean="0"/>
              <a:t>lfn</a:t>
            </a:r>
            <a:r>
              <a:rPr lang="en-US" dirty="0" smtClean="0"/>
              <a:t> ?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381250" y="2492375"/>
            <a:ext cx="3638550" cy="241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33749" y="2773581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Redirect fndca1.fnal.gov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70125" y="2333625"/>
            <a:ext cx="589836" cy="1259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96518" y="3224252"/>
            <a:ext cx="13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Path/to/</a:t>
            </a:r>
            <a:r>
              <a:rPr lang="en-US" dirty="0" err="1" smtClean="0"/>
              <a:t>lfn</a:t>
            </a:r>
            <a:r>
              <a:rPr lang="en-US" dirty="0" smtClean="0"/>
              <a:t> ?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196518" y="3742293"/>
            <a:ext cx="1073607" cy="116308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270125" y="2333625"/>
            <a:ext cx="320675" cy="1259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96518" y="3224252"/>
            <a:ext cx="16131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Redirect o pool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651000" y="2333625"/>
            <a:ext cx="939800" cy="257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18" grpId="1"/>
      <p:bldP spid="19" grpId="0" animBg="1"/>
      <p:bldP spid="19" grpId="1" animBg="1"/>
      <p:bldP spid="19" grpId="2" animBg="1"/>
      <p:bldP spid="19" grpId="3" animBg="1"/>
      <p:bldP spid="21" grpId="0"/>
      <p:bldP spid="21" grpId="1"/>
      <p:bldP spid="21" grpId="2"/>
      <p:bldP spid="21" grpId="3"/>
      <p:bldP spid="24" grpId="0"/>
      <p:bldP spid="24" grpId="1"/>
      <p:bldP spid="27" grpId="0"/>
      <p:bldP spid="27" grpId="1"/>
      <p:bldP spid="31" grpId="0"/>
      <p:bldP spid="31" grpId="1"/>
      <p:bldP spid="34" grpId="0"/>
      <p:bldP spid="34" grpId="1"/>
      <p:bldP spid="37" grpId="0"/>
      <p:bldP spid="37" grpId="1"/>
      <p:bldP spid="40" grpId="0"/>
      <p:bldP spid="40" grpId="1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390775" y="1417637"/>
            <a:ext cx="4410860" cy="470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Distributed multi-petabyte scalable disk storage system with single rooted </a:t>
            </a:r>
            <a:r>
              <a:rPr lang="en-US" dirty="0" err="1" smtClean="0"/>
              <a:t>filesystem</a:t>
            </a:r>
            <a:r>
              <a:rPr lang="en-US" dirty="0" smtClean="0"/>
              <a:t> providing location independent file access</a:t>
            </a:r>
          </a:p>
          <a:p>
            <a:pPr lvl="1"/>
            <a:r>
              <a:rPr lang="en-US" dirty="0" smtClean="0"/>
              <a:t>Can be interfaced with tertiary storage serving as cache front-end to optimize I/O</a:t>
            </a:r>
          </a:p>
          <a:p>
            <a:r>
              <a:rPr lang="en-US" dirty="0" err="1" smtClean="0"/>
              <a:t>dCache.org</a:t>
            </a:r>
            <a:r>
              <a:rPr lang="en-US" dirty="0" smtClean="0"/>
              <a:t> is a collaboration between DESY, Fermilab and NDGF</a:t>
            </a:r>
          </a:p>
          <a:p>
            <a:r>
              <a:rPr lang="en-US" dirty="0" err="1" smtClean="0"/>
              <a:t>dCache</a:t>
            </a:r>
            <a:r>
              <a:rPr lang="en-US" dirty="0" smtClean="0"/>
              <a:t> is an open source (</a:t>
            </a:r>
            <a:r>
              <a:rPr lang="en-US" dirty="0" err="1" smtClean="0"/>
              <a:t>github.com</a:t>
            </a:r>
            <a:r>
              <a:rPr lang="en-US" dirty="0"/>
              <a:t>/</a:t>
            </a:r>
            <a:r>
              <a:rPr lang="en-US" dirty="0" err="1"/>
              <a:t>dCache</a:t>
            </a:r>
            <a:r>
              <a:rPr lang="en-US" dirty="0"/>
              <a:t>/</a:t>
            </a:r>
            <a:r>
              <a:rPr lang="en-US" dirty="0" err="1" smtClean="0"/>
              <a:t>dcache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 Plugin for </a:t>
            </a:r>
            <a:r>
              <a:rPr lang="en-US" dirty="0" err="1" smtClean="0"/>
              <a:t>XRootD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Fabrizio</a:t>
            </a:r>
            <a:r>
              <a:rPr lang="en-US" dirty="0" smtClean="0"/>
              <a:t> </a:t>
            </a:r>
            <a:r>
              <a:rPr lang="en-US" dirty="0" err="1" smtClean="0"/>
              <a:t>Furano</a:t>
            </a:r>
            <a:r>
              <a:rPr lang="en-US" dirty="0" smtClean="0"/>
              <a:t> CERN IT-SDC/ID)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XrdHTTP</a:t>
            </a:r>
            <a:r>
              <a:rPr lang="en-US" dirty="0" smtClean="0"/>
              <a:t> plugin provides support for HTTP(s) and WebDAV in </a:t>
            </a:r>
            <a:r>
              <a:rPr lang="en-US" dirty="0" err="1" smtClean="0"/>
              <a:t>XRootD</a:t>
            </a:r>
            <a:r>
              <a:rPr lang="en-US" dirty="0" smtClean="0"/>
              <a:t> framework</a:t>
            </a:r>
          </a:p>
          <a:p>
            <a:r>
              <a:rPr lang="en-US" dirty="0" smtClean="0"/>
              <a:t>Can share same port as </a:t>
            </a:r>
            <a:r>
              <a:rPr lang="en-US" dirty="0" err="1" smtClean="0"/>
              <a:t>XRootD</a:t>
            </a:r>
            <a:r>
              <a:rPr lang="en-US" dirty="0" smtClean="0"/>
              <a:t> protocol. Clients automatically detected. </a:t>
            </a:r>
          </a:p>
          <a:p>
            <a:r>
              <a:rPr lang="en-US" dirty="0" smtClean="0"/>
              <a:t>Support X509 auth., proxy certs. </a:t>
            </a:r>
            <a:r>
              <a:rPr lang="en-US" dirty="0"/>
              <a:t>a</a:t>
            </a:r>
            <a:r>
              <a:rPr lang="en-US" dirty="0" smtClean="0"/>
              <a:t>nd VOMS extensions</a:t>
            </a:r>
          </a:p>
          <a:p>
            <a:r>
              <a:rPr lang="en-US" dirty="0" smtClean="0"/>
              <a:t>Any </a:t>
            </a:r>
            <a:r>
              <a:rPr lang="en-US" dirty="0" err="1" smtClean="0"/>
              <a:t>XRootD</a:t>
            </a:r>
            <a:r>
              <a:rPr lang="en-US" dirty="0" smtClean="0"/>
              <a:t> server keeps its advances functionality plus gets HTTP compliance</a:t>
            </a:r>
          </a:p>
          <a:p>
            <a:r>
              <a:rPr lang="en-US" dirty="0" smtClean="0"/>
              <a:t>IPv6 compatible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HTTP/WebDAV?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Covers most existing use cases </a:t>
            </a:r>
          </a:p>
          <a:p>
            <a:r>
              <a:rPr lang="en-US" dirty="0" smtClean="0"/>
              <a:t>Supports WAN access </a:t>
            </a:r>
          </a:p>
          <a:p>
            <a:r>
              <a:rPr lang="en-US" dirty="0" smtClean="0"/>
              <a:t>GET/PUT or direct chunked access</a:t>
            </a:r>
          </a:p>
          <a:p>
            <a:r>
              <a:rPr lang="en-US" dirty="0" smtClean="0"/>
              <a:t>Ubiquitous:</a:t>
            </a:r>
          </a:p>
          <a:p>
            <a:pPr lvl="1"/>
            <a:r>
              <a:rPr lang="en-US" dirty="0" smtClean="0"/>
              <a:t>Available on all platforms</a:t>
            </a:r>
          </a:p>
          <a:p>
            <a:pPr lvl="1"/>
            <a:r>
              <a:rPr lang="en-US" dirty="0" smtClean="0"/>
              <a:t>Many standard clients</a:t>
            </a:r>
          </a:p>
          <a:p>
            <a:pPr lvl="1"/>
            <a:r>
              <a:rPr lang="en-US" dirty="0" smtClean="0"/>
              <a:t>Web browsers  </a:t>
            </a:r>
          </a:p>
          <a:p>
            <a:pPr lvl="1"/>
            <a:r>
              <a:rPr lang="en-US" dirty="0" smtClean="0"/>
              <a:t>Allow integration with Cloud at protocol level</a:t>
            </a:r>
          </a:p>
          <a:p>
            <a:r>
              <a:rPr lang="en-US" dirty="0" smtClean="0"/>
              <a:t>HTTP moves more data worldwide than HEP</a:t>
            </a:r>
          </a:p>
          <a:p>
            <a:r>
              <a:rPr lang="en-US" dirty="0" smtClean="0"/>
              <a:t>HTTP + Grid allow a browser to interact with GRID SE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xrdhtt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xrdhttp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9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xrdhttp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xrdhttp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13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dCache</a:t>
            </a:r>
            <a:r>
              <a:rPr lang="en-US" dirty="0" smtClean="0"/>
              <a:t> is actively used by FIFE experiments</a:t>
            </a:r>
          </a:p>
          <a:p>
            <a:r>
              <a:rPr lang="en-US" dirty="0" smtClean="0"/>
              <a:t>We run </a:t>
            </a:r>
            <a:r>
              <a:rPr lang="en-US" dirty="0" err="1" smtClean="0"/>
              <a:t>XRootD</a:t>
            </a:r>
            <a:r>
              <a:rPr lang="en-US" dirty="0" smtClean="0"/>
              <a:t> door </a:t>
            </a:r>
          </a:p>
          <a:p>
            <a:r>
              <a:rPr lang="en-US" dirty="0" smtClean="0"/>
              <a:t>We are starting to  experiment with storage federations</a:t>
            </a:r>
          </a:p>
          <a:p>
            <a:pPr lvl="1"/>
            <a:r>
              <a:rPr lang="en-US" dirty="0" err="1" smtClean="0"/>
              <a:t>XRootD</a:t>
            </a:r>
            <a:endParaRPr lang="en-US" dirty="0" smtClean="0"/>
          </a:p>
          <a:p>
            <a:pPr lvl="1"/>
            <a:r>
              <a:rPr lang="en-US" dirty="0" smtClean="0"/>
              <a:t>WebDAV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worldwide</a:t>
            </a:r>
            <a:endParaRPr lang="en-US" dirty="0"/>
          </a:p>
        </p:txBody>
      </p:sp>
      <p:pic>
        <p:nvPicPr>
          <p:cNvPr id="7" name="Content Placeholder 6" descr="dcache-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239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5506" y="5987018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More that 70 installations, with total storage volume of ~ 120 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3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@ 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 and successful history:</a:t>
            </a:r>
          </a:p>
          <a:p>
            <a:pPr lvl="1"/>
            <a:r>
              <a:rPr lang="en-US" dirty="0" smtClean="0"/>
              <a:t>Run II : CDF (in production since 2003)</a:t>
            </a:r>
          </a:p>
          <a:p>
            <a:pPr lvl="1"/>
            <a:r>
              <a:rPr lang="en-US" dirty="0" smtClean="0"/>
              <a:t>General purpose Public </a:t>
            </a:r>
            <a:r>
              <a:rPr lang="en-US" dirty="0" err="1" smtClean="0"/>
              <a:t>dCache</a:t>
            </a:r>
            <a:r>
              <a:rPr lang="en-US" dirty="0" smtClean="0"/>
              <a:t> (in production since 2004)</a:t>
            </a:r>
          </a:p>
          <a:p>
            <a:pPr lvl="1"/>
            <a:r>
              <a:rPr lang="en-US" dirty="0" smtClean="0"/>
              <a:t>CMS (since 2005)</a:t>
            </a:r>
          </a:p>
          <a:p>
            <a:pPr lvl="1"/>
            <a:r>
              <a:rPr lang="en-US" dirty="0" smtClean="0"/>
              <a:t>D0 (in production since 2014)</a:t>
            </a:r>
          </a:p>
          <a:p>
            <a:r>
              <a:rPr lang="en-US" dirty="0" smtClean="0"/>
              <a:t>Fall 2013: public </a:t>
            </a:r>
            <a:r>
              <a:rPr lang="en-US" dirty="0" err="1" smtClean="0"/>
              <a:t>dCache</a:t>
            </a:r>
            <a:r>
              <a:rPr lang="en-US" dirty="0" smtClean="0"/>
              <a:t> expanded by a factor of 20 to meet needs of IF experiments (a part of FIFE program)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transfer volume scaling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513"/>
            <a:ext cx="9144000" cy="4572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25450" y="3540125"/>
            <a:ext cx="2740152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4048" y="2613025"/>
            <a:ext cx="8458327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1841500" y="2613025"/>
            <a:ext cx="158750" cy="9271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32000" y="2857500"/>
            <a:ext cx="144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100 scale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space usage in </a:t>
            </a:r>
            <a:r>
              <a:rPr lang="en-US" dirty="0" err="1" smtClean="0"/>
              <a:t>dCache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853950"/>
              </p:ext>
            </p:extLst>
          </p:nvPr>
        </p:nvGraphicFramePr>
        <p:xfrm>
          <a:off x="457200" y="12636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9541" y="525041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On-line space usage in public </a:t>
            </a:r>
            <a:r>
              <a:rPr lang="en-US" dirty="0" err="1" smtClean="0"/>
              <a:t>dCache</a:t>
            </a:r>
            <a:r>
              <a:rPr lang="en-US" dirty="0" smtClean="0"/>
              <a:t> by storage group (top 10) in </a:t>
            </a:r>
            <a:r>
              <a:rPr lang="en-US" dirty="0" err="1" smtClean="0"/>
              <a:t>GiBs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68819" y="5682734"/>
            <a:ext cx="400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used space currently is about 2PiBs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1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dCache</a:t>
            </a:r>
            <a:r>
              <a:rPr lang="en-US" dirty="0" smtClean="0"/>
              <a:t> (FNDCA)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1931" r="1931"/>
          <a:stretch>
            <a:fillRect/>
          </a:stretch>
        </p:blipFill>
        <p:spPr>
          <a:xfrm>
            <a:off x="847725" y="1989137"/>
            <a:ext cx="8229600" cy="4525963"/>
          </a:xfrm>
        </p:spPr>
      </p:pic>
      <p:sp>
        <p:nvSpPr>
          <p:cNvPr id="10" name="Right Brace 9"/>
          <p:cNvSpPr/>
          <p:nvPr/>
        </p:nvSpPr>
        <p:spPr>
          <a:xfrm rot="16200000">
            <a:off x="1981980" y="637364"/>
            <a:ext cx="344519" cy="23590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16200000">
            <a:off x="3944128" y="1139014"/>
            <a:ext cx="344518" cy="13557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5350653" y="1132664"/>
            <a:ext cx="344518" cy="13557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62468" y="1232972"/>
            <a:ext cx="584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1253" y="1176603"/>
            <a:ext cx="941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Mgmt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9977" y="1232972"/>
            <a:ext cx="176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Servers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51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Protocols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63733"/>
              </p:ext>
            </p:extLst>
          </p:nvPr>
        </p:nvGraphicFramePr>
        <p:xfrm>
          <a:off x="63500" y="1194435"/>
          <a:ext cx="9001125" cy="525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250"/>
                <a:gridCol w="4460875"/>
                <a:gridCol w="1524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Protocol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URL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Authentication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Client(s)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dcap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dcap</a:t>
                      </a:r>
                      <a:r>
                        <a:rPr lang="en-US" sz="1400" dirty="0" smtClean="0"/>
                        <a:t>://fndca1.fnal.gov:{24125,24136,24137,24138}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err="1" smtClean="0"/>
                        <a:t>dccp,dcap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root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dcap</a:t>
                      </a:r>
                      <a:r>
                        <a:rPr lang="en-US" sz="1400" dirty="0" smtClean="0"/>
                        <a:t>://fndca1.fnal.gov:{24525,24536}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GSI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dcap</a:t>
                      </a:r>
                      <a:r>
                        <a:rPr lang="en-US" sz="1400" dirty="0" smtClean="0"/>
                        <a:t>://fndca1.fnal.gov:{24725,24736}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Kerberos(GSS)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fndca1.fnal.gov:24126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passwd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ftp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fndca1.fnal.gov:24127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kerberos</a:t>
                      </a:r>
                      <a:r>
                        <a:rPr lang="en-US" sz="1400" dirty="0" smtClean="0"/>
                        <a:t>(GSS)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gFTP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fndca1.fnal.gov:{2811,2812}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globus</a:t>
                      </a:r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url</a:t>
                      </a:r>
                      <a:r>
                        <a:rPr lang="en-US" sz="1400" dirty="0" smtClean="0"/>
                        <a:t>-copy, </a:t>
                      </a:r>
                      <a:r>
                        <a:rPr lang="en-US" sz="1400" dirty="0" err="1" smtClean="0"/>
                        <a:t>srmcp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uberftp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srm</a:t>
                      </a:r>
                      <a:r>
                        <a:rPr lang="en-US" sz="1400" dirty="0" smtClean="0"/>
                        <a:t>://fndca1.fnal.gov:8443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lcg-cp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srmcp</a:t>
                      </a: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NFS v4.1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stkensrv1n.fnal.gov:2049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POSIX I/O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NFS </a:t>
                      </a:r>
                      <a:r>
                        <a:rPr lang="en-US" sz="1400" dirty="0" smtClean="0"/>
                        <a:t>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stkensrv1n.fnal.gov:2049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POSIX</a:t>
                      </a:r>
                      <a:r>
                        <a:rPr lang="en-US" sz="1400" baseline="0" dirty="0" smtClean="0"/>
                        <a:t> metadata ops, POSIX I/O with </a:t>
                      </a:r>
                      <a:r>
                        <a:rPr lang="en-US" sz="1400" baseline="0" dirty="0" err="1" smtClean="0"/>
                        <a:t>dcap</a:t>
                      </a:r>
                      <a:r>
                        <a:rPr lang="en-US" sz="1400" baseline="0" dirty="0" smtClean="0"/>
                        <a:t> preload library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WebDAV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https://fndca1.fnal.gov:2880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Browsers, curl, cadaver, </a:t>
                      </a:r>
                      <a:r>
                        <a:rPr lang="en-US" sz="1400" dirty="0" err="1" smtClean="0"/>
                        <a:t>davfs</a:t>
                      </a:r>
                      <a:r>
                        <a:rPr lang="en-US" sz="1400" dirty="0" smtClean="0"/>
                        <a:t>, root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XRootD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(x)root://fndca1.fnal.gov:</a:t>
                      </a:r>
                      <a:r>
                        <a:rPr lang="en-US" sz="1400" dirty="0" smtClean="0"/>
                        <a:t>1094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xrdcp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xrd</a:t>
                      </a:r>
                      <a:r>
                        <a:rPr lang="en-US" sz="1400" baseline="0" dirty="0" smtClean="0"/>
                        <a:t>, POSIX preload </a:t>
                      </a:r>
                      <a:r>
                        <a:rPr lang="en-US" sz="1400" baseline="0" dirty="0" err="1" smtClean="0"/>
                        <a:t>lobrary</a:t>
                      </a:r>
                      <a:r>
                        <a:rPr lang="en-US" sz="1400" baseline="0" dirty="0" smtClean="0"/>
                        <a:t>, FUSE, root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from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75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Provided the proper plugin the access to files in </a:t>
            </a:r>
            <a:r>
              <a:rPr lang="en-US" dirty="0" err="1" smtClean="0"/>
              <a:t>dCache</a:t>
            </a:r>
            <a:r>
              <a:rPr lang="en-US" dirty="0" smtClean="0"/>
              <a:t> from root looks like:</a:t>
            </a:r>
          </a:p>
          <a:p>
            <a:pPr lvl="1"/>
            <a:r>
              <a:rPr lang="en-US" dirty="0" err="1" smtClean="0"/>
              <a:t>dcap</a:t>
            </a:r>
            <a:r>
              <a:rPr lang="en-US" dirty="0" smtClean="0"/>
              <a:t> (no </a:t>
            </a:r>
            <a:r>
              <a:rPr lang="en-US" dirty="0" err="1" smtClean="0"/>
              <a:t>auth</a:t>
            </a:r>
            <a:r>
              <a:rPr lang="en-US" dirty="0" smtClean="0"/>
              <a:t>) on mounted namespace (NFS v3) using preload library</a:t>
            </a:r>
          </a:p>
          <a:p>
            <a:pPr marL="457200" lvl="1" indent="0">
              <a:buNone/>
            </a:pPr>
            <a:r>
              <a:rPr lang="en-US" dirty="0" smtClean="0"/>
              <a:t>     </a:t>
            </a:r>
            <a:r>
              <a:rPr lang="en-US" dirty="0">
                <a:solidFill>
                  <a:srgbClr val="0000FF"/>
                </a:solidFill>
              </a:rPr>
              <a:t> mount 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o </a:t>
            </a:r>
            <a:r>
              <a:rPr lang="en-US" dirty="0" err="1">
                <a:solidFill>
                  <a:srgbClr val="0000FF"/>
                </a:solidFill>
              </a:rPr>
              <a:t>nfsvers</a:t>
            </a:r>
            <a:r>
              <a:rPr lang="en-US" dirty="0">
                <a:solidFill>
                  <a:srgbClr val="0000FF"/>
                </a:solidFill>
              </a:rPr>
              <a:t>=3 </a:t>
            </a:r>
            <a:r>
              <a:rPr lang="en-US" dirty="0" smtClean="0">
                <a:solidFill>
                  <a:srgbClr val="0000FF"/>
                </a:solidFill>
              </a:rPr>
              <a:t>stkensrv1n:/</a:t>
            </a:r>
            <a:r>
              <a:rPr lang="en-US" dirty="0" err="1" smtClean="0">
                <a:solidFill>
                  <a:srgbClr val="0000FF"/>
                </a:solidFill>
              </a:rPr>
              <a:t>minos</a:t>
            </a:r>
            <a:r>
              <a:rPr lang="en-US" dirty="0" smtClean="0">
                <a:solidFill>
                  <a:srgbClr val="0000FF"/>
                </a:solidFill>
              </a:rPr>
              <a:t> /</a:t>
            </a:r>
            <a:r>
              <a:rPr lang="en-US" dirty="0" err="1" smtClean="0">
                <a:solidFill>
                  <a:srgbClr val="0000FF"/>
                </a:solidFill>
              </a:rPr>
              <a:t>pnfs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minos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     </a:t>
            </a:r>
            <a:r>
              <a:rPr lang="en-US" dirty="0">
                <a:solidFill>
                  <a:srgbClr val="0000FF"/>
                </a:solidFill>
              </a:rPr>
              <a:t>export LD_PRELOAD=/</a:t>
            </a:r>
            <a:r>
              <a:rPr lang="en-US" dirty="0" err="1">
                <a:solidFill>
                  <a:srgbClr val="0000FF"/>
                </a:solidFill>
              </a:rPr>
              <a:t>usr</a:t>
            </a:r>
            <a:r>
              <a:rPr lang="en-US" dirty="0">
                <a:solidFill>
                  <a:srgbClr val="0000FF"/>
                </a:solidFill>
              </a:rPr>
              <a:t>/lib64/libpdcap.so.1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    </a:t>
            </a:r>
            <a:r>
              <a:rPr lang="en-US" dirty="0">
                <a:solidFill>
                  <a:srgbClr val="0000FF"/>
                </a:solidFill>
              </a:rPr>
              <a:t> root [0] f=</a:t>
            </a:r>
            <a:r>
              <a:rPr lang="en-US" dirty="0" err="1">
                <a:solidFill>
                  <a:srgbClr val="0000FF"/>
                </a:solidFill>
              </a:rPr>
              <a:t>TFile</a:t>
            </a:r>
            <a:r>
              <a:rPr lang="en-US" dirty="0">
                <a:solidFill>
                  <a:srgbClr val="0000FF"/>
                </a:solidFill>
              </a:rPr>
              <a:t>::Open</a:t>
            </a:r>
            <a:r>
              <a:rPr lang="en-US" dirty="0" smtClean="0">
                <a:solidFill>
                  <a:srgbClr val="0000FF"/>
                </a:solidFill>
              </a:rPr>
              <a:t>(”/</a:t>
            </a:r>
            <a:r>
              <a:rPr lang="en-US" dirty="0" err="1" smtClean="0">
                <a:solidFill>
                  <a:srgbClr val="0000FF"/>
                </a:solidFill>
              </a:rPr>
              <a:t>pnfs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minos</a:t>
            </a:r>
            <a:r>
              <a:rPr lang="en-US" dirty="0" smtClean="0">
                <a:solidFill>
                  <a:srgbClr val="0000FF"/>
                </a:solidFill>
              </a:rPr>
              <a:t>/path</a:t>
            </a:r>
            <a:r>
              <a:rPr lang="en-US" dirty="0">
                <a:solidFill>
                  <a:srgbClr val="0000FF"/>
                </a:solidFill>
              </a:rPr>
              <a:t>/to/file")</a:t>
            </a:r>
            <a:r>
              <a:rPr lang="en-US" dirty="0" smtClean="0">
                <a:solidFill>
                  <a:srgbClr val="0000FF"/>
                </a:solidFill>
              </a:rPr>
              <a:t>;</a:t>
            </a:r>
            <a:endParaRPr lang="en-US" dirty="0" smtClean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cap</a:t>
            </a:r>
            <a:r>
              <a:rPr lang="en-US" dirty="0" smtClean="0"/>
              <a:t> (no </a:t>
            </a:r>
            <a:r>
              <a:rPr lang="en-US" dirty="0" err="1" smtClean="0"/>
              <a:t>auth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  root [0] </a:t>
            </a:r>
            <a:r>
              <a:rPr lang="en-US" dirty="0">
                <a:solidFill>
                  <a:srgbClr val="0000FF"/>
                </a:solidFill>
              </a:rPr>
              <a:t>f=</a:t>
            </a:r>
            <a:r>
              <a:rPr lang="en-US" dirty="0" err="1">
                <a:solidFill>
                  <a:srgbClr val="0000FF"/>
                </a:solidFill>
              </a:rPr>
              <a:t>TFile</a:t>
            </a:r>
            <a:r>
              <a:rPr lang="en-US" dirty="0">
                <a:solidFill>
                  <a:srgbClr val="0000FF"/>
                </a:solidFill>
              </a:rPr>
              <a:t>::Open("</a:t>
            </a:r>
            <a:r>
              <a:rPr lang="en-US" dirty="0" err="1">
                <a:solidFill>
                  <a:srgbClr val="0000FF"/>
                </a:solidFill>
              </a:rPr>
              <a:t>dcap</a:t>
            </a:r>
            <a:r>
              <a:rPr lang="en-US" dirty="0">
                <a:solidFill>
                  <a:srgbClr val="0000FF"/>
                </a:solidFill>
              </a:rPr>
              <a:t>://fndca1.fnal.gov:24125</a:t>
            </a:r>
            <a:r>
              <a:rPr lang="en-US" dirty="0" smtClean="0">
                <a:solidFill>
                  <a:srgbClr val="0000FF"/>
                </a:solidFill>
              </a:rPr>
              <a:t>/full/path/to/file"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;</a:t>
            </a:r>
          </a:p>
          <a:p>
            <a:pPr lvl="1"/>
            <a:r>
              <a:rPr lang="en-US" dirty="0" err="1" smtClean="0"/>
              <a:t>dcap</a:t>
            </a:r>
            <a:r>
              <a:rPr lang="en-US" dirty="0" smtClean="0"/>
              <a:t> (GSI </a:t>
            </a:r>
            <a:r>
              <a:rPr lang="en-US" dirty="0" err="1" smtClean="0"/>
              <a:t>Auth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 {</a:t>
            </a:r>
            <a:r>
              <a:rPr lang="en-US" dirty="0" err="1" smtClean="0">
                <a:solidFill>
                  <a:srgbClr val="0000FF"/>
                </a:solidFill>
              </a:rPr>
              <a:t>grid,voms</a:t>
            </a:r>
            <a:r>
              <a:rPr lang="en-US" dirty="0" smtClean="0">
                <a:solidFill>
                  <a:srgbClr val="0000FF"/>
                </a:solidFill>
              </a:rPr>
              <a:t>}-proxy-</a:t>
            </a:r>
            <a:r>
              <a:rPr lang="en-US" dirty="0" err="1" smtClean="0">
                <a:solidFill>
                  <a:srgbClr val="0000FF"/>
                </a:solidFill>
              </a:rPr>
              <a:t>init</a:t>
            </a:r>
            <a:r>
              <a:rPr lang="en-US" dirty="0" smtClean="0">
                <a:solidFill>
                  <a:srgbClr val="0000FF"/>
                </a:solidFill>
              </a:rPr>
              <a:t> …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export </a:t>
            </a:r>
            <a:r>
              <a:rPr lang="en-US" dirty="0">
                <a:solidFill>
                  <a:srgbClr val="0000FF"/>
                </a:solidFill>
              </a:rPr>
              <a:t>DCACHE_IO_TUNNEL=/</a:t>
            </a:r>
            <a:r>
              <a:rPr lang="en-US" dirty="0" err="1">
                <a:solidFill>
                  <a:srgbClr val="0000FF"/>
                </a:solidFill>
              </a:rPr>
              <a:t>usr</a:t>
            </a:r>
            <a:r>
              <a:rPr lang="en-US" dirty="0">
                <a:solidFill>
                  <a:srgbClr val="0000FF"/>
                </a:solidFill>
              </a:rPr>
              <a:t>/lib64/</a:t>
            </a:r>
            <a:r>
              <a:rPr lang="en-US" dirty="0" err="1">
                <a:solidFill>
                  <a:srgbClr val="0000FF"/>
                </a:solidFill>
              </a:rPr>
              <a:t>dcap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libgsiTunnel.so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root </a:t>
            </a:r>
            <a:r>
              <a:rPr lang="en-US" dirty="0">
                <a:solidFill>
                  <a:srgbClr val="0000FF"/>
                </a:solidFill>
              </a:rPr>
              <a:t>[0] f=</a:t>
            </a:r>
            <a:r>
              <a:rPr lang="en-US" dirty="0" err="1">
                <a:solidFill>
                  <a:srgbClr val="0000FF"/>
                </a:solidFill>
              </a:rPr>
              <a:t>TFile</a:t>
            </a:r>
            <a:r>
              <a:rPr lang="en-US" dirty="0">
                <a:solidFill>
                  <a:srgbClr val="0000FF"/>
                </a:solidFill>
              </a:rPr>
              <a:t>::Open("</a:t>
            </a:r>
            <a:r>
              <a:rPr lang="en-US" dirty="0" err="1">
                <a:solidFill>
                  <a:srgbClr val="0000FF"/>
                </a:solidFill>
              </a:rPr>
              <a:t>dcap</a:t>
            </a:r>
            <a:r>
              <a:rPr lang="en-US" dirty="0">
                <a:solidFill>
                  <a:srgbClr val="0000FF"/>
                </a:solidFill>
              </a:rPr>
              <a:t>://fndca1.fnal.gov:24525</a:t>
            </a:r>
            <a:r>
              <a:rPr lang="en-US" dirty="0" smtClean="0">
                <a:solidFill>
                  <a:srgbClr val="0000FF"/>
                </a:solidFill>
              </a:rPr>
              <a:t>/full/path/to/file"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;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cap</a:t>
            </a:r>
            <a:r>
              <a:rPr lang="en-US" dirty="0" smtClean="0"/>
              <a:t> (</a:t>
            </a:r>
            <a:r>
              <a:rPr lang="en-US" dirty="0" err="1" smtClean="0"/>
              <a:t>kerberos</a:t>
            </a:r>
            <a:r>
              <a:rPr lang="en-US" dirty="0" smtClean="0"/>
              <a:t> </a:t>
            </a:r>
            <a:r>
              <a:rPr lang="en-US" dirty="0" err="1" smtClean="0"/>
              <a:t>Auth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 err="1" smtClean="0">
                <a:solidFill>
                  <a:srgbClr val="0000FF"/>
                </a:solidFill>
              </a:rPr>
              <a:t>kinit</a:t>
            </a:r>
            <a:r>
              <a:rPr lang="en-US" dirty="0" smtClean="0">
                <a:solidFill>
                  <a:srgbClr val="0000FF"/>
                </a:solidFill>
              </a:rPr>
              <a:t> &lt;username&gt;@FNAL.GOV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>
                <a:solidFill>
                  <a:srgbClr val="0000FF"/>
                </a:solidFill>
              </a:rPr>
              <a:t>export DCACHE_IO_TUNNEL=/</a:t>
            </a:r>
            <a:r>
              <a:rPr lang="en-US" dirty="0" err="1">
                <a:solidFill>
                  <a:srgbClr val="0000FF"/>
                </a:solidFill>
              </a:rPr>
              <a:t>usr</a:t>
            </a:r>
            <a:r>
              <a:rPr lang="en-US" dirty="0">
                <a:solidFill>
                  <a:srgbClr val="0000FF"/>
                </a:solidFill>
              </a:rPr>
              <a:t>/lib64/</a:t>
            </a:r>
            <a:r>
              <a:rPr lang="en-US" dirty="0" err="1">
                <a:solidFill>
                  <a:srgbClr val="0000FF"/>
                </a:solidFill>
              </a:rPr>
              <a:t>dcap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libgssTunnel.so</a:t>
            </a:r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root [0] f=</a:t>
            </a:r>
            <a:r>
              <a:rPr lang="en-US" dirty="0" err="1" smtClean="0">
                <a:solidFill>
                  <a:srgbClr val="0000FF"/>
                </a:solidFill>
              </a:rPr>
              <a:t>TFile</a:t>
            </a:r>
            <a:r>
              <a:rPr lang="en-US" dirty="0" smtClean="0">
                <a:solidFill>
                  <a:srgbClr val="0000FF"/>
                </a:solidFill>
              </a:rPr>
              <a:t>::Open("</a:t>
            </a:r>
            <a:r>
              <a:rPr lang="en-US" dirty="0" err="1" smtClean="0">
                <a:solidFill>
                  <a:srgbClr val="0000FF"/>
                </a:solidFill>
              </a:rPr>
              <a:t>dcap</a:t>
            </a:r>
            <a:r>
              <a:rPr lang="en-US" dirty="0" smtClean="0">
                <a:solidFill>
                  <a:srgbClr val="0000FF"/>
                </a:solidFill>
              </a:rPr>
              <a:t>://fndca1.fnal.gov:24725/full/path/to/file”);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Dmitry Litvintsev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35BB-2499-994B-8990-2B9AA3BAF1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19492</TotalTime>
  <Words>1387</Words>
  <Application>Microsoft Macintosh PowerPoint</Application>
  <PresentationFormat>On-screen Show (4:3)</PresentationFormat>
  <Paragraphs>254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dCache/XRootD Dmitry Litvintsev (DMS/DMD)</vt:lpstr>
      <vt:lpstr>What is dCache</vt:lpstr>
      <vt:lpstr>dCache worldwide</vt:lpstr>
      <vt:lpstr>dCache @ Fermilab</vt:lpstr>
      <vt:lpstr>Read transfer volume scaling</vt:lpstr>
      <vt:lpstr>On-line space usage in dCache</vt:lpstr>
      <vt:lpstr>Public dCache (FNDCA)</vt:lpstr>
      <vt:lpstr>Access Protocols</vt:lpstr>
      <vt:lpstr>Access from root</vt:lpstr>
      <vt:lpstr>Access from root</vt:lpstr>
      <vt:lpstr>XRootD</vt:lpstr>
      <vt:lpstr>dCache XRootD </vt:lpstr>
      <vt:lpstr>XRootD door</vt:lpstr>
      <vt:lpstr>XRootD usage from root</vt:lpstr>
      <vt:lpstr>xrd client</vt:lpstr>
      <vt:lpstr>dCache best practices</vt:lpstr>
      <vt:lpstr>Storage Federation</vt:lpstr>
      <vt:lpstr>xRootD Federated Storage (AAA take)</vt:lpstr>
      <vt:lpstr>dCache + XrootD Federation</vt:lpstr>
      <vt:lpstr>HTTP Plugin for XRootD (Fabrizio Furano CERN IT-SDC/ID)</vt:lpstr>
      <vt:lpstr>Why HTTP/WebDAV?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Federated Storage Workshop Summary</dc:title>
  <dc:creator>Dmitry Litvintsev</dc:creator>
  <cp:lastModifiedBy>Dmitry Litvintsev</cp:lastModifiedBy>
  <cp:revision>56</cp:revision>
  <dcterms:created xsi:type="dcterms:W3CDTF">2014-04-17T02:46:22Z</dcterms:created>
  <dcterms:modified xsi:type="dcterms:W3CDTF">2014-06-17T14:20:44Z</dcterms:modified>
</cp:coreProperties>
</file>