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0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2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1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9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5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3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1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4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5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1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5269-B80C-43B2-89D6-AAF833BFC25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B1574-C63F-4E57-8E58-5523832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0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TEM3P simulation of Be Wall Cavity (2)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Tianhuan</a:t>
            </a:r>
            <a:r>
              <a:rPr lang="en-US" dirty="0" smtClean="0"/>
              <a:t> Luo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4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0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Check with analytical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After talking with </a:t>
            </a:r>
            <a:r>
              <a:rPr lang="en-US" dirty="0" err="1" smtClean="0"/>
              <a:t>Zenghai</a:t>
            </a:r>
            <a:r>
              <a:rPr lang="en-US" dirty="0" smtClean="0"/>
              <a:t> Li at SLAC, it turns out the definition of E field in TEM3P has been normalized by the transient factor with beta=1.</a:t>
            </a:r>
          </a:p>
          <a:p>
            <a:r>
              <a:rPr lang="en-US" dirty="0" smtClean="0"/>
              <a:t>For the model in the current simulation, transient factor ~ 0.888. </a:t>
            </a:r>
            <a:r>
              <a:rPr lang="en-US" dirty="0" err="1" smtClean="0"/>
              <a:t>dT</a:t>
            </a:r>
            <a:r>
              <a:rPr lang="en-US" dirty="0" smtClean="0"/>
              <a:t> \prop E^2, and (227-80)*0.888^2~ (196-80), thus the analytical calculation and TEM3P agrees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Question: is 21.6 MV/m the peak field in the cavity or the effective accelerating field in the 6D cooling simulation?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2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33"/>
            <a:ext cx="8229600" cy="1143000"/>
          </a:xfrm>
        </p:spPr>
        <p:txBody>
          <a:bodyPr/>
          <a:lstStyle/>
          <a:p>
            <a:r>
              <a:rPr lang="en-US" dirty="0" smtClean="0"/>
              <a:t>Check case I: constant parameters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560731"/>
              </p:ext>
            </p:extLst>
          </p:nvPr>
        </p:nvGraphicFramePr>
        <p:xfrm>
          <a:off x="1143000" y="4343400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Bob’s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TEM3P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T_center</a:t>
                      </a:r>
                      <a:r>
                        <a:rPr lang="en-US" dirty="0" smtClean="0"/>
                        <a:t> 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58335" y="1371600"/>
            <a:ext cx="461665" cy="2438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3716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R=0.36 m, f0~319 MHz, L=0.25m.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 wall 1 mm.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Thermal conductivity: 300 W/(</a:t>
            </a:r>
            <a:r>
              <a:rPr lang="en-US" sz="2400" dirty="0" err="1" smtClean="0"/>
              <a:t>mK</a:t>
            </a:r>
            <a:r>
              <a:rPr lang="en-US" sz="2400" dirty="0" smtClean="0"/>
              <a:t>);  electrical conductivity: 9.3e7 S/m; Peak E field 21.6 MV/m; duty factor: 0.92e-3.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T_out</a:t>
            </a:r>
            <a:r>
              <a:rPr lang="en-US" sz="2400" dirty="0" smtClean="0"/>
              <a:t> =80 K.</a:t>
            </a:r>
          </a:p>
        </p:txBody>
      </p:sp>
    </p:spTree>
    <p:extLst>
      <p:ext uri="{BB962C8B-B14F-4D97-AF65-F5344CB8AC3E}">
        <p14:creationId xmlns:p14="http://schemas.microsoft.com/office/powerpoint/2010/main" val="314725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 case II: T-dependent parameters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515941"/>
              </p:ext>
            </p:extLst>
          </p:nvPr>
        </p:nvGraphicFramePr>
        <p:xfrm>
          <a:off x="990600" y="5334000"/>
          <a:ext cx="74676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Bob’s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TEM3P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T_center</a:t>
                      </a:r>
                      <a:r>
                        <a:rPr lang="en-US" dirty="0" smtClean="0"/>
                        <a:t>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163.5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699327"/>
            <a:ext cx="3833869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03985"/>
            <a:ext cx="3505200" cy="220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30410" y="494368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(k)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490447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 (K)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743200"/>
            <a:ext cx="461665" cy="1978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dirty="0" smtClean="0"/>
              <a:t>Resistivity (Ohm*m)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167" y="2242066"/>
            <a:ext cx="461665" cy="33967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Thermal Conductivity (W/(</a:t>
            </a:r>
            <a:r>
              <a:rPr lang="en-US" dirty="0" err="1" smtClean="0"/>
              <a:t>mK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990600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R=0.36 m, f0~319 MHz, L=0.25m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 wall 1 mm. Peak E field 21.6 MV/m; duty factor: 0.92e-3.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T_out</a:t>
            </a:r>
            <a:r>
              <a:rPr lang="en-US" dirty="0" smtClean="0"/>
              <a:t> =80 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0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Stepped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066799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R_window</a:t>
            </a:r>
            <a:r>
              <a:rPr lang="en-US" dirty="0" smtClean="0"/>
              <a:t> = 25 cm, </a:t>
            </a:r>
            <a:r>
              <a:rPr lang="en-US" dirty="0" err="1" smtClean="0"/>
              <a:t>t_window</a:t>
            </a:r>
            <a:r>
              <a:rPr lang="en-US" dirty="0" smtClean="0"/>
              <a:t>= 0.02 cm; </a:t>
            </a:r>
            <a:r>
              <a:rPr lang="en-US" dirty="0" err="1" smtClean="0"/>
              <a:t>R_cavity</a:t>
            </a:r>
            <a:r>
              <a:rPr lang="en-US" dirty="0"/>
              <a:t> </a:t>
            </a:r>
            <a:r>
              <a:rPr lang="en-US" dirty="0" smtClean="0"/>
              <a:t>= 36 cm, </a:t>
            </a:r>
            <a:r>
              <a:rPr lang="en-US" dirty="0" err="1" smtClean="0"/>
              <a:t>t_step</a:t>
            </a:r>
            <a:r>
              <a:rPr lang="en-US" dirty="0" smtClean="0"/>
              <a:t> = 0.5 cm.</a:t>
            </a:r>
          </a:p>
          <a:p>
            <a:r>
              <a:rPr lang="en-US" dirty="0" err="1" smtClean="0"/>
              <a:t>T_out</a:t>
            </a:r>
            <a:r>
              <a:rPr lang="en-US" dirty="0" smtClean="0"/>
              <a:t> =80 K.</a:t>
            </a:r>
          </a:p>
          <a:p>
            <a:r>
              <a:rPr lang="en-US" dirty="0" smtClean="0"/>
              <a:t>The duty factor has been reduced (10%~50%) to get converging solution.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894" y="31242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62600" y="59436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Duty factor (10e-4)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06836" y="3854450"/>
            <a:ext cx="461665" cy="1295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T (K)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3" r="30506" b="5024"/>
          <a:stretch/>
        </p:blipFill>
        <p:spPr>
          <a:xfrm>
            <a:off x="914400" y="2235924"/>
            <a:ext cx="2069120" cy="24771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4" t="16412" r="41645" b="19867"/>
          <a:stretch/>
        </p:blipFill>
        <p:spPr>
          <a:xfrm>
            <a:off x="947897" y="4876800"/>
            <a:ext cx="2097910" cy="176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6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Tapered Window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R_window</a:t>
            </a:r>
            <a:r>
              <a:rPr lang="en-US" dirty="0" smtClean="0"/>
              <a:t> = 25 cm, </a:t>
            </a:r>
            <a:r>
              <a:rPr lang="en-US" dirty="0" err="1" smtClean="0"/>
              <a:t>t_window</a:t>
            </a:r>
            <a:r>
              <a:rPr lang="en-US" dirty="0" smtClean="0"/>
              <a:t>= 0.02 cm; </a:t>
            </a:r>
            <a:r>
              <a:rPr lang="en-US" dirty="0" err="1" smtClean="0"/>
              <a:t>R_cavity</a:t>
            </a:r>
            <a:r>
              <a:rPr lang="en-US" dirty="0"/>
              <a:t> </a:t>
            </a:r>
            <a:r>
              <a:rPr lang="en-US" dirty="0" smtClean="0"/>
              <a:t>= 36 cm, </a:t>
            </a:r>
            <a:r>
              <a:rPr lang="en-US" dirty="0" err="1" smtClean="0"/>
              <a:t>t_taper</a:t>
            </a:r>
            <a:r>
              <a:rPr lang="en-US" dirty="0" smtClean="0"/>
              <a:t> = 0.5-0.02cm.</a:t>
            </a:r>
          </a:p>
          <a:p>
            <a:r>
              <a:rPr lang="en-US" dirty="0" err="1" smtClean="0"/>
              <a:t>T_out</a:t>
            </a:r>
            <a:r>
              <a:rPr lang="en-US" dirty="0" smtClean="0"/>
              <a:t>=80 K.</a:t>
            </a:r>
          </a:p>
          <a:p>
            <a:r>
              <a:rPr lang="en-US" dirty="0" smtClean="0"/>
              <a:t>The duty factor has been reduced (10%~50%) to get converging solution.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8" t="3104" r="31139" b="4512"/>
          <a:stretch/>
        </p:blipFill>
        <p:spPr>
          <a:xfrm>
            <a:off x="136967" y="2316488"/>
            <a:ext cx="2286000" cy="29160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5" t="9245" r="60534" b="5027"/>
          <a:stretch/>
        </p:blipFill>
        <p:spPr>
          <a:xfrm>
            <a:off x="2667000" y="3855281"/>
            <a:ext cx="883534" cy="275454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90800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05535" y="3600977"/>
            <a:ext cx="461665" cy="11234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T (K)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76909" y="5334000"/>
            <a:ext cx="196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Duty factor (10e-4)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3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The discrepancy between analytical calculation and TEM3P simulation has been resolved.</a:t>
            </a:r>
          </a:p>
          <a:p>
            <a:r>
              <a:rPr lang="en-US" dirty="0" smtClean="0"/>
              <a:t>Cross-checked with Bob’s code, the results are consistent.</a:t>
            </a:r>
          </a:p>
          <a:p>
            <a:r>
              <a:rPr lang="en-US" dirty="0" smtClean="0"/>
              <a:t>Build the model for the Stepped window and Tapered window.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1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355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TEM3P simulation of Be Wall Cavity (2)</vt:lpstr>
      <vt:lpstr>Check with analytical calculation</vt:lpstr>
      <vt:lpstr>Check case I: constant parameters</vt:lpstr>
      <vt:lpstr>Check case II: T-dependent parameters </vt:lpstr>
      <vt:lpstr>Stepped Window</vt:lpstr>
      <vt:lpstr>Tapered Window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TEM3P simulation of Be Wall Cavity (2)</dc:title>
  <dc:creator>tianhuan luo</dc:creator>
  <cp:lastModifiedBy>tianhuan luo</cp:lastModifiedBy>
  <cp:revision>15</cp:revision>
  <dcterms:created xsi:type="dcterms:W3CDTF">2014-04-14T15:58:35Z</dcterms:created>
  <dcterms:modified xsi:type="dcterms:W3CDTF">2014-04-14T20:30:55Z</dcterms:modified>
</cp:coreProperties>
</file>