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5" r:id="rId3"/>
    <p:sldId id="310" r:id="rId4"/>
    <p:sldId id="314" r:id="rId5"/>
    <p:sldId id="295" r:id="rId6"/>
    <p:sldId id="297" r:id="rId7"/>
    <p:sldId id="311" r:id="rId8"/>
    <p:sldId id="336" r:id="rId9"/>
    <p:sldId id="324" r:id="rId10"/>
    <p:sldId id="335" r:id="rId11"/>
    <p:sldId id="338" r:id="rId12"/>
    <p:sldId id="339" r:id="rId13"/>
    <p:sldId id="325" r:id="rId14"/>
    <p:sldId id="337" r:id="rId15"/>
    <p:sldId id="294" r:id="rId16"/>
    <p:sldId id="317" r:id="rId17"/>
    <p:sldId id="340" r:id="rId18"/>
    <p:sldId id="330" r:id="rId19"/>
    <p:sldId id="320" r:id="rId20"/>
    <p:sldId id="321" r:id="rId21"/>
    <p:sldId id="332" r:id="rId22"/>
  </p:sldIdLst>
  <p:sldSz cx="9144000" cy="6858000" type="screen4x3"/>
  <p:notesSz cx="6954838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  <a:srgbClr val="008000"/>
    <a:srgbClr val="339933"/>
    <a:srgbClr val="17375E"/>
    <a:srgbClr val="235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FBorgnolutti\Documents\MAP_Solenoid\Map_solenoid_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38745915412642"/>
          <c:y val="6.0659967717734783E-2"/>
          <c:w val="0.80780205599300092"/>
          <c:h val="0.77243438320209978"/>
        </c:manualLayout>
      </c:layout>
      <c:scatterChart>
        <c:scatterStyle val="lineMarker"/>
        <c:varyColors val="0"/>
        <c:ser>
          <c:idx val="3"/>
          <c:order val="0"/>
          <c:tx>
            <c:v>outer solenoid</c:v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FF0000"/>
                </a:solidFill>
              </c:spPr>
            </c:marker>
            <c:bubble3D val="0"/>
          </c:dPt>
          <c:dPt>
            <c:idx val="1"/>
            <c:bubble3D val="0"/>
            <c:spPr>
              <a:ln>
                <a:solidFill>
                  <a:srgbClr val="FF0000"/>
                </a:solidFill>
                <a:prstDash val="sysDash"/>
              </a:ln>
            </c:spPr>
          </c:dPt>
          <c:xVal>
            <c:numRef>
              <c:f>'current-density'!$R$4:$R$5</c:f>
              <c:numCache>
                <c:formatCode>General</c:formatCode>
                <c:ptCount val="2"/>
                <c:pt idx="0">
                  <c:v>6.77</c:v>
                </c:pt>
                <c:pt idx="1">
                  <c:v>0</c:v>
                </c:pt>
              </c:numCache>
            </c:numRef>
          </c:xVal>
          <c:yVal>
            <c:numRef>
              <c:f>'current-density'!$S$4:$S$5</c:f>
              <c:numCache>
                <c:formatCode>General</c:formatCode>
                <c:ptCount val="2"/>
                <c:pt idx="0">
                  <c:v>153</c:v>
                </c:pt>
                <c:pt idx="1">
                  <c:v>0</c:v>
                </c:pt>
              </c:numCache>
            </c:numRef>
          </c:yVal>
          <c:smooth val="0"/>
        </c:ser>
        <c:ser>
          <c:idx val="5"/>
          <c:order val="1"/>
          <c:tx>
            <c:v> Middlesolenoid</c:v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"/>
            <c:bubble3D val="0"/>
            <c:spPr>
              <a:ln>
                <a:solidFill>
                  <a:srgbClr val="00B050"/>
                </a:solidFill>
                <a:prstDash val="sysDash"/>
              </a:ln>
            </c:spPr>
          </c:dPt>
          <c:xVal>
            <c:numRef>
              <c:f>'current-density'!$R$9:$R$10</c:f>
              <c:numCache>
                <c:formatCode>General</c:formatCode>
                <c:ptCount val="2"/>
                <c:pt idx="0">
                  <c:v>7.13</c:v>
                </c:pt>
                <c:pt idx="1">
                  <c:v>0</c:v>
                </c:pt>
              </c:numCache>
            </c:numRef>
          </c:xVal>
          <c:yVal>
            <c:numRef>
              <c:f>'current-density'!$S$9:$S$10</c:f>
              <c:numCache>
                <c:formatCode>General</c:formatCode>
                <c:ptCount val="2"/>
                <c:pt idx="0">
                  <c:v>135</c:v>
                </c:pt>
                <c:pt idx="1">
                  <c:v>0</c:v>
                </c:pt>
              </c:numCache>
            </c:numRef>
          </c:yVal>
          <c:smooth val="0"/>
        </c:ser>
        <c:ser>
          <c:idx val="4"/>
          <c:order val="2"/>
          <c:tx>
            <c:v>Inner Solenoid</c:v>
          </c:tx>
          <c:spPr>
            <a:ln>
              <a:prstDash val="sysDash"/>
            </a:ln>
          </c:spPr>
          <c:marker>
            <c:symbol val="none"/>
          </c:marker>
          <c:dPt>
            <c:idx val="0"/>
            <c:marker>
              <c:symbol val="circle"/>
              <c:size val="7"/>
              <c:spPr>
                <a:ln>
                  <a:solidFill>
                    <a:schemeClr val="tx1"/>
                  </a:solidFill>
                </a:ln>
              </c:spPr>
            </c:marker>
            <c:bubble3D val="0"/>
          </c:dPt>
          <c:xVal>
            <c:numRef>
              <c:f>'current-density'!$R$14:$R$15</c:f>
              <c:numCache>
                <c:formatCode>General</c:formatCode>
                <c:ptCount val="2"/>
                <c:pt idx="0">
                  <c:v>15.07</c:v>
                </c:pt>
                <c:pt idx="1">
                  <c:v>0</c:v>
                </c:pt>
              </c:numCache>
            </c:numRef>
          </c:xVal>
          <c:yVal>
            <c:numRef>
              <c:f>'current-density'!$S$14:$S$15</c:f>
              <c:numCache>
                <c:formatCode>General</c:formatCode>
                <c:ptCount val="2"/>
                <c:pt idx="0">
                  <c:v>220</c:v>
                </c:pt>
                <c:pt idx="1">
                  <c:v>0</c:v>
                </c:pt>
              </c:numCache>
            </c:numRef>
          </c:yVal>
          <c:smooth val="0"/>
        </c:ser>
        <c:ser>
          <c:idx val="6"/>
          <c:order val="3"/>
          <c:tx>
            <c:v>Nb3Sn, 4.2 K, 5% degra., SF corr</c:v>
          </c:tx>
          <c:xVal>
            <c:numRef>
              <c:f>'current-density'!$G$43:$G$95</c:f>
              <c:numCache>
                <c:formatCode>General</c:formatCode>
                <c:ptCount val="53"/>
                <c:pt idx="0">
                  <c:v>7</c:v>
                </c:pt>
                <c:pt idx="1">
                  <c:v>7.2</c:v>
                </c:pt>
                <c:pt idx="2">
                  <c:v>7.4</c:v>
                </c:pt>
                <c:pt idx="3">
                  <c:v>7.6</c:v>
                </c:pt>
                <c:pt idx="4">
                  <c:v>7.8</c:v>
                </c:pt>
                <c:pt idx="5">
                  <c:v>8</c:v>
                </c:pt>
                <c:pt idx="6">
                  <c:v>8.1999999999999993</c:v>
                </c:pt>
                <c:pt idx="7">
                  <c:v>8.4</c:v>
                </c:pt>
                <c:pt idx="8">
                  <c:v>8.6</c:v>
                </c:pt>
                <c:pt idx="9">
                  <c:v>8.8000000000000007</c:v>
                </c:pt>
                <c:pt idx="10">
                  <c:v>9</c:v>
                </c:pt>
                <c:pt idx="11">
                  <c:v>9.1999999999999993</c:v>
                </c:pt>
                <c:pt idx="12">
                  <c:v>9.4</c:v>
                </c:pt>
                <c:pt idx="13">
                  <c:v>9.6</c:v>
                </c:pt>
                <c:pt idx="14">
                  <c:v>9.8000000000000007</c:v>
                </c:pt>
                <c:pt idx="15">
                  <c:v>10</c:v>
                </c:pt>
                <c:pt idx="16">
                  <c:v>10.199999999999999</c:v>
                </c:pt>
                <c:pt idx="17">
                  <c:v>10.4</c:v>
                </c:pt>
                <c:pt idx="18">
                  <c:v>10.6</c:v>
                </c:pt>
                <c:pt idx="19">
                  <c:v>10.8</c:v>
                </c:pt>
                <c:pt idx="20">
                  <c:v>11</c:v>
                </c:pt>
                <c:pt idx="21">
                  <c:v>11.2</c:v>
                </c:pt>
                <c:pt idx="22">
                  <c:v>11.31</c:v>
                </c:pt>
                <c:pt idx="23">
                  <c:v>11.6</c:v>
                </c:pt>
                <c:pt idx="24">
                  <c:v>11.8</c:v>
                </c:pt>
                <c:pt idx="25">
                  <c:v>12</c:v>
                </c:pt>
                <c:pt idx="26">
                  <c:v>12.2</c:v>
                </c:pt>
                <c:pt idx="27">
                  <c:v>12.4</c:v>
                </c:pt>
                <c:pt idx="28">
                  <c:v>12.6</c:v>
                </c:pt>
                <c:pt idx="29">
                  <c:v>12.8</c:v>
                </c:pt>
                <c:pt idx="30">
                  <c:v>13</c:v>
                </c:pt>
                <c:pt idx="31">
                  <c:v>13.2</c:v>
                </c:pt>
                <c:pt idx="32">
                  <c:v>13.4</c:v>
                </c:pt>
                <c:pt idx="33">
                  <c:v>13.6</c:v>
                </c:pt>
                <c:pt idx="34">
                  <c:v>13.8</c:v>
                </c:pt>
                <c:pt idx="35">
                  <c:v>14</c:v>
                </c:pt>
                <c:pt idx="36">
                  <c:v>14.2</c:v>
                </c:pt>
                <c:pt idx="37">
                  <c:v>14.4</c:v>
                </c:pt>
                <c:pt idx="38">
                  <c:v>14.6</c:v>
                </c:pt>
                <c:pt idx="39">
                  <c:v>14.8</c:v>
                </c:pt>
                <c:pt idx="40">
                  <c:v>15</c:v>
                </c:pt>
                <c:pt idx="41">
                  <c:v>15.2</c:v>
                </c:pt>
                <c:pt idx="42">
                  <c:v>15.4</c:v>
                </c:pt>
                <c:pt idx="43">
                  <c:v>15.6</c:v>
                </c:pt>
                <c:pt idx="44">
                  <c:v>15.8</c:v>
                </c:pt>
                <c:pt idx="45">
                  <c:v>16</c:v>
                </c:pt>
                <c:pt idx="46">
                  <c:v>17</c:v>
                </c:pt>
                <c:pt idx="47">
                  <c:v>18</c:v>
                </c:pt>
                <c:pt idx="48">
                  <c:v>19</c:v>
                </c:pt>
                <c:pt idx="49">
                  <c:v>20</c:v>
                </c:pt>
                <c:pt idx="50">
                  <c:v>21</c:v>
                </c:pt>
                <c:pt idx="51">
                  <c:v>22</c:v>
                </c:pt>
                <c:pt idx="52">
                  <c:v>23</c:v>
                </c:pt>
              </c:numCache>
            </c:numRef>
          </c:xVal>
          <c:yVal>
            <c:numRef>
              <c:f>'current-density'!$I$43:$I$95</c:f>
              <c:numCache>
                <c:formatCode>0</c:formatCode>
                <c:ptCount val="53"/>
                <c:pt idx="0">
                  <c:v>1912.1053200291096</c:v>
                </c:pt>
                <c:pt idx="1">
                  <c:v>1846.8258983528438</c:v>
                </c:pt>
                <c:pt idx="2">
                  <c:v>1784.0792670509666</c:v>
                </c:pt>
                <c:pt idx="3">
                  <c:v>1723.7150200507601</c:v>
                </c:pt>
                <c:pt idx="4">
                  <c:v>1665.5958677444989</c:v>
                </c:pt>
                <c:pt idx="5">
                  <c:v>1609.5961789430633</c:v>
                </c:pt>
                <c:pt idx="6">
                  <c:v>1555.6007174228141</c:v>
                </c:pt>
                <c:pt idx="7">
                  <c:v>1503.503542999101</c:v>
                </c:pt>
                <c:pt idx="8">
                  <c:v>1453.2070523059322</c:v>
                </c:pt>
                <c:pt idx="9">
                  <c:v>1404.6211386923728</c:v>
                </c:pt>
                <c:pt idx="10">
                  <c:v>1357.6624540769894</c:v>
                </c:pt>
                <c:pt idx="11">
                  <c:v>1312.2537583977894</c:v>
                </c:pt>
                <c:pt idx="12">
                  <c:v>1268.3233445851381</c:v>
                </c:pt>
                <c:pt idx="13">
                  <c:v>1225.8045288693518</c:v>
                </c:pt>
                <c:pt idx="14">
                  <c:v>1184.6351977919553</c:v>
                </c:pt>
                <c:pt idx="15">
                  <c:v>1144.7574045821129</c:v>
                </c:pt>
                <c:pt idx="16">
                  <c:v>1106.117008636804</c:v>
                </c:pt>
                <c:pt idx="17">
                  <c:v>1068.663352744471</c:v>
                </c:pt>
                <c:pt idx="18">
                  <c:v>1032.3489734484997</c:v>
                </c:pt>
                <c:pt idx="19">
                  <c:v>997.12934058454266</c:v>
                </c:pt>
                <c:pt idx="20">
                  <c:v>962.96262256494094</c:v>
                </c:pt>
                <c:pt idx="21">
                  <c:v>929.80947444091021</c:v>
                </c:pt>
                <c:pt idx="22">
                  <c:v>911.99376504971519</c:v>
                </c:pt>
                <c:pt idx="23">
                  <c:v>866.39780878895465</c:v>
                </c:pt>
                <c:pt idx="24">
                  <c:v>836.07139668578247</c:v>
                </c:pt>
                <c:pt idx="25">
                  <c:v>806.62246399097035</c:v>
                </c:pt>
                <c:pt idx="26">
                  <c:v>778.02155384093669</c:v>
                </c:pt>
                <c:pt idx="27">
                  <c:v>750.24077903017428</c:v>
                </c:pt>
                <c:pt idx="28">
                  <c:v>723.25371293482988</c:v>
                </c:pt>
                <c:pt idx="29">
                  <c:v>697.03528966705778</c:v>
                </c:pt>
                <c:pt idx="30">
                  <c:v>671.56171254552464</c:v>
                </c:pt>
                <c:pt idx="31">
                  <c:v>646.81037007080181</c:v>
                </c:pt>
                <c:pt idx="32">
                  <c:v>622.75975868465116</c:v>
                </c:pt>
                <c:pt idx="33">
                  <c:v>599.389411671267</c:v>
                </c:pt>
                <c:pt idx="34">
                  <c:v>576.6798336278431</c:v>
                </c:pt>
                <c:pt idx="35">
                  <c:v>554.61243999282613</c:v>
                </c:pt>
                <c:pt idx="36">
                  <c:v>533.16950117386489</c:v>
                </c:pt>
                <c:pt idx="37">
                  <c:v>512.33409086485619</c:v>
                </c:pt>
                <c:pt idx="38">
                  <c:v>492.09003818337089</c:v>
                </c:pt>
                <c:pt idx="39">
                  <c:v>472.42188329682881</c:v>
                </c:pt>
                <c:pt idx="40">
                  <c:v>453.31483623870764</c:v>
                </c:pt>
                <c:pt idx="41">
                  <c:v>434.75473864531659</c:v>
                </c:pt>
                <c:pt idx="42">
                  <c:v>416.7280281697054</c:v>
                </c:pt>
                <c:pt idx="43">
                  <c:v>399.22170535248273</c:v>
                </c:pt>
                <c:pt idx="44">
                  <c:v>382.22330275005777</c:v>
                </c:pt>
                <c:pt idx="45">
                  <c:v>365.72085613935889</c:v>
                </c:pt>
                <c:pt idx="46">
                  <c:v>290.26119658652436</c:v>
                </c:pt>
                <c:pt idx="47">
                  <c:v>225.65268329433519</c:v>
                </c:pt>
                <c:pt idx="48">
                  <c:v>170.83224054419171</c:v>
                </c:pt>
                <c:pt idx="49">
                  <c:v>124.90882002494727</c:v>
                </c:pt>
                <c:pt idx="50">
                  <c:v>87.127750587905751</c:v>
                </c:pt>
                <c:pt idx="51">
                  <c:v>56.843859413290211</c:v>
                </c:pt>
                <c:pt idx="52">
                  <c:v>33.500903831183003</c:v>
                </c:pt>
              </c:numCache>
            </c:numRef>
          </c:yVal>
          <c:smooth val="0"/>
        </c:ser>
        <c:ser>
          <c:idx val="0"/>
          <c:order val="4"/>
          <c:tx>
            <c:v>Nb3Sn, 1.9 K, 5% degra., SF corr</c:v>
          </c:tx>
          <c:marker>
            <c:symbol val="none"/>
          </c:marker>
          <c:xVal>
            <c:numRef>
              <c:f>'current-density'!$G$43:$G$95</c:f>
              <c:numCache>
                <c:formatCode>General</c:formatCode>
                <c:ptCount val="53"/>
                <c:pt idx="0">
                  <c:v>7</c:v>
                </c:pt>
                <c:pt idx="1">
                  <c:v>7.2</c:v>
                </c:pt>
                <c:pt idx="2">
                  <c:v>7.4</c:v>
                </c:pt>
                <c:pt idx="3">
                  <c:v>7.6</c:v>
                </c:pt>
                <c:pt idx="4">
                  <c:v>7.8</c:v>
                </c:pt>
                <c:pt idx="5">
                  <c:v>8</c:v>
                </c:pt>
                <c:pt idx="6">
                  <c:v>8.1999999999999993</c:v>
                </c:pt>
                <c:pt idx="7">
                  <c:v>8.4</c:v>
                </c:pt>
                <c:pt idx="8">
                  <c:v>8.6</c:v>
                </c:pt>
                <c:pt idx="9">
                  <c:v>8.8000000000000007</c:v>
                </c:pt>
                <c:pt idx="10">
                  <c:v>9</c:v>
                </c:pt>
                <c:pt idx="11">
                  <c:v>9.1999999999999993</c:v>
                </c:pt>
                <c:pt idx="12">
                  <c:v>9.4</c:v>
                </c:pt>
                <c:pt idx="13">
                  <c:v>9.6</c:v>
                </c:pt>
                <c:pt idx="14">
                  <c:v>9.8000000000000007</c:v>
                </c:pt>
                <c:pt idx="15">
                  <c:v>10</c:v>
                </c:pt>
                <c:pt idx="16">
                  <c:v>10.199999999999999</c:v>
                </c:pt>
                <c:pt idx="17">
                  <c:v>10.4</c:v>
                </c:pt>
                <c:pt idx="18">
                  <c:v>10.6</c:v>
                </c:pt>
                <c:pt idx="19">
                  <c:v>10.8</c:v>
                </c:pt>
                <c:pt idx="20">
                  <c:v>11</c:v>
                </c:pt>
                <c:pt idx="21">
                  <c:v>11.2</c:v>
                </c:pt>
                <c:pt idx="22">
                  <c:v>11.31</c:v>
                </c:pt>
                <c:pt idx="23">
                  <c:v>11.6</c:v>
                </c:pt>
                <c:pt idx="24">
                  <c:v>11.8</c:v>
                </c:pt>
                <c:pt idx="25">
                  <c:v>12</c:v>
                </c:pt>
                <c:pt idx="26">
                  <c:v>12.2</c:v>
                </c:pt>
                <c:pt idx="27">
                  <c:v>12.4</c:v>
                </c:pt>
                <c:pt idx="28">
                  <c:v>12.6</c:v>
                </c:pt>
                <c:pt idx="29">
                  <c:v>12.8</c:v>
                </c:pt>
                <c:pt idx="30">
                  <c:v>13</c:v>
                </c:pt>
                <c:pt idx="31">
                  <c:v>13.2</c:v>
                </c:pt>
                <c:pt idx="32">
                  <c:v>13.4</c:v>
                </c:pt>
                <c:pt idx="33">
                  <c:v>13.6</c:v>
                </c:pt>
                <c:pt idx="34">
                  <c:v>13.8</c:v>
                </c:pt>
                <c:pt idx="35">
                  <c:v>14</c:v>
                </c:pt>
                <c:pt idx="36">
                  <c:v>14.2</c:v>
                </c:pt>
                <c:pt idx="37">
                  <c:v>14.4</c:v>
                </c:pt>
                <c:pt idx="38">
                  <c:v>14.6</c:v>
                </c:pt>
                <c:pt idx="39">
                  <c:v>14.8</c:v>
                </c:pt>
                <c:pt idx="40">
                  <c:v>15</c:v>
                </c:pt>
                <c:pt idx="41">
                  <c:v>15.2</c:v>
                </c:pt>
                <c:pt idx="42">
                  <c:v>15.4</c:v>
                </c:pt>
                <c:pt idx="43">
                  <c:v>15.6</c:v>
                </c:pt>
                <c:pt idx="44">
                  <c:v>15.8</c:v>
                </c:pt>
                <c:pt idx="45">
                  <c:v>16</c:v>
                </c:pt>
                <c:pt idx="46">
                  <c:v>17</c:v>
                </c:pt>
                <c:pt idx="47">
                  <c:v>18</c:v>
                </c:pt>
                <c:pt idx="48">
                  <c:v>19</c:v>
                </c:pt>
                <c:pt idx="49">
                  <c:v>20</c:v>
                </c:pt>
                <c:pt idx="50">
                  <c:v>21</c:v>
                </c:pt>
                <c:pt idx="51">
                  <c:v>22</c:v>
                </c:pt>
                <c:pt idx="52">
                  <c:v>23</c:v>
                </c:pt>
              </c:numCache>
            </c:numRef>
          </c:xVal>
          <c:yVal>
            <c:numRef>
              <c:f>'current-density'!$L$43:$L$95</c:f>
              <c:numCache>
                <c:formatCode>0</c:formatCode>
                <c:ptCount val="53"/>
                <c:pt idx="0">
                  <c:v>2250.4874016186723</c:v>
                </c:pt>
                <c:pt idx="1">
                  <c:v>2178.9385596622951</c:v>
                </c:pt>
                <c:pt idx="2">
                  <c:v>2110.1251895660521</c:v>
                </c:pt>
                <c:pt idx="3">
                  <c:v>2043.8828817855967</c:v>
                </c:pt>
                <c:pt idx="4">
                  <c:v>1980.0616140911106</c:v>
                </c:pt>
                <c:pt idx="5">
                  <c:v>1918.5241494693821</c:v>
                </c:pt>
                <c:pt idx="6">
                  <c:v>1859.1446480711058</c:v>
                </c:pt>
                <c:pt idx="7">
                  <c:v>1801.807460107573</c:v>
                </c:pt>
                <c:pt idx="8">
                  <c:v>1746.4060723785881</c:v>
                </c:pt>
                <c:pt idx="9">
                  <c:v>1692.8421857727174</c:v>
                </c:pt>
                <c:pt idx="10">
                  <c:v>1641.0249048586857</c:v>
                </c:pt>
                <c:pt idx="11">
                  <c:v>1590.8700237652565</c:v>
                </c:pt>
                <c:pt idx="12">
                  <c:v>1542.2993950680534</c:v>
                </c:pt>
                <c:pt idx="13">
                  <c:v>1495.240370475927</c:v>
                </c:pt>
                <c:pt idx="14">
                  <c:v>1449.6253038235927</c:v>
                </c:pt>
                <c:pt idx="15">
                  <c:v>1405.3911082997779</c:v>
                </c:pt>
                <c:pt idx="16">
                  <c:v>1362.4788610254359</c:v>
                </c:pt>
                <c:pt idx="17">
                  <c:v>1320.833449088188</c:v>
                </c:pt>
                <c:pt idx="18">
                  <c:v>1280.4032519716577</c:v>
                </c:pt>
                <c:pt idx="19">
                  <c:v>1241.1398560199316</c:v>
                </c:pt>
                <c:pt idx="20">
                  <c:v>1202.9977971705096</c:v>
                </c:pt>
                <c:pt idx="21">
                  <c:v>1165.9343286923279</c:v>
                </c:pt>
                <c:pt idx="22">
                  <c:v>1145.9944943462156</c:v>
                </c:pt>
                <c:pt idx="23">
                  <c:v>1094.8845217300923</c:v>
                </c:pt>
                <c:pt idx="24">
                  <c:v>1060.8244819562149</c:v>
                </c:pt>
                <c:pt idx="25">
                  <c:v>1027.6952999323125</c:v>
                </c:pt>
                <c:pt idx="26">
                  <c:v>995.46502742991504</c:v>
                </c:pt>
                <c:pt idx="27">
                  <c:v>964.10342917867911</c:v>
                </c:pt>
                <c:pt idx="28">
                  <c:v>933.58186347034712</c:v>
                </c:pt>
                <c:pt idx="29">
                  <c:v>903.87317288524173</c:v>
                </c:pt>
                <c:pt idx="30">
                  <c:v>874.95158413709112</c:v>
                </c:pt>
                <c:pt idx="31">
                  <c:v>846.79261614555469</c:v>
                </c:pt>
                <c:pt idx="32">
                  <c:v>819.37299554501294</c:v>
                </c:pt>
                <c:pt idx="33">
                  <c:v>792.6705789250351</c:v>
                </c:pt>
                <c:pt idx="34">
                  <c:v>766.66428117410339</c:v>
                </c:pt>
                <c:pt idx="35">
                  <c:v>741.33400936514101</c:v>
                </c:pt>
                <c:pt idx="36">
                  <c:v>716.66060168033198</c:v>
                </c:pt>
                <c:pt idx="37">
                  <c:v>692.62577092478091</c:v>
                </c:pt>
                <c:pt idx="38">
                  <c:v>669.21205222453546</c:v>
                </c:pt>
                <c:pt idx="39">
                  <c:v>646.40275454522236</c:v>
                </c:pt>
                <c:pt idx="40">
                  <c:v>624.18191570370436</c:v>
                </c:pt>
                <c:pt idx="41">
                  <c:v>602.53426057724755</c:v>
                </c:pt>
                <c:pt idx="42">
                  <c:v>581.44516224329175</c:v>
                </c:pt>
                <c:pt idx="43">
                  <c:v>560.90060580838303</c:v>
                </c:pt>
                <c:pt idx="44">
                  <c:v>540.8871547075853</c:v>
                </c:pt>
                <c:pt idx="45">
                  <c:v>521.3919192760311</c:v>
                </c:pt>
                <c:pt idx="46">
                  <c:v>431.2725822251893</c:v>
                </c:pt>
                <c:pt idx="47">
                  <c:v>352.44331851943866</c:v>
                </c:pt>
                <c:pt idx="48">
                  <c:v>283.76237954696688</c:v>
                </c:pt>
                <c:pt idx="49">
                  <c:v>224.27447200837091</c:v>
                </c:pt>
                <c:pt idx="50">
                  <c:v>173.17194450871386</c:v>
                </c:pt>
                <c:pt idx="51">
                  <c:v>129.7655494268698</c:v>
                </c:pt>
                <c:pt idx="52">
                  <c:v>93.46208897425079</c:v>
                </c:pt>
              </c:numCache>
            </c:numRef>
          </c:yVal>
          <c:smooth val="0"/>
        </c:ser>
        <c:ser>
          <c:idx val="1"/>
          <c:order val="5"/>
          <c:tx>
            <c:v>Nb-Ti, 1.9K, no degra, no SF</c:v>
          </c:tx>
          <c:marker>
            <c:symbol val="none"/>
          </c:marker>
          <c:xVal>
            <c:numRef>
              <c:f>'current-density'!$U$43:$U$54</c:f>
              <c:numCache>
                <c:formatCode>General</c:formatCode>
                <c:ptCount val="12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11</c:v>
                </c:pt>
                <c:pt idx="9">
                  <c:v>12</c:v>
                </c:pt>
                <c:pt idx="10">
                  <c:v>13</c:v>
                </c:pt>
                <c:pt idx="11">
                  <c:v>13.5</c:v>
                </c:pt>
              </c:numCache>
            </c:numRef>
          </c:xVal>
          <c:yVal>
            <c:numRef>
              <c:f>'current-density'!$W$43:$W$54</c:f>
              <c:numCache>
                <c:formatCode>0</c:formatCode>
                <c:ptCount val="12"/>
                <c:pt idx="0">
                  <c:v>2017.863934813075</c:v>
                </c:pt>
                <c:pt idx="1">
                  <c:v>1629.5877610372224</c:v>
                </c:pt>
                <c:pt idx="2">
                  <c:v>1339.5768514470717</c:v>
                </c:pt>
                <c:pt idx="3">
                  <c:v>1106.7324245634029</c:v>
                </c:pt>
                <c:pt idx="4">
                  <c:v>910.71191084385691</c:v>
                </c:pt>
                <c:pt idx="5">
                  <c:v>739.99502303225484</c:v>
                </c:pt>
                <c:pt idx="6">
                  <c:v>587.37230715834039</c:v>
                </c:pt>
                <c:pt idx="7">
                  <c:v>447.90820160113748</c:v>
                </c:pt>
                <c:pt idx="8">
                  <c:v>317.83450280986438</c:v>
                </c:pt>
                <c:pt idx="9">
                  <c:v>193.66358081674042</c:v>
                </c:pt>
                <c:pt idx="10">
                  <c:v>70.221238472534779</c:v>
                </c:pt>
                <c:pt idx="11">
                  <c:v>1.5228642408929043</c:v>
                </c:pt>
              </c:numCache>
            </c:numRef>
          </c:yVal>
          <c:smooth val="0"/>
        </c:ser>
        <c:ser>
          <c:idx val="2"/>
          <c:order val="6"/>
          <c:tx>
            <c:v>Nb-Ti, 4.2 K, no degra.,no SF</c:v>
          </c:tx>
          <c:marker>
            <c:symbol val="none"/>
          </c:marker>
          <c:xVal>
            <c:numRef>
              <c:f>'current-density'!$U$61:$U$69</c:f>
              <c:numCache>
                <c:formatCode>General</c:formatCode>
                <c:ptCount val="9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6</c:v>
                </c:pt>
                <c:pt idx="4">
                  <c:v>7</c:v>
                </c:pt>
                <c:pt idx="5">
                  <c:v>8</c:v>
                </c:pt>
                <c:pt idx="6">
                  <c:v>9</c:v>
                </c:pt>
                <c:pt idx="7">
                  <c:v>10</c:v>
                </c:pt>
                <c:pt idx="8">
                  <c:v>10.65</c:v>
                </c:pt>
              </c:numCache>
            </c:numRef>
          </c:xVal>
          <c:yVal>
            <c:numRef>
              <c:f>'current-density'!$W$61:$W$69</c:f>
              <c:numCache>
                <c:formatCode>0</c:formatCode>
                <c:ptCount val="9"/>
                <c:pt idx="0">
                  <c:v>1245.6136522491329</c:v>
                </c:pt>
                <c:pt idx="1">
                  <c:v>970.74982236280891</c:v>
                </c:pt>
                <c:pt idx="2">
                  <c:v>762.10604320101834</c:v>
                </c:pt>
                <c:pt idx="3">
                  <c:v>591.86798898210429</c:v>
                </c:pt>
                <c:pt idx="4">
                  <c:v>446.06867182977675</c:v>
                </c:pt>
                <c:pt idx="5">
                  <c:v>316.51012298792779</c:v>
                </c:pt>
                <c:pt idx="6">
                  <c:v>197.49281398489217</c:v>
                </c:pt>
                <c:pt idx="7">
                  <c:v>83.402583256919215</c:v>
                </c:pt>
                <c:pt idx="8">
                  <c:v>4.4072884550468681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602816"/>
        <c:axId val="83603392"/>
      </c:scatterChart>
      <c:valAx>
        <c:axId val="83602816"/>
        <c:scaling>
          <c:orientation val="minMax"/>
          <c:max val="23"/>
          <c:min val="0"/>
        </c:scaling>
        <c:delete val="0"/>
        <c:axPos val="b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B (T)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crossAx val="83603392"/>
        <c:crosses val="autoZero"/>
        <c:crossBetween val="midCat"/>
      </c:valAx>
      <c:valAx>
        <c:axId val="83603392"/>
        <c:scaling>
          <c:orientation val="minMax"/>
          <c:max val="3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Je (A/mm2)</a:t>
                </a:r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crossAx val="83602816"/>
        <c:crosses val="autoZero"/>
        <c:crossBetween val="midCat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0.41165</cdr:x>
      <cdr:y>0.18276</cdr:y>
    </cdr:from>
    <cdr:to>
      <cdr:x>0.4512</cdr:x>
      <cdr:y>0.49507</cdr:y>
    </cdr:to>
    <cdr:cxnSp macro="">
      <cdr:nvCxnSpPr>
        <cdr:cNvPr id="3" name="Straight Arrow Connector 2"/>
        <cdr:cNvCxnSpPr/>
      </cdr:nvCxnSpPr>
      <cdr:spPr>
        <a:xfrm xmlns:a="http://schemas.openxmlformats.org/drawingml/2006/main">
          <a:off x="2234929" y="578822"/>
          <a:ext cx="214770" cy="98911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0.31085</cdr:x>
      <cdr:y>0.28989</cdr:y>
    </cdr:from>
    <cdr:to>
      <cdr:x>0.36699</cdr:x>
      <cdr:y>0.51914</cdr:y>
    </cdr:to>
    <cdr:cxnSp macro="">
      <cdr:nvCxnSpPr>
        <cdr:cNvPr id="5" name="Straight Arrow Connector 4"/>
        <cdr:cNvCxnSpPr/>
      </cdr:nvCxnSpPr>
      <cdr:spPr>
        <a:xfrm xmlns:a="http://schemas.openxmlformats.org/drawingml/2006/main">
          <a:off x="1687683" y="918100"/>
          <a:ext cx="304816" cy="72603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0.2299</cdr:x>
      <cdr:y>0.44695</cdr:y>
    </cdr:from>
    <cdr:to>
      <cdr:x>0.26956</cdr:x>
      <cdr:y>0.61169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1248190" y="1415534"/>
          <a:ext cx="215305" cy="52173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2042"/>
          </a:xfrm>
          <a:prstGeom prst="rect">
            <a:avLst/>
          </a:prstGeom>
        </p:spPr>
        <p:txBody>
          <a:bodyPr vert="horz" lIns="92540" tIns="46269" rIns="92540" bIns="462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2042"/>
          </a:xfrm>
          <a:prstGeom prst="rect">
            <a:avLst/>
          </a:prstGeom>
        </p:spPr>
        <p:txBody>
          <a:bodyPr vert="horz" lIns="92540" tIns="46269" rIns="92540" bIns="46269" rtlCol="0"/>
          <a:lstStyle>
            <a:lvl1pPr algn="r">
              <a:defRPr sz="1200"/>
            </a:lvl1pPr>
          </a:lstStyle>
          <a:p>
            <a:fld id="{49381EF5-C7CF-44B1-A40A-9E74853A199A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40" tIns="46269" rIns="92540" bIns="4626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389399"/>
            <a:ext cx="5563870" cy="4158377"/>
          </a:xfrm>
          <a:prstGeom prst="rect">
            <a:avLst/>
          </a:prstGeom>
        </p:spPr>
        <p:txBody>
          <a:bodyPr vert="horz" lIns="92540" tIns="46269" rIns="92540" bIns="462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3013763" cy="462042"/>
          </a:xfrm>
          <a:prstGeom prst="rect">
            <a:avLst/>
          </a:prstGeom>
        </p:spPr>
        <p:txBody>
          <a:bodyPr vert="horz" lIns="92540" tIns="46269" rIns="92540" bIns="462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777193"/>
            <a:ext cx="3013763" cy="462042"/>
          </a:xfrm>
          <a:prstGeom prst="rect">
            <a:avLst/>
          </a:prstGeom>
        </p:spPr>
        <p:txBody>
          <a:bodyPr vert="horz" lIns="92540" tIns="46269" rIns="92540" bIns="46269" rtlCol="0" anchor="b"/>
          <a:lstStyle>
            <a:lvl1pPr algn="r">
              <a:defRPr sz="1200"/>
            </a:lvl1pPr>
          </a:lstStyle>
          <a:p>
            <a:fld id="{45BDAEFF-FB26-4383-B86D-6C621D69F5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9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DAEFF-FB26-4383-B86D-6C621D69F5C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55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216E8FBB-E8C5-4F4B-BD3D-2D74B7282ADE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Coil Task force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5073B-A0E7-4D2F-8E51-1B3562628D8F}" type="datetime1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CAFDD-3FB7-4973-8E4F-7B2D8958DAD1}" type="datetime1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FFBA-01B0-4E71-A772-D21899CE8B03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2F287-42AD-4562-B950-D3E4C2386940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EB3EF-8180-4839-A391-97CED2C327CE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488AB-446E-4E11-B647-96DB9E60CC75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498A7-26F4-4EAA-A3F8-62FB98B287F4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55E9D-EB2A-4BC8-9625-516567F93794}" type="datetime1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A652-7D28-412B-9C21-9134530E1C4B}" type="datetime1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A0DB-ADB2-4A64-87F3-0E99421EE7F3}" type="datetime1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8C0D2-924D-4B86-A56F-E62428048872}" type="datetime1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F8618-7221-4134-BD34-B5E37F77034C}" type="datetime1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Coil Task force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F. </a:t>
            </a:r>
            <a:r>
              <a:rPr lang="en-US" dirty="0" err="1" smtClean="0"/>
              <a:t>Borgnolutti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MAP Cooling Solenoid</a:t>
            </a:r>
            <a:br>
              <a:rPr lang="en-US" dirty="0" smtClean="0"/>
            </a:br>
            <a:r>
              <a:rPr lang="en-US" dirty="0" smtClean="0"/>
              <a:t>(Tuesday, April 15</a:t>
            </a:r>
            <a:r>
              <a:rPr lang="en-US" baseline="30000" dirty="0" smtClean="0"/>
              <a:t>th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Model (</a:t>
            </a:r>
            <a:r>
              <a:rPr lang="en-US" dirty="0" err="1"/>
              <a:t>Ansys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976445"/>
              </p:ext>
            </p:extLst>
          </p:nvPr>
        </p:nvGraphicFramePr>
        <p:xfrm>
          <a:off x="1590675" y="21336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300 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4.2 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316 LN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 </a:t>
                      </a:r>
                      <a:r>
                        <a:rPr lang="en-US" dirty="0" err="1" smtClean="0"/>
                        <a:t>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210 </a:t>
                      </a:r>
                      <a:r>
                        <a:rPr lang="en-US" dirty="0" err="1" smtClean="0"/>
                        <a:t>GPa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 X-section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 </a:t>
                      </a:r>
                      <a:r>
                        <a:rPr lang="en-US" dirty="0" err="1" smtClean="0"/>
                        <a:t>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 </a:t>
                      </a:r>
                      <a:r>
                        <a:rPr lang="en-US" dirty="0" err="1" smtClean="0"/>
                        <a:t>GPa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Coil azimuthal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</a:t>
                      </a:r>
                      <a:r>
                        <a:rPr lang="en-US" dirty="0" err="1" smtClean="0"/>
                        <a:t>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 </a:t>
                      </a:r>
                      <a:r>
                        <a:rPr lang="en-US" dirty="0" err="1" smtClean="0"/>
                        <a:t>GPa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0675" y="1676400"/>
            <a:ext cx="60960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Young Modulus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7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609600"/>
          </a:xfrm>
        </p:spPr>
        <p:txBody>
          <a:bodyPr/>
          <a:lstStyle/>
          <a:p>
            <a:r>
              <a:rPr lang="en-US" dirty="0" smtClean="0"/>
              <a:t>Mechanical Model: </a:t>
            </a:r>
            <a:r>
              <a:rPr lang="en-US" b="1" u="sng" dirty="0" smtClean="0"/>
              <a:t>Loading Sequences</a:t>
            </a:r>
            <a:endParaRPr lang="en-US" b="1" u="sn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9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3" y="2555617"/>
            <a:ext cx="3612083" cy="25908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Model: </a:t>
            </a:r>
            <a:r>
              <a:rPr lang="en-US" b="1" u="sng" dirty="0"/>
              <a:t>Loading Sequences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42468" y="5574268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50 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m shim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870763" y="4460617"/>
            <a:ext cx="424637" cy="10784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95400" y="4155817"/>
            <a:ext cx="304800" cy="13832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95400" y="3927217"/>
            <a:ext cx="1219200" cy="16118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70763" y="2042041"/>
            <a:ext cx="1844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– Coil Pre-stress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419600" y="2042041"/>
            <a:ext cx="1563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– Cool-Down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39000" y="2043589"/>
            <a:ext cx="1866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– Powering</a:t>
            </a:r>
          </a:p>
          <a:p>
            <a:r>
              <a:rPr lang="en-US" dirty="0" smtClean="0"/>
              <a:t> (magnetic forces)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971800" y="2226707"/>
            <a:ext cx="1219200" cy="15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983554" y="2245162"/>
            <a:ext cx="1219200" cy="154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7" t="31224" r="34140" b="27474"/>
          <a:stretch/>
        </p:blipFill>
        <p:spPr>
          <a:xfrm>
            <a:off x="5581095" y="2928819"/>
            <a:ext cx="3505200" cy="223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609600"/>
          </a:xfrm>
        </p:spPr>
        <p:txBody>
          <a:bodyPr/>
          <a:lstStyle/>
          <a:p>
            <a:r>
              <a:rPr lang="en-US" dirty="0" smtClean="0"/>
              <a:t>Results: </a:t>
            </a:r>
            <a:r>
              <a:rPr lang="en-US" b="1" u="sng" dirty="0" smtClean="0"/>
              <a:t>Stainless-Steel structure</a:t>
            </a:r>
            <a:endParaRPr lang="en-US" b="1" u="sn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Structure: </a:t>
            </a:r>
            <a:r>
              <a:rPr lang="en-US" b="1" u="sng" dirty="0" smtClean="0"/>
              <a:t>Application of the pre-stress</a:t>
            </a:r>
            <a:endParaRPr lang="en-US" b="1" u="sn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6781800" cy="46702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34000" y="2362200"/>
            <a:ext cx="370522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Stress in the structure &lt; </a:t>
            </a:r>
            <a:r>
              <a:rPr lang="en-US" dirty="0" smtClean="0"/>
              <a:t>141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(yield strength 316LN at RT 350 </a:t>
            </a:r>
            <a:r>
              <a:rPr lang="en-US" dirty="0" err="1" smtClean="0"/>
              <a:t>MPa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62200" y="3962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7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 </a:t>
            </a:r>
            <a:r>
              <a:rPr lang="en-US" b="1" dirty="0" smtClean="0"/>
              <a:t>Cool-Down</a:t>
            </a:r>
            <a:endParaRPr lang="en-US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6307229" cy="4343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05400" y="2772370"/>
            <a:ext cx="385762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Stress in the structure &lt; </a:t>
            </a:r>
            <a:r>
              <a:rPr lang="en-US" dirty="0" smtClean="0"/>
              <a:t>116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(yield strength 316LN at </a:t>
            </a:r>
            <a:r>
              <a:rPr lang="en-US" dirty="0" smtClean="0"/>
              <a:t>4.2K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1 </a:t>
            </a:r>
            <a:r>
              <a:rPr lang="en-US" dirty="0" err="1" smtClean="0"/>
              <a:t>GPa</a:t>
            </a:r>
            <a:r>
              <a:rPr lang="en-US" dirty="0" smtClean="0"/>
              <a:t> 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Structure: </a:t>
            </a:r>
            <a:r>
              <a:rPr lang="en-US" b="1" u="sng" dirty="0" smtClean="0"/>
              <a:t>Powering</a:t>
            </a:r>
            <a:endParaRPr lang="en-US" b="1" u="sn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304924"/>
            <a:ext cx="6453104" cy="44438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05400" y="2772370"/>
            <a:ext cx="385762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Stress in the structure &lt; </a:t>
            </a:r>
            <a:r>
              <a:rPr lang="en-US" dirty="0" smtClean="0"/>
              <a:t>470 </a:t>
            </a:r>
            <a:r>
              <a:rPr lang="en-US" dirty="0" err="1" smtClean="0"/>
              <a:t>Mpa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(yield strength 316LN at </a:t>
            </a:r>
            <a:r>
              <a:rPr lang="en-US" dirty="0" smtClean="0"/>
              <a:t>4.2K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1 </a:t>
            </a:r>
            <a:r>
              <a:rPr lang="en-US" dirty="0" err="1" smtClean="0"/>
              <a:t>GPa</a:t>
            </a:r>
            <a:r>
              <a:rPr lang="en-US" dirty="0" smtClean="0"/>
              <a:t> 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76400" y="2971800"/>
            <a:ext cx="304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229600" cy="609600"/>
          </a:xfrm>
        </p:spPr>
        <p:txBody>
          <a:bodyPr/>
          <a:lstStyle/>
          <a:p>
            <a:r>
              <a:rPr lang="en-US" dirty="0" smtClean="0"/>
              <a:t>Results: </a:t>
            </a:r>
            <a:r>
              <a:rPr lang="en-US" b="1" u="sng" dirty="0" smtClean="0"/>
              <a:t>Coils</a:t>
            </a:r>
            <a:endParaRPr lang="en-US" b="1" u="sn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9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Coils: </a:t>
            </a:r>
            <a:r>
              <a:rPr lang="en-US" b="1" u="sng" dirty="0" smtClean="0"/>
              <a:t>Peak stress values</a:t>
            </a:r>
            <a:endParaRPr lang="en-US" b="1" u="sn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37360"/>
              </p:ext>
            </p:extLst>
          </p:nvPr>
        </p:nvGraphicFramePr>
        <p:xfrm>
          <a:off x="685800" y="3352800"/>
          <a:ext cx="4572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x (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σ</a:t>
                      </a:r>
                      <a:r>
                        <a:rPr lang="en-US" dirty="0" smtClean="0"/>
                        <a:t>y (</a:t>
                      </a:r>
                      <a:r>
                        <a:rPr lang="en-US" dirty="0" err="1" smtClean="0"/>
                        <a:t>Mpa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-58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C-D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Powering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-264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-317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" y="2895600"/>
            <a:ext cx="6096000" cy="36933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Inner Coil (Nb</a:t>
            </a:r>
            <a:r>
              <a:rPr lang="en-US" baseline="-25000" dirty="0" smtClean="0"/>
              <a:t>3</a:t>
            </a:r>
            <a:r>
              <a:rPr lang="en-US" dirty="0" smtClean="0"/>
              <a:t>Sn)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372188"/>
            <a:ext cx="4226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Peak stress in the middle coil &lt; 170 </a:t>
            </a:r>
            <a:r>
              <a:rPr lang="en-US" dirty="0" err="1" smtClean="0"/>
              <a:t>Mpa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Peak stress in the outer coil &lt; 70 </a:t>
            </a:r>
            <a:r>
              <a:rPr lang="en-US" dirty="0" err="1" smtClean="0"/>
              <a:t>MPa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4724400" y="1372188"/>
            <a:ext cx="228600" cy="723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029200" y="1549130"/>
            <a:ext cx="1157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Nb</a:t>
            </a:r>
            <a:r>
              <a:rPr lang="en-US" dirty="0" smtClean="0">
                <a:solidFill>
                  <a:srgbClr val="0070C0"/>
                </a:solidFill>
              </a:rPr>
              <a:t>-Ti coils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4600" y="4419600"/>
            <a:ext cx="2362200" cy="4572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695700" y="4876800"/>
            <a:ext cx="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695700" y="5257800"/>
            <a:ext cx="1143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38700" y="5067300"/>
            <a:ext cx="264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safe limit: 200 </a:t>
            </a:r>
            <a:r>
              <a:rPr lang="en-US" dirty="0" err="1" smtClean="0"/>
              <a:t>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4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in the Nb</a:t>
            </a:r>
            <a:r>
              <a:rPr lang="en-US" baseline="-25000" dirty="0" smtClean="0"/>
              <a:t>3</a:t>
            </a:r>
            <a:r>
              <a:rPr lang="en-US" dirty="0" smtClean="0"/>
              <a:t>Sn coil @ Powering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5"/>
          <a:stretch/>
        </p:blipFill>
        <p:spPr>
          <a:xfrm>
            <a:off x="19050" y="1828800"/>
            <a:ext cx="4364543" cy="33446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0"/>
          <a:stretch/>
        </p:blipFill>
        <p:spPr>
          <a:xfrm>
            <a:off x="4419600" y="1828800"/>
            <a:ext cx="4353527" cy="3344638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010400" y="2209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4600" y="22098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81200" y="152400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92621" y="1459468"/>
            <a:ext cx="412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</a:t>
            </a:r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667000" y="2743200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95600" y="2589311"/>
            <a:ext cx="791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-70 </a:t>
            </a:r>
            <a:r>
              <a:rPr lang="en-US" sz="1400" dirty="0" err="1" smtClean="0"/>
              <a:t>MPa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162800" y="2722661"/>
            <a:ext cx="22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91400" y="2568772"/>
            <a:ext cx="882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-180 </a:t>
            </a:r>
            <a:r>
              <a:rPr lang="en-US" sz="1400" dirty="0" err="1" smtClean="0"/>
              <a:t>MPa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731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version of the System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23A-A0B8-4948-A84B-27B53C93F516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438400"/>
            <a:ext cx="8229600" cy="24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79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19200"/>
            <a:ext cx="7315200" cy="4802781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Hoop Strain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4277410"/>
            <a:ext cx="594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Maximum hoop strain in the Nb3Sn coil is </a:t>
            </a:r>
            <a:r>
              <a:rPr lang="en-US" dirty="0" smtClean="0"/>
              <a:t>0.22 </a:t>
            </a:r>
            <a:r>
              <a:rPr lang="en-US" dirty="0" smtClean="0"/>
              <a:t>%</a:t>
            </a:r>
          </a:p>
          <a:p>
            <a:r>
              <a:rPr lang="en-US" dirty="0" smtClean="0"/>
              <a:t>Irreversible strain limit with Ti doped Nb</a:t>
            </a:r>
            <a:r>
              <a:rPr lang="en-US" baseline="-25000" dirty="0" smtClean="0"/>
              <a:t>3</a:t>
            </a:r>
            <a:r>
              <a:rPr lang="en-US" dirty="0" smtClean="0"/>
              <a:t>Sn strand ~ 0.25 %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514600" y="3200400"/>
            <a:ext cx="533400" cy="10770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7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b="1" u="sng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752600"/>
            <a:ext cx="800667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Nb</a:t>
            </a:r>
            <a:r>
              <a:rPr lang="en-US" dirty="0" smtClean="0"/>
              <a:t>-Ti @ 4.2 K provide enough margin for the outer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 Nb</a:t>
            </a:r>
            <a:r>
              <a:rPr lang="en-US" baseline="-25000" dirty="0" smtClean="0"/>
              <a:t>3</a:t>
            </a:r>
            <a:r>
              <a:rPr lang="en-US" dirty="0" smtClean="0"/>
              <a:t>Sn for the inner coil. Small margin at 4.2 K (14%). Good at 1.9 K (21%).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Peak stress in the Nb</a:t>
            </a:r>
            <a:r>
              <a:rPr lang="en-US" baseline="-25000" dirty="0" smtClean="0"/>
              <a:t>3</a:t>
            </a:r>
            <a:r>
              <a:rPr lang="en-US" dirty="0" smtClean="0"/>
              <a:t>Sn coil: Singularities around 300 </a:t>
            </a:r>
            <a:r>
              <a:rPr lang="en-US" dirty="0" err="1" smtClean="0"/>
              <a:t>Mpa</a:t>
            </a:r>
            <a:r>
              <a:rPr lang="en-US" dirty="0" smtClean="0"/>
              <a:t> &gt; 200 </a:t>
            </a:r>
            <a:r>
              <a:rPr lang="en-US" dirty="0" err="1" smtClean="0"/>
              <a:t>MPa</a:t>
            </a:r>
            <a:r>
              <a:rPr lang="en-US" dirty="0" smtClean="0"/>
              <a:t> safe limits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Hoop strain in the Nb3Sn coil: Close to the irreversible strain limit.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field on the axis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884-2C99-4613-8C90-358EB22D5AC3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9" y="1219200"/>
            <a:ext cx="9039621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92018" y="4640818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-13.7 T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66850" y="5029200"/>
            <a:ext cx="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86600" y="220980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13.7 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465870" y="1447800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t="2984" r="21914" b="4634"/>
          <a:stretch/>
        </p:blipFill>
        <p:spPr>
          <a:xfrm rot="5400000">
            <a:off x="1311445" y="1187941"/>
            <a:ext cx="2212296" cy="2413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50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field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884-2C99-4613-8C90-358EB22D5AC3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198" y="1194790"/>
            <a:ext cx="8144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 smtClean="0"/>
              <a:t>Peak field in the coils at nominal current</a:t>
            </a:r>
            <a:endParaRPr lang="en-US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" y="1905000"/>
            <a:ext cx="8950335" cy="401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447800" y="1981200"/>
            <a:ext cx="533400" cy="304800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981200" y="170676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Inner solenoid: 15.07 </a:t>
            </a:r>
            <a:r>
              <a:rPr lang="en-US" dirty="0" smtClean="0">
                <a:solidFill>
                  <a:srgbClr val="0066FF"/>
                </a:solidFill>
              </a:rPr>
              <a:t>T</a:t>
            </a:r>
            <a:endParaRPr lang="en-US" dirty="0">
              <a:solidFill>
                <a:srgbClr val="0066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828800" y="2286000"/>
            <a:ext cx="381000" cy="228600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81225" y="2076092"/>
            <a:ext cx="2387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Middle solenoid: 7.13 </a:t>
            </a:r>
            <a:r>
              <a:rPr lang="en-US" dirty="0" smtClean="0">
                <a:solidFill>
                  <a:srgbClr val="0066FF"/>
                </a:solidFill>
              </a:rPr>
              <a:t>T</a:t>
            </a:r>
            <a:endParaRPr lang="en-US" dirty="0">
              <a:solidFill>
                <a:srgbClr val="0066FF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438400" y="2667000"/>
            <a:ext cx="381000" cy="228600"/>
          </a:xfrm>
          <a:prstGeom prst="straightConnector1">
            <a:avLst/>
          </a:prstGeom>
          <a:ln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19400" y="2445424"/>
            <a:ext cx="2285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Outer Solenoid: 6.77 </a:t>
            </a:r>
            <a:r>
              <a:rPr lang="en-US" dirty="0" smtClean="0">
                <a:solidFill>
                  <a:srgbClr val="0066FF"/>
                </a:solidFill>
              </a:rPr>
              <a:t>T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t="2984" r="21914" b="4634"/>
          <a:stretch/>
        </p:blipFill>
        <p:spPr>
          <a:xfrm>
            <a:off x="5066606" y="1668660"/>
            <a:ext cx="2906308" cy="317004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4320302" y="1891426"/>
            <a:ext cx="1928098" cy="39457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70473" y="2286000"/>
            <a:ext cx="1625527" cy="3440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007432" y="2710934"/>
            <a:ext cx="783768" cy="18466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90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486321"/>
              </p:ext>
            </p:extLst>
          </p:nvPr>
        </p:nvGraphicFramePr>
        <p:xfrm>
          <a:off x="217301" y="1403866"/>
          <a:ext cx="5429251" cy="3167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line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B1884-2C99-4613-8C90-358EB22D5AC3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82699" y="1676400"/>
            <a:ext cx="320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 err="1" smtClean="0"/>
              <a:t>Nb</a:t>
            </a:r>
            <a:r>
              <a:rPr lang="en-US" u="sng" dirty="0" smtClean="0"/>
              <a:t>-Ti</a:t>
            </a:r>
            <a:r>
              <a:rPr lang="en-US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err="1" smtClean="0"/>
              <a:t>Bottura’s</a:t>
            </a:r>
            <a:r>
              <a:rPr lang="en-US" sz="1200" dirty="0" smtClean="0"/>
              <a:t> formula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No sf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No cabling degradation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Cable filling factor = 0.26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u="sng" dirty="0" smtClean="0"/>
              <a:t>Nb</a:t>
            </a:r>
            <a:r>
              <a:rPr lang="en-US" u="sng" baseline="-25000" dirty="0" smtClean="0"/>
              <a:t>3</a:t>
            </a:r>
            <a:r>
              <a:rPr lang="en-US" u="sng" dirty="0" smtClean="0"/>
              <a:t>Sn</a:t>
            </a:r>
            <a:r>
              <a:rPr lang="en-US" dirty="0" smtClean="0"/>
              <a:t>: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QXF </a:t>
            </a:r>
            <a:r>
              <a:rPr lang="en-US" sz="1200" dirty="0" err="1" smtClean="0"/>
              <a:t>jc</a:t>
            </a:r>
            <a:endParaRPr lang="en-US" sz="1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5% current degradation due to cabling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Self-field corrected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Cable filling factor = 0.33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244" y="4929902"/>
            <a:ext cx="5519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FF0000"/>
                </a:solidFill>
              </a:rPr>
              <a:t>Nb</a:t>
            </a:r>
            <a:r>
              <a:rPr lang="en-US" dirty="0" smtClean="0">
                <a:solidFill>
                  <a:srgbClr val="FF0000"/>
                </a:solidFill>
              </a:rPr>
              <a:t>-Ti can be used for the </a:t>
            </a:r>
            <a:r>
              <a:rPr lang="en-US" b="1" u="sng" dirty="0" smtClean="0">
                <a:solidFill>
                  <a:srgbClr val="FF0000"/>
                </a:solidFill>
              </a:rPr>
              <a:t>Middle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b="1" u="sng" dirty="0" smtClean="0">
                <a:solidFill>
                  <a:srgbClr val="FF0000"/>
                </a:solidFill>
              </a:rPr>
              <a:t>Outer</a:t>
            </a:r>
            <a:r>
              <a:rPr lang="en-US" dirty="0" smtClean="0">
                <a:solidFill>
                  <a:srgbClr val="FF0000"/>
                </a:solidFill>
              </a:rPr>
              <a:t> solenoids.</a:t>
            </a:r>
          </a:p>
          <a:p>
            <a:endParaRPr lang="en-US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Nb</a:t>
            </a:r>
            <a:r>
              <a:rPr lang="en-US" baseline="-25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Sn is required for the </a:t>
            </a:r>
            <a:r>
              <a:rPr lang="en-US" b="1" u="sng" dirty="0" smtClean="0">
                <a:solidFill>
                  <a:srgbClr val="FF0000"/>
                </a:solidFill>
                <a:sym typeface="Wingdings" panose="05000000000000000000" pitchFamily="2" charset="2"/>
              </a:rPr>
              <a:t>Inner</a:t>
            </a:r>
            <a:r>
              <a:rPr lang="en-US" dirty="0" smtClean="0">
                <a:solidFill>
                  <a:srgbClr val="FF0000"/>
                </a:solidFill>
                <a:sym typeface="Wingdings" panose="05000000000000000000" pitchFamily="2" charset="2"/>
              </a:rPr>
              <a:t> solenoid.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72563" y="35814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Nb</a:t>
            </a:r>
            <a:r>
              <a:rPr lang="en-US" dirty="0" smtClean="0"/>
              <a:t>-Ti (1.9 K)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1219200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(1.9K)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49923" y="868918"/>
            <a:ext cx="1406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Nb</a:t>
            </a:r>
            <a:r>
              <a:rPr lang="en-US" baseline="-25000" dirty="0" smtClean="0"/>
              <a:t>3</a:t>
            </a:r>
            <a:r>
              <a:rPr lang="en-US" dirty="0" smtClean="0"/>
              <a:t>Sn (4.2K)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95600" y="3200400"/>
            <a:ext cx="685800" cy="250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81051" y="1524000"/>
            <a:ext cx="441562" cy="609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343000" y="1219200"/>
            <a:ext cx="610000" cy="794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1"/>
          </p:cNvCxnSpPr>
          <p:nvPr/>
        </p:nvCxnSpPr>
        <p:spPr>
          <a:xfrm flipH="1">
            <a:off x="3505200" y="3766066"/>
            <a:ext cx="367363" cy="1201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2971800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Nb</a:t>
            </a:r>
            <a:r>
              <a:rPr lang="en-US" dirty="0" smtClean="0"/>
              <a:t>-Ti (4.2 K)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19200" y="1674911"/>
            <a:ext cx="123303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Inner solenoid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914400" y="2045732"/>
            <a:ext cx="136287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Middle solenoid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820375" y="2581274"/>
            <a:ext cx="127118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Outer solenoid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8337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Solenoids in Nb3Sn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F23A-A0B8-4948-A84B-27B53C93F516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468558"/>
              </p:ext>
            </p:extLst>
          </p:nvPr>
        </p:nvGraphicFramePr>
        <p:xfrm>
          <a:off x="1654830" y="1600200"/>
          <a:ext cx="5257799" cy="15601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846"/>
                <a:gridCol w="1318954"/>
                <a:gridCol w="1508992"/>
                <a:gridCol w="1158007"/>
              </a:tblGrid>
              <a:tr h="19594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% of the load line at operational current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594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Inner solenoid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Middle solenoid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Outer solenoid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Nb</a:t>
                      </a:r>
                      <a:r>
                        <a:rPr lang="en-US" sz="1400" u="none" strike="noStrike" dirty="0">
                          <a:effectLst/>
                        </a:rPr>
                        <a:t>-Ti, 4.2 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78%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Nb-Ti, 1.9 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61%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Nb3Sn 4.2 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59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Nb3Sn, 1.9 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79%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04800" y="3657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sym typeface="Wingdings" panose="05000000000000000000" pitchFamily="2" charset="2"/>
              </a:rPr>
              <a:t> </a:t>
            </a:r>
            <a:r>
              <a:rPr lang="en-US" b="1" u="sng" dirty="0" smtClean="0">
                <a:solidFill>
                  <a:srgbClr val="0066FF"/>
                </a:solidFill>
              </a:rPr>
              <a:t>Middle </a:t>
            </a:r>
            <a:r>
              <a:rPr lang="en-US" b="1" u="sng" dirty="0">
                <a:solidFill>
                  <a:srgbClr val="0066FF"/>
                </a:solidFill>
              </a:rPr>
              <a:t>and Outer </a:t>
            </a:r>
            <a:r>
              <a:rPr lang="en-US" b="1" u="sng" dirty="0" smtClean="0">
                <a:solidFill>
                  <a:srgbClr val="0066FF"/>
                </a:solidFill>
              </a:rPr>
              <a:t>solenoids:</a:t>
            </a:r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dirty="0" err="1" smtClean="0">
                <a:solidFill>
                  <a:srgbClr val="0066FF"/>
                </a:solidFill>
              </a:rPr>
              <a:t>Nb</a:t>
            </a:r>
            <a:r>
              <a:rPr lang="en-US" dirty="0" smtClean="0">
                <a:solidFill>
                  <a:srgbClr val="0066FF"/>
                </a:solidFill>
              </a:rPr>
              <a:t>-Ti at 4.2 K can be used </a:t>
            </a:r>
            <a:r>
              <a:rPr lang="en-US" dirty="0" smtClean="0">
                <a:solidFill>
                  <a:srgbClr val="0066FF"/>
                </a:solidFill>
              </a:rPr>
              <a:t>(22-24% </a:t>
            </a:r>
            <a:r>
              <a:rPr lang="en-US" dirty="0" smtClean="0">
                <a:solidFill>
                  <a:srgbClr val="0066FF"/>
                </a:solidFill>
              </a:rPr>
              <a:t>margin).</a:t>
            </a:r>
          </a:p>
          <a:p>
            <a:endParaRPr lang="en-US" dirty="0" smtClean="0">
              <a:solidFill>
                <a:srgbClr val="0066FF"/>
              </a:solidFill>
              <a:sym typeface="Wingdings" panose="05000000000000000000" pitchFamily="2" charset="2"/>
            </a:endParaRPr>
          </a:p>
          <a:p>
            <a:r>
              <a:rPr lang="en-US" dirty="0" smtClean="0">
                <a:solidFill>
                  <a:srgbClr val="0066FF"/>
                </a:solidFill>
                <a:sym typeface="Wingdings" panose="05000000000000000000" pitchFamily="2" charset="2"/>
              </a:rPr>
              <a:t> </a:t>
            </a:r>
            <a:r>
              <a:rPr lang="en-US" b="1" u="sng" dirty="0" smtClean="0">
                <a:solidFill>
                  <a:srgbClr val="0066FF"/>
                </a:solidFill>
                <a:sym typeface="Wingdings" panose="05000000000000000000" pitchFamily="2" charset="2"/>
              </a:rPr>
              <a:t>Inner solenoid:</a:t>
            </a:r>
            <a:r>
              <a:rPr lang="en-US" dirty="0" smtClean="0">
                <a:solidFill>
                  <a:srgbClr val="0066FF"/>
                </a:solidFill>
                <a:sym typeface="Wingdings" panose="05000000000000000000" pitchFamily="2" charset="2"/>
              </a:rPr>
              <a:t> Nb</a:t>
            </a:r>
            <a:r>
              <a:rPr lang="en-US" baseline="-25000" dirty="0" smtClean="0">
                <a:solidFill>
                  <a:srgbClr val="0066FF"/>
                </a:solidFill>
                <a:sym typeface="Wingdings" panose="05000000000000000000" pitchFamily="2" charset="2"/>
              </a:rPr>
              <a:t>3</a:t>
            </a:r>
            <a:r>
              <a:rPr lang="en-US" dirty="0" smtClean="0">
                <a:solidFill>
                  <a:srgbClr val="0066FF"/>
                </a:solidFill>
                <a:sym typeface="Wingdings" panose="05000000000000000000" pitchFamily="2" charset="2"/>
              </a:rPr>
              <a:t>Sn at 4.2 K gives 14% margin on the current. If not enough operating at 1.9 K would give 21% margin</a:t>
            </a:r>
            <a:endParaRPr lang="en-US" dirty="0" smtClean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8" name="Picture 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418" y="1632388"/>
            <a:ext cx="3270382" cy="4479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Forces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8970-46AE-4273-A275-0F9ED37D88C2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160193"/>
            <a:ext cx="3594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u="sng" dirty="0" smtClean="0"/>
              <a:t>Global forces applied to the coils:</a:t>
            </a:r>
            <a:endParaRPr lang="en-US" u="sng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4523714" y="5445886"/>
            <a:ext cx="381000" cy="0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99072" y="1377500"/>
            <a:ext cx="253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y</a:t>
            </a:r>
            <a:endParaRPr lang="en-US" sz="12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5146609" y="5416386"/>
            <a:ext cx="381000" cy="0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5846001" y="5160468"/>
            <a:ext cx="381000" cy="0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88612" y="4990552"/>
            <a:ext cx="0" cy="339832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146609" y="4975802"/>
            <a:ext cx="0" cy="339832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30721" y="4732713"/>
            <a:ext cx="0" cy="339832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6" t="2984" r="21914" b="4634"/>
          <a:stretch/>
        </p:blipFill>
        <p:spPr>
          <a:xfrm>
            <a:off x="0" y="1806525"/>
            <a:ext cx="3810000" cy="4155736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rot="10800000">
            <a:off x="4607456" y="2133600"/>
            <a:ext cx="0" cy="339832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98798" y="2102611"/>
            <a:ext cx="381000" cy="0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5146609" y="2303517"/>
            <a:ext cx="0" cy="339832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135307" y="2282052"/>
            <a:ext cx="381000" cy="0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>
            <a:off x="5846001" y="2514600"/>
            <a:ext cx="0" cy="339832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892906" y="2473433"/>
            <a:ext cx="381000" cy="0"/>
          </a:xfrm>
          <a:prstGeom prst="straightConnector1">
            <a:avLst/>
          </a:prstGeom>
          <a:ln w="76200">
            <a:solidFill>
              <a:srgbClr val="00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Model (</a:t>
            </a:r>
            <a:r>
              <a:rPr lang="en-US" dirty="0" err="1"/>
              <a:t>Ansys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AE1C-9023-4925-8A85-8620C18333E0}" type="datetime1">
              <a:rPr lang="en-US" smtClean="0"/>
              <a:t>4/15/2014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19485" r="30720" b="23530"/>
          <a:stretch/>
        </p:blipFill>
        <p:spPr>
          <a:xfrm>
            <a:off x="3117626" y="673079"/>
            <a:ext cx="1987774" cy="20071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19485" r="30720" b="23530"/>
          <a:stretch/>
        </p:blipFill>
        <p:spPr>
          <a:xfrm rot="10800000">
            <a:off x="1143000" y="825478"/>
            <a:ext cx="1974626" cy="19939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19485" r="30720" b="23530"/>
          <a:stretch/>
        </p:blipFill>
        <p:spPr>
          <a:xfrm>
            <a:off x="3193827" y="4267200"/>
            <a:ext cx="1987774" cy="20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8" t="19485" r="30720" b="23530"/>
          <a:stretch/>
        </p:blipFill>
        <p:spPr>
          <a:xfrm rot="10800000">
            <a:off x="1219201" y="4419599"/>
            <a:ext cx="1974626" cy="19939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62200" y="2514600"/>
            <a:ext cx="15240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RF cavity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4419599"/>
            <a:ext cx="3581400" cy="9144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43999"/>
            <a:ext cx="3590891" cy="257560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5105400" y="4419599"/>
            <a:ext cx="313731" cy="4572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2"/>
          </p:cNvCxnSpPr>
          <p:nvPr/>
        </p:nvCxnSpPr>
        <p:spPr>
          <a:xfrm flipH="1" flipV="1">
            <a:off x="6934200" y="3352799"/>
            <a:ext cx="271446" cy="1066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41921" y="4806709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Nb</a:t>
            </a:r>
            <a:r>
              <a:rPr lang="en-US" sz="1400" dirty="0" smtClean="0"/>
              <a:t>-Ti Coils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6934200" y="4409636"/>
            <a:ext cx="9765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Nb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Sn Coil</a:t>
            </a:r>
            <a:endParaRPr lang="en-US" sz="1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312388" y="1547090"/>
            <a:ext cx="30949" cy="66271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19131" y="1199647"/>
            <a:ext cx="1786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Stainless-steel casings</a:t>
            </a:r>
            <a:endParaRPr lang="en-US" sz="1400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6272869" y="3505200"/>
            <a:ext cx="271446" cy="130150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544315" y="3415905"/>
            <a:ext cx="43745" cy="139080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15044"/>
            <a:ext cx="7924800" cy="5704756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E8970-46AE-4273-A275-0F9ED37D88C2}" type="datetime1">
              <a:rPr lang="en-US" smtClean="0"/>
              <a:t>4/14/2014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2209800"/>
            <a:ext cx="0" cy="674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6955" y="19357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mm</a:t>
            </a:r>
            <a:endParaRPr lang="en-US" sz="1400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31330" y="3927327"/>
            <a:ext cx="792670" cy="263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953950" y="1219853"/>
            <a:ext cx="420148" cy="832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3677173" y="4588520"/>
            <a:ext cx="96297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" y="2089666"/>
            <a:ext cx="1513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</a:rPr>
              <a:t>Stainless-steel</a:t>
            </a:r>
            <a:endParaRPr lang="en-US" dirty="0">
              <a:solidFill>
                <a:srgbClr val="0066FF"/>
              </a:solidFill>
            </a:endParaRPr>
          </a:p>
        </p:txBody>
      </p:sp>
      <p:cxnSp>
        <p:nvCxnSpPr>
          <p:cNvPr id="31" name="Straight Arrow Connector 30"/>
          <p:cNvCxnSpPr>
            <a:stCxn id="30" idx="2"/>
          </p:cNvCxnSpPr>
          <p:nvPr/>
        </p:nvCxnSpPr>
        <p:spPr>
          <a:xfrm>
            <a:off x="909242" y="2458998"/>
            <a:ext cx="690958" cy="7414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750505" y="3752186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Nb</a:t>
            </a:r>
            <a:r>
              <a:rPr lang="en-US" b="1" baseline="-25000" dirty="0" smtClean="0"/>
              <a:t>3</a:t>
            </a:r>
            <a:r>
              <a:rPr lang="en-US" b="1" dirty="0" smtClean="0"/>
              <a:t>Sn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31095" y="3741997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NbTi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5638800" y="2883932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NbTi</a:t>
            </a:r>
            <a:endParaRPr lang="en-US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971800" y="1972270"/>
            <a:ext cx="0" cy="1228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705100" y="1972270"/>
            <a:ext cx="0" cy="1228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05100" y="2025134"/>
            <a:ext cx="2667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07541" y="90171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mm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2560342" y="162794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 mm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372539" y="3638650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mm</a:t>
            </a:r>
            <a:endParaRPr lang="en-US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149194" y="5203266"/>
            <a:ext cx="96297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914836" y="553664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mm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440620" y="494895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 mm</a:t>
            </a:r>
            <a:endParaRPr lang="en-US" sz="1400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5581126" y="4111993"/>
            <a:ext cx="96297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390626" y="4437905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 mm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 flipV="1">
            <a:off x="2971800" y="5057776"/>
            <a:ext cx="459295" cy="698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440620" y="5590102"/>
            <a:ext cx="904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mm gap</a:t>
            </a:r>
            <a:endParaRPr lang="en-US" sz="1400" dirty="0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678658" y="1972270"/>
            <a:ext cx="0" cy="1228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411958" y="1972270"/>
            <a:ext cx="0" cy="1228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411958" y="2025134"/>
            <a:ext cx="2667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267200" y="1627941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18 mm</a:t>
            </a:r>
            <a:endParaRPr lang="en-US" sz="1400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4699309" y="4907608"/>
            <a:ext cx="459295" cy="6982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049663" y="5590101"/>
            <a:ext cx="9042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mm gap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124200" y="2362200"/>
            <a:ext cx="306896" cy="1276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291260" y="2082164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</a:t>
            </a:r>
            <a:r>
              <a:rPr lang="en-US" sz="1400" dirty="0" smtClean="0"/>
              <a:t>mm</a:t>
            </a:r>
            <a:endParaRPr lang="en-US" sz="1400" dirty="0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4800600" y="1411843"/>
            <a:ext cx="383095" cy="891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876800" y="1140023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 </a:t>
            </a:r>
            <a:r>
              <a:rPr lang="en-US" sz="1400" dirty="0" smtClean="0"/>
              <a:t>mm</a:t>
            </a:r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152400"/>
            <a:ext cx="5029200" cy="60960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Mechanical Model (</a:t>
            </a:r>
            <a:r>
              <a:rPr lang="en-US" dirty="0" err="1" smtClean="0"/>
              <a:t>Ansys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51457</TotalTime>
  <Words>622</Words>
  <Application>Microsoft Office PowerPoint</Application>
  <PresentationFormat>On-screen Show (4:3)</PresentationFormat>
  <Paragraphs>194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MAP Cooling Solenoid (Tuesday, April 15th)</vt:lpstr>
      <vt:lpstr>Latest version of the System</vt:lpstr>
      <vt:lpstr>Magnetic field on the axis</vt:lpstr>
      <vt:lpstr>Peak field</vt:lpstr>
      <vt:lpstr>Load line</vt:lpstr>
      <vt:lpstr>Solenoids in Nb3Sn</vt:lpstr>
      <vt:lpstr>Magnetic Forces</vt:lpstr>
      <vt:lpstr>Mechanical Model (Ansys)</vt:lpstr>
      <vt:lpstr>Mechanical Model (Ansys)</vt:lpstr>
      <vt:lpstr>Mechanical Model (Ansys)</vt:lpstr>
      <vt:lpstr>Mechanical Model: Loading Sequences</vt:lpstr>
      <vt:lpstr>Mechanical Model: Loading Sequences</vt:lpstr>
      <vt:lpstr>Results: Stainless-Steel structure</vt:lpstr>
      <vt:lpstr>Structure: Application of the pre-stress</vt:lpstr>
      <vt:lpstr>Structure: Cool-Down</vt:lpstr>
      <vt:lpstr>Structure: Powering</vt:lpstr>
      <vt:lpstr>Results: Coils</vt:lpstr>
      <vt:lpstr>Coils: Peak stress values</vt:lpstr>
      <vt:lpstr>Stress in the Nb3Sn coil @ Powering</vt:lpstr>
      <vt:lpstr>Hoop Strain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Franck Borgnolutti</cp:lastModifiedBy>
  <cp:revision>1493</cp:revision>
  <cp:lastPrinted>2014-01-25T00:55:33Z</cp:lastPrinted>
  <dcterms:created xsi:type="dcterms:W3CDTF">2010-03-31T20:55:33Z</dcterms:created>
  <dcterms:modified xsi:type="dcterms:W3CDTF">2014-04-15T17:42:31Z</dcterms:modified>
</cp:coreProperties>
</file>