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269" r:id="rId3"/>
    <p:sldId id="270" r:id="rId4"/>
    <p:sldId id="265" r:id="rId5"/>
    <p:sldId id="258" r:id="rId6"/>
    <p:sldId id="259" r:id="rId7"/>
    <p:sldId id="264" r:id="rId8"/>
    <p:sldId id="260" r:id="rId9"/>
    <p:sldId id="261" r:id="rId10"/>
    <p:sldId id="262" r:id="rId11"/>
    <p:sldId id="263" r:id="rId12"/>
    <p:sldId id="272" r:id="rId13"/>
    <p:sldId id="267" r:id="rId14"/>
    <p:sldId id="274" r:id="rId15"/>
    <p:sldId id="268" r:id="rId16"/>
    <p:sldId id="273" r:id="rId17"/>
    <p:sldId id="266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1172" autoAdjust="0"/>
  </p:normalViewPr>
  <p:slideViewPr>
    <p:cSldViewPr>
      <p:cViewPr varScale="1">
        <p:scale>
          <a:sx n="59" d="100"/>
          <a:sy n="59" d="100"/>
        </p:scale>
        <p:origin x="-16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OTA%20Project\oct-potential.od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OTA%20Project\oct-potential.od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05040465589294"/>
          <c:y val="0.13795569062137231"/>
          <c:w val="0.71717912753283819"/>
          <c:h val="0.624074577556616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new!$A$19</c:f>
              <c:strCache>
                <c:ptCount val="1"/>
                <c:pt idx="0">
                  <c:v>s, m</c:v>
                </c:pt>
              </c:strCache>
            </c:strRef>
          </c:tx>
          <c:spPr>
            <a:solidFill>
              <a:srgbClr val="FF950E"/>
            </a:solidFill>
            <a:ln>
              <a:noFill/>
            </a:ln>
          </c:spPr>
          <c:invertIfNegative val="0"/>
          <c:val>
            <c:numRef>
              <c:f>new!$D$21:$D$38</c:f>
              <c:numCache>
                <c:formatCode>General</c:formatCode>
                <c:ptCount val="18"/>
                <c:pt idx="0">
                  <c:v>1.17603885928613E-4</c:v>
                </c:pt>
                <c:pt idx="1">
                  <c:v>1.84349471736834E-4</c:v>
                </c:pt>
                <c:pt idx="2">
                  <c:v>2.91292248879647E-4</c:v>
                </c:pt>
                <c:pt idx="3">
                  <c:v>4.5989804101080698E-4</c:v>
                </c:pt>
                <c:pt idx="4">
                  <c:v>7.1558042671063303E-4</c:v>
                </c:pt>
                <c:pt idx="5">
                  <c:v>1.07558586049102E-3</c:v>
                </c:pt>
                <c:pt idx="6">
                  <c:v>1.5212341696839099E-3</c:v>
                </c:pt>
                <c:pt idx="7">
                  <c:v>1.9642124403276302E-3</c:v>
                </c:pt>
                <c:pt idx="8">
                  <c:v>2.2513570892680702E-3</c:v>
                </c:pt>
                <c:pt idx="9">
                  <c:v>2.2513570892680702E-3</c:v>
                </c:pt>
                <c:pt idx="10">
                  <c:v>1.9642124403276302E-3</c:v>
                </c:pt>
                <c:pt idx="11">
                  <c:v>1.5212341696839099E-3</c:v>
                </c:pt>
                <c:pt idx="12">
                  <c:v>1.07558586049102E-3</c:v>
                </c:pt>
                <c:pt idx="13">
                  <c:v>7.1558042671063303E-4</c:v>
                </c:pt>
                <c:pt idx="14">
                  <c:v>4.5989804101080698E-4</c:v>
                </c:pt>
                <c:pt idx="15">
                  <c:v>2.91292248879647E-4</c:v>
                </c:pt>
                <c:pt idx="16">
                  <c:v>1.84349471736834E-4</c:v>
                </c:pt>
                <c:pt idx="17">
                  <c:v>1.17603885928613E-4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352576"/>
        <c:axId val="41350656"/>
      </c:barChart>
      <c:valAx>
        <c:axId val="413506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b="0" dirty="0"/>
                  <a:t>B</a:t>
                </a:r>
                <a:r>
                  <a:rPr lang="en-US" sz="1600" b="0" baseline="-25000" dirty="0"/>
                  <a:t>3</a:t>
                </a:r>
                <a:r>
                  <a:rPr lang="en-US" sz="1600" b="0" dirty="0"/>
                  <a:t>,</a:t>
                </a:r>
                <a:r>
                  <a:rPr lang="en-US" sz="1600" b="0" baseline="0" dirty="0"/>
                  <a:t> G/cm</a:t>
                </a:r>
                <a:r>
                  <a:rPr lang="en-US" sz="1600" b="0" baseline="30000" dirty="0"/>
                  <a:t>3</a:t>
                </a:r>
              </a:p>
            </c:rich>
          </c:tx>
          <c:layout/>
          <c:overlay val="0"/>
        </c:title>
        <c:numFmt formatCode="0.0E+00" sourceLinked="0"/>
        <c:majorTickMark val="out"/>
        <c:minorTickMark val="out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200" b="0"/>
            </a:pPr>
            <a:endParaRPr lang="ru-RU"/>
          </a:p>
        </c:txPr>
        <c:crossAx val="41352576"/>
        <c:crosses val="autoZero"/>
        <c:crossBetween val="between"/>
      </c:valAx>
      <c:catAx>
        <c:axId val="41352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b="0" dirty="0"/>
                  <a:t>Octupole</a:t>
                </a:r>
                <a:r>
                  <a:rPr lang="en-US" sz="1600" b="0" baseline="0" dirty="0"/>
                  <a:t> #</a:t>
                </a:r>
                <a:endParaRPr lang="en-US" sz="1600" b="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200" b="0"/>
            </a:pPr>
            <a:endParaRPr lang="ru-RU"/>
          </a:p>
        </c:txPr>
        <c:crossAx val="41350656"/>
        <c:crossesAt val="0"/>
        <c:auto val="1"/>
        <c:lblAlgn val="ctr"/>
        <c:lblOffset val="100"/>
        <c:noMultiLvlLbl val="0"/>
      </c:catAx>
      <c:spPr>
        <a:noFill/>
        <a:ln>
          <a:solidFill>
            <a:srgbClr val="B3B3B3"/>
          </a:solidFill>
          <a:prstDash val="solid"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5.4865745770603755E-2"/>
          <c:y val="9.8707569947450641E-2"/>
          <c:w val="0.90524600341455841"/>
          <c:h val="0.82175827297258908"/>
        </c:manualLayout>
      </c:layout>
      <c:scatterChart>
        <c:scatterStyle val="lineMarker"/>
        <c:varyColors val="0"/>
        <c:ser>
          <c:idx val="0"/>
          <c:order val="0"/>
          <c:tx>
            <c:strRef>
              <c:f>new!$B$19</c:f>
              <c:strCache>
                <c:ptCount val="1"/>
                <c:pt idx="0">
                  <c:v>Beta, m</c:v>
                </c:pt>
              </c:strCache>
            </c:strRef>
          </c:tx>
          <c:spPr>
            <a:ln w="22225">
              <a:solidFill>
                <a:srgbClr val="C5000B"/>
              </a:solidFill>
            </a:ln>
          </c:spPr>
          <c:marker>
            <c:symbol val="none"/>
          </c:marker>
          <c:xVal>
            <c:numRef>
              <c:f>new!$A$20:$A$39</c:f>
              <c:numCache>
                <c:formatCode>General</c:formatCode>
                <c:ptCount val="20"/>
                <c:pt idx="0">
                  <c:v>-0.95</c:v>
                </c:pt>
                <c:pt idx="1">
                  <c:v>-0.85</c:v>
                </c:pt>
                <c:pt idx="2">
                  <c:v>-0.75</c:v>
                </c:pt>
                <c:pt idx="3">
                  <c:v>-0.65</c:v>
                </c:pt>
                <c:pt idx="4">
                  <c:v>-0.55000000000000004</c:v>
                </c:pt>
                <c:pt idx="5">
                  <c:v>-0.45</c:v>
                </c:pt>
                <c:pt idx="6">
                  <c:v>-0.35</c:v>
                </c:pt>
                <c:pt idx="7">
                  <c:v>-0.25</c:v>
                </c:pt>
                <c:pt idx="8">
                  <c:v>-0.15</c:v>
                </c:pt>
                <c:pt idx="9">
                  <c:v>-0.05</c:v>
                </c:pt>
                <c:pt idx="10">
                  <c:v>0.05</c:v>
                </c:pt>
                <c:pt idx="11">
                  <c:v>0.15</c:v>
                </c:pt>
                <c:pt idx="12">
                  <c:v>0.25</c:v>
                </c:pt>
                <c:pt idx="13">
                  <c:v>0.35</c:v>
                </c:pt>
                <c:pt idx="14">
                  <c:v>0.45</c:v>
                </c:pt>
                <c:pt idx="15">
                  <c:v>0.55000000000000004</c:v>
                </c:pt>
                <c:pt idx="16">
                  <c:v>0.65</c:v>
                </c:pt>
                <c:pt idx="17">
                  <c:v>0.75</c:v>
                </c:pt>
                <c:pt idx="18">
                  <c:v>0.85</c:v>
                </c:pt>
                <c:pt idx="19">
                  <c:v>0.95</c:v>
                </c:pt>
              </c:numCache>
            </c:numRef>
          </c:xVal>
          <c:yVal>
            <c:numRef>
              <c:f>new!$B$20:$B$39</c:f>
              <c:numCache>
                <c:formatCode>General</c:formatCode>
                <c:ptCount val="20"/>
                <c:pt idx="0">
                  <c:v>2.0343027229616002</c:v>
                </c:pt>
                <c:pt idx="1">
                  <c:v>1.75894705522411</c:v>
                </c:pt>
                <c:pt idx="2">
                  <c:v>1.5141864616796701</c:v>
                </c:pt>
                <c:pt idx="3">
                  <c:v>1.30002094232829</c:v>
                </c:pt>
                <c:pt idx="4">
                  <c:v>1.11645049716996</c:v>
                </c:pt>
                <c:pt idx="5">
                  <c:v>0.96347512620468101</c:v>
                </c:pt>
                <c:pt idx="6">
                  <c:v>0.84109482943246106</c:v>
                </c:pt>
                <c:pt idx="7">
                  <c:v>0.74930960685329695</c:v>
                </c:pt>
                <c:pt idx="8">
                  <c:v>0.68811945846718703</c:v>
                </c:pt>
                <c:pt idx="9">
                  <c:v>0.65752438427413196</c:v>
                </c:pt>
                <c:pt idx="10">
                  <c:v>0.65752438427413196</c:v>
                </c:pt>
                <c:pt idx="11">
                  <c:v>0.68811945846718703</c:v>
                </c:pt>
                <c:pt idx="12">
                  <c:v>0.74930960685329695</c:v>
                </c:pt>
                <c:pt idx="13">
                  <c:v>0.84109482943246106</c:v>
                </c:pt>
                <c:pt idx="14">
                  <c:v>0.96347512620468101</c:v>
                </c:pt>
                <c:pt idx="15">
                  <c:v>1.11645049716996</c:v>
                </c:pt>
                <c:pt idx="16">
                  <c:v>1.30002094232829</c:v>
                </c:pt>
                <c:pt idx="17">
                  <c:v>1.5141864616796701</c:v>
                </c:pt>
                <c:pt idx="18">
                  <c:v>1.75894705522411</c:v>
                </c:pt>
                <c:pt idx="19">
                  <c:v>2.0343027229616002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907776"/>
        <c:axId val="90881024"/>
      </c:scatterChart>
      <c:valAx>
        <c:axId val="908810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b="0" dirty="0" smtClean="0"/>
                  <a:t>Beta, m</a:t>
                </a:r>
                <a:endParaRPr lang="en-US" sz="1400" b="0" dirty="0"/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200" b="0"/>
            </a:pPr>
            <a:endParaRPr lang="ru-RU"/>
          </a:p>
        </c:txPr>
        <c:crossAx val="90907776"/>
        <c:crossesAt val="-1"/>
        <c:crossBetween val="midCat"/>
      </c:valAx>
      <c:valAx>
        <c:axId val="90907776"/>
        <c:scaling>
          <c:orientation val="minMax"/>
          <c:max val="1"/>
          <c:min val="-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b="0" dirty="0"/>
                  <a:t>s,</a:t>
                </a:r>
                <a:r>
                  <a:rPr lang="en-US" sz="1600" b="0" baseline="0" dirty="0"/>
                  <a:t> m</a:t>
                </a:r>
                <a:endParaRPr lang="en-US" sz="1600" b="0" dirty="0"/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200" b="0"/>
            </a:pPr>
            <a:endParaRPr lang="ru-RU"/>
          </a:p>
        </c:txPr>
        <c:crossAx val="90881024"/>
        <c:crossesAt val="0"/>
        <c:crossBetween val="midCat"/>
      </c:valAx>
      <c:spPr>
        <a:noFill/>
        <a:ln>
          <a:solidFill>
            <a:srgbClr val="B3B3B3"/>
          </a:solidFill>
          <a:prstDash val="solid"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BF784-01F2-40AD-B17F-2D252D707C00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30D61-4865-40A3-A164-F72D2CB1A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299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l"/>
            <a:r>
              <a:rPr lang="en-US" sz="1800" dirty="0" smtClean="0"/>
              <a:t>Regular trajectories for small amplitudes</a:t>
            </a:r>
          </a:p>
          <a:p>
            <a:pPr lvl="1" algn="l"/>
            <a:r>
              <a:rPr lang="en-US" sz="1800" dirty="0" smtClean="0"/>
              <a:t>Resonant islands for larger amplitudes</a:t>
            </a:r>
          </a:p>
          <a:p>
            <a:pPr lvl="1" algn="l"/>
            <a:r>
              <a:rPr lang="en-US" sz="1800" dirty="0" smtClean="0"/>
              <a:t>Chaos and particle loss for even larger amplitudes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30D61-4865-40A3-A164-F72D2CB1AA3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436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200" dirty="0" smtClean="0"/>
              <a:t>McMillan (1967) – first successful 1-D example</a:t>
            </a:r>
          </a:p>
          <a:p>
            <a:pPr lvl="1"/>
            <a:r>
              <a:rPr lang="en-US" sz="2200" dirty="0" err="1" smtClean="0"/>
              <a:t>Perevedentsev</a:t>
            </a:r>
            <a:r>
              <a:rPr lang="en-US" sz="2200" dirty="0" smtClean="0"/>
              <a:t>, </a:t>
            </a:r>
            <a:r>
              <a:rPr lang="en-US" sz="2200" dirty="0" err="1" smtClean="0"/>
              <a:t>Danilov</a:t>
            </a:r>
            <a:r>
              <a:rPr lang="en-US" sz="2200" dirty="0" smtClean="0"/>
              <a:t> (1990 - 1995) – several 1D, 2D examples</a:t>
            </a:r>
          </a:p>
          <a:p>
            <a:pPr lvl="1"/>
            <a:r>
              <a:rPr lang="en-US" sz="2200" dirty="0" smtClean="0"/>
              <a:t>Cary </a:t>
            </a:r>
            <a:r>
              <a:rPr lang="en-US" sz="2200" dirty="0" err="1" smtClean="0"/>
              <a:t>etc</a:t>
            </a:r>
            <a:r>
              <a:rPr lang="en-US" sz="2200" dirty="0" smtClean="0"/>
              <a:t> (1994) – approximate integrability</a:t>
            </a:r>
          </a:p>
          <a:p>
            <a:pPr lvl="1"/>
            <a:r>
              <a:rPr lang="en-US" sz="2200" dirty="0" err="1" smtClean="0"/>
              <a:t>Danilov</a:t>
            </a:r>
            <a:r>
              <a:rPr lang="en-US" sz="2200" dirty="0" smtClean="0"/>
              <a:t>, </a:t>
            </a:r>
            <a:r>
              <a:rPr lang="en-US" sz="2200" dirty="0" err="1" smtClean="0"/>
              <a:t>Nagaitsev</a:t>
            </a:r>
            <a:r>
              <a:rPr lang="en-US" sz="2200" dirty="0" smtClean="0"/>
              <a:t> (2010) – practical 2D integrability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30D61-4865-40A3-A164-F72D2CB1AA3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255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30D61-4865-40A3-A164-F72D2CB1AA3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235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30D61-4865-40A3-A164-F72D2CB1AA3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55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06/09/14</a:t>
            </a:r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06/09/14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06/09/14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06/09/14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06/09/14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06/09/14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06/09/14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06/09/14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06/09/14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06/09/14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06/09/14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06/09/14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file:///C:\Users\Seregy\Documents\map1.xmcd\Selection%2019%20659%20340%2093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10" Type="http://schemas.openxmlformats.org/officeDocument/2006/relationships/chart" Target="../charts/chart2.xml"/><Relationship Id="rId4" Type="http://schemas.openxmlformats.org/officeDocument/2006/relationships/image" Target="../media/image9.wmf"/><Relationship Id="rId9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Sergey A. Antipov, The University of Chicago</a:t>
            </a:r>
          </a:p>
          <a:p>
            <a:r>
              <a:rPr lang="en-US" sz="2400" dirty="0" smtClean="0"/>
              <a:t>Advisor: Sergei </a:t>
            </a:r>
            <a:r>
              <a:rPr lang="en-US" sz="2400" dirty="0" err="1" smtClean="0"/>
              <a:t>Nagaitsev</a:t>
            </a:r>
            <a:endParaRPr lang="ru-RU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First Integrable Optics </a:t>
            </a:r>
            <a:r>
              <a:rPr lang="en-US" sz="3600" dirty="0" smtClean="0"/>
              <a:t>Experiment at IOTA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0362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906072" cy="77968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Imperfections: stable region reduces insignificantly</a:t>
            </a:r>
            <a:endParaRPr lang="ru-RU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400" y="1340768"/>
            <a:ext cx="3733800" cy="541040"/>
          </a:xfrm>
        </p:spPr>
        <p:txBody>
          <a:bodyPr/>
          <a:lstStyle/>
          <a:p>
            <a:r>
              <a:rPr lang="en-US" b="0" dirty="0" smtClean="0"/>
              <a:t>No imperfections</a:t>
            </a:r>
            <a:endParaRPr lang="ru-RU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953000" y="1340768"/>
            <a:ext cx="3733800" cy="541040"/>
          </a:xfrm>
        </p:spPr>
        <p:txBody>
          <a:bodyPr/>
          <a:lstStyle/>
          <a:p>
            <a:r>
              <a:rPr lang="en-US" b="0" dirty="0" smtClean="0"/>
              <a:t>Random error, </a:t>
            </a:r>
            <a:r>
              <a:rPr lang="el-GR" b="0" dirty="0" smtClean="0">
                <a:latin typeface="Times New Roman"/>
                <a:cs typeface="Times New Roman"/>
              </a:rPr>
              <a:t>σ</a:t>
            </a:r>
            <a:r>
              <a:rPr lang="en-US" b="0" dirty="0" smtClean="0">
                <a:latin typeface="Times New Roman"/>
                <a:cs typeface="Times New Roman"/>
              </a:rPr>
              <a:t> = 0.1</a:t>
            </a:r>
            <a:endParaRPr lang="ru-RU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06/09/14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pic>
        <p:nvPicPr>
          <p:cNvPr id="9220" name="Picture 4" descr="D:\IOTA Project\FMAs\Oct_only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3733800" cy="338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IOTA Project\FMAs\Oct_only_rnd10.png"/>
          <p:cNvPicPr>
            <a:picLocks noGrp="1" noChangeAspect="1" noChangeArrowheads="1"/>
          </p:cNvPicPr>
          <p:nvPr>
            <p:ph sz="half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84" y="2132856"/>
            <a:ext cx="3733800" cy="338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23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FMA: 1 Section, Quadrupole + Octupole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5085184"/>
            <a:ext cx="201622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Tune spread: 0.05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06/09/14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5576" y="5085184"/>
            <a:ext cx="259228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Stable region: 2.5 x 1.8 mm</a:t>
            </a:r>
            <a:endParaRPr lang="ru-RU" dirty="0"/>
          </a:p>
        </p:txBody>
      </p:sp>
      <p:pic>
        <p:nvPicPr>
          <p:cNvPr id="10242" name="Picture 2" descr="D:\IOTA Project\FMAs\Quad+O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33129"/>
            <a:ext cx="3816424" cy="346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IOTA Project\FMAs\Quad&amp;Oct-Q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33129"/>
            <a:ext cx="3933534" cy="339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9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06/10/14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Experimental Procedure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Two kickers, horizontal and vertical, place particles at arbitrary points in phase space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BPM measures beam position on every turn -&gt; Poincare map:</a:t>
            </a:r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As electrons lose energy due to synchrotron radiation in ~ 1sec or 10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 turns, they will cover all available phase space</a:t>
            </a:r>
          </a:p>
          <a:p>
            <a:r>
              <a:rPr lang="en-US" sz="2400" dirty="0" smtClean="0"/>
              <a:t>Do Fourier on  ~ 1 </a:t>
            </a:r>
            <a:r>
              <a:rPr lang="en-US" sz="2400" dirty="0" err="1" smtClean="0"/>
              <a:t>ms</a:t>
            </a:r>
            <a:r>
              <a:rPr lang="en-US" sz="2400" dirty="0" smtClean="0"/>
              <a:t>, 10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-turn-long samples –&gt; betatron frequencies</a:t>
            </a:r>
          </a:p>
          <a:p>
            <a:r>
              <a:rPr lang="en-US" sz="2400" dirty="0" smtClean="0"/>
              <a:t>Repeat</a:t>
            </a:r>
          </a:p>
          <a:p>
            <a:r>
              <a:rPr lang="en-US" sz="2400" dirty="0" smtClean="0"/>
              <a:t>Study Q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(A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, A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) -&gt; tune spread</a:t>
            </a:r>
          </a:p>
          <a:p>
            <a:endParaRPr lang="en-US" sz="2400" dirty="0" smtClean="0"/>
          </a:p>
          <a:p>
            <a:r>
              <a:rPr lang="en-US" sz="2400" dirty="0" smtClean="0"/>
              <a:t>Final goal – dependence of betatron frequency on amplitude</a:t>
            </a:r>
          </a:p>
          <a:p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74548"/>
              </p:ext>
            </p:extLst>
          </p:nvPr>
        </p:nvGraphicFramePr>
        <p:xfrm>
          <a:off x="7164288" y="2018177"/>
          <a:ext cx="504056" cy="690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Equation" r:id="rId3" imgW="342720" imgH="469800" progId="Equation.DSMT4">
                  <p:embed/>
                </p:oleObj>
              </mc:Choice>
              <mc:Fallback>
                <p:oleObj name="Equation" r:id="rId3" imgW="3427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64288" y="2018177"/>
                        <a:ext cx="504056" cy="690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0EF1-986C-4CA9-9853-ED9978E1135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69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en-US" sz="2800" dirty="0" smtClean="0"/>
              <a:t>Two Kickers Create an Arbitrary Kick in 2D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Horizontal + vertical </a:t>
            </a:r>
            <a:r>
              <a:rPr lang="en-US" sz="2400" dirty="0" err="1" smtClean="0"/>
              <a:t>stripline</a:t>
            </a:r>
            <a:r>
              <a:rPr lang="en-US" sz="2400" dirty="0" smtClean="0"/>
              <a:t> kickers</a:t>
            </a:r>
          </a:p>
          <a:p>
            <a:r>
              <a:rPr lang="en-US" sz="2400" dirty="0" smtClean="0"/>
              <a:t>Rectangular pulses up to 25 kV</a:t>
            </a:r>
            <a:br>
              <a:rPr lang="en-US" sz="2400" dirty="0" smtClean="0"/>
            </a:br>
            <a:r>
              <a:rPr lang="en-US" sz="2400" dirty="0" smtClean="0"/>
              <a:t> ~ 100 ns duration.</a:t>
            </a:r>
          </a:p>
          <a:p>
            <a:r>
              <a:rPr lang="en-US" sz="2400" dirty="0" smtClean="0"/>
              <a:t>Repetition rate &lt; 1 Hz</a:t>
            </a:r>
            <a:endParaRPr lang="ru-RU" sz="2400" dirty="0" smtClean="0"/>
          </a:p>
          <a:p>
            <a:r>
              <a:rPr lang="en-US" sz="2400" dirty="0" smtClean="0"/>
              <a:t>Adjustable voltage 0 –  V</a:t>
            </a:r>
            <a:r>
              <a:rPr lang="en-US" sz="2400" baseline="-25000" dirty="0" smtClean="0"/>
              <a:t>max</a:t>
            </a:r>
          </a:p>
          <a:p>
            <a:r>
              <a:rPr lang="en-US" sz="2400" dirty="0" smtClean="0"/>
              <a:t>Fit inside quadrupole magnets</a:t>
            </a:r>
            <a:br>
              <a:rPr lang="en-US" sz="2400" dirty="0" smtClean="0"/>
            </a:br>
            <a:r>
              <a:rPr lang="en-US" sz="2400" dirty="0" smtClean="0"/>
              <a:t>to save space</a:t>
            </a:r>
          </a:p>
        </p:txBody>
      </p:sp>
      <p:pic>
        <p:nvPicPr>
          <p:cNvPr id="1026" name="Picture 2" descr="D:\IOTA Project\Presentations\Kicker3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87" y="4869160"/>
            <a:ext cx="4624561" cy="132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06/09/14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40768"/>
            <a:ext cx="3462242" cy="494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Beam Position Can Be Measured Precisely</a:t>
            </a:r>
            <a:endParaRPr lang="ru-RU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06/09/14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196752"/>
            <a:ext cx="7772400" cy="482304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Perpetua" pitchFamily="18" charset="0"/>
              </a:rPr>
              <a:t>20 horizontal and vertical BPMs</a:t>
            </a:r>
          </a:p>
          <a:p>
            <a:pPr lvl="1"/>
            <a:r>
              <a:rPr lang="en-US" sz="2000" dirty="0" smtClean="0">
                <a:latin typeface="Perpetua" pitchFamily="18" charset="0"/>
              </a:rPr>
              <a:t>Button type</a:t>
            </a:r>
          </a:p>
          <a:p>
            <a:pPr lvl="1"/>
            <a:r>
              <a:rPr lang="en-US" sz="2000" dirty="0" smtClean="0">
                <a:latin typeface="Perpetua" pitchFamily="18" charset="0"/>
              </a:rPr>
              <a:t>1 </a:t>
            </a:r>
            <a:r>
              <a:rPr lang="el-GR" sz="2000" dirty="0" smtClean="0">
                <a:latin typeface="Times New Roman"/>
                <a:cs typeface="Times New Roman"/>
              </a:rPr>
              <a:t>μ</a:t>
            </a:r>
            <a:r>
              <a:rPr lang="en-US" sz="2000" dirty="0" smtClean="0">
                <a:latin typeface="Perpetua" pitchFamily="18" charset="0"/>
                <a:cs typeface="Times New Roman"/>
              </a:rPr>
              <a:t>m closed orbit resolution</a:t>
            </a:r>
          </a:p>
          <a:p>
            <a:pPr lvl="1"/>
            <a:r>
              <a:rPr lang="en-US" sz="2000" dirty="0" smtClean="0">
                <a:latin typeface="Perpetua" pitchFamily="18" charset="0"/>
                <a:cs typeface="Times New Roman"/>
              </a:rPr>
              <a:t>100 </a:t>
            </a:r>
            <a:r>
              <a:rPr lang="el-GR" sz="2000" dirty="0" smtClean="0">
                <a:latin typeface="Times New Roman"/>
                <a:cs typeface="Times New Roman"/>
              </a:rPr>
              <a:t>μ</a:t>
            </a:r>
            <a:r>
              <a:rPr lang="en-US" sz="2000" dirty="0" smtClean="0">
                <a:latin typeface="Perpetua" pitchFamily="18" charset="0"/>
                <a:cs typeface="Times New Roman"/>
              </a:rPr>
              <a:t>m turn-by turn resolution</a:t>
            </a:r>
          </a:p>
          <a:p>
            <a:pPr lvl="1"/>
            <a:endParaRPr lang="en-US" sz="2000" dirty="0">
              <a:latin typeface="Perpetua" pitchFamily="18" charset="0"/>
              <a:cs typeface="Times New Roman"/>
            </a:endParaRPr>
          </a:p>
          <a:p>
            <a:r>
              <a:rPr lang="en-US" sz="2400" dirty="0" smtClean="0">
                <a:latin typeface="Perpetua" pitchFamily="18" charset="0"/>
                <a:cs typeface="Times New Roman"/>
              </a:rPr>
              <a:t>8 SR ports to measure beam size</a:t>
            </a:r>
          </a:p>
          <a:p>
            <a:pPr lvl="1"/>
            <a:endParaRPr lang="en-US" sz="2000" dirty="0">
              <a:latin typeface="Perpetua" pitchFamily="18" charset="0"/>
              <a:cs typeface="Times New Roman"/>
            </a:endParaRPr>
          </a:p>
          <a:p>
            <a:pPr lvl="1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7731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PCB-Based Octupole Magnet</a:t>
            </a:r>
            <a:br>
              <a:rPr lang="en-US" sz="2800" dirty="0" smtClean="0"/>
            </a:br>
            <a:r>
              <a:rPr lang="en-US" sz="2400" dirty="0" smtClean="0"/>
              <a:t>V. </a:t>
            </a:r>
            <a:r>
              <a:rPr lang="en-US" sz="2400" dirty="0" err="1" smtClean="0"/>
              <a:t>Vorobiev</a:t>
            </a:r>
            <a:r>
              <a:rPr lang="en-US" sz="2400" dirty="0" smtClean="0"/>
              <a:t>, PARTI-2013</a:t>
            </a:r>
            <a:endParaRPr lang="ru-RU" sz="2400" dirty="0"/>
          </a:p>
        </p:txBody>
      </p:sp>
      <p:pic>
        <p:nvPicPr>
          <p:cNvPr id="2051" name="Picture 3" descr="D:\IOTA Project\Presentations\PCB-based octupole magnet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64" y="1505670"/>
            <a:ext cx="7636768" cy="483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99956" y="6265118"/>
            <a:ext cx="2476500" cy="476250"/>
          </a:xfrm>
        </p:spPr>
        <p:txBody>
          <a:bodyPr/>
          <a:lstStyle/>
          <a:p>
            <a:r>
              <a:rPr lang="ru-RU" dirty="0" smtClean="0"/>
              <a:t>06/09/14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67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Sources of Error</a:t>
            </a:r>
            <a:endParaRPr lang="ru-RU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06/09/14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124744"/>
            <a:ext cx="7772400" cy="489505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Beta functions: 0.01 (relative)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Phase advance: 0.001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BPMs: 0.1 mm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Bunch transverse size: ~ 0.1 mm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Bunch length: 2 </a:t>
            </a:r>
            <a:r>
              <a:rPr lang="en-US" sz="2400" dirty="0" smtClean="0"/>
              <a:t>cm</a:t>
            </a:r>
            <a:endParaRPr lang="en-US" sz="2400" dirty="0">
              <a:latin typeface="Perpetua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dirty="0" smtClean="0"/>
              <a:t>FFT: </a:t>
            </a:r>
            <a:r>
              <a:rPr lang="el-GR" sz="2400" dirty="0" smtClean="0">
                <a:latin typeface="Times New Roman"/>
                <a:cs typeface="Times New Roman"/>
              </a:rPr>
              <a:t>Δ</a:t>
            </a:r>
            <a:r>
              <a:rPr lang="en-US" sz="2400" dirty="0" smtClean="0">
                <a:latin typeface="Perpetua" pitchFamily="18" charset="0"/>
                <a:cs typeface="Times New Roman"/>
              </a:rPr>
              <a:t>Q ~ 10</a:t>
            </a:r>
            <a:r>
              <a:rPr lang="en-US" sz="2400" baseline="30000" dirty="0" smtClean="0">
                <a:latin typeface="Perpetua" pitchFamily="18" charset="0"/>
                <a:cs typeface="Times New Roman"/>
              </a:rPr>
              <a:t>-4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Energy loss during 1 </a:t>
            </a:r>
            <a:r>
              <a:rPr lang="en-US" sz="2400" dirty="0" err="1" smtClean="0"/>
              <a:t>ms</a:t>
            </a:r>
            <a:r>
              <a:rPr lang="en-US" sz="2400" dirty="0" smtClean="0"/>
              <a:t> sampling window 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Errors in NL potential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Overall: </a:t>
            </a:r>
          </a:p>
          <a:p>
            <a:pPr>
              <a:lnSpc>
                <a:spcPct val="120000"/>
              </a:lnSpc>
            </a:pPr>
            <a:endParaRPr lang="en-US" sz="22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389068"/>
              </p:ext>
            </p:extLst>
          </p:nvPr>
        </p:nvGraphicFramePr>
        <p:xfrm>
          <a:off x="2407759" y="5301208"/>
          <a:ext cx="2812313" cy="425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4" imgW="1511280" imgH="228600" progId="Equation.DSMT4">
                  <p:embed/>
                </p:oleObj>
              </mc:Choice>
              <mc:Fallback>
                <p:oleObj name="Equation" r:id="rId4" imgW="1511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7759" y="5301208"/>
                        <a:ext cx="2812313" cy="425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129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Summary</a:t>
            </a:r>
            <a:endParaRPr lang="ru-RU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is possible to achieve tune spreads ~ 10</a:t>
            </a:r>
            <a:r>
              <a:rPr lang="en-US" baseline="30000" dirty="0" smtClean="0"/>
              <a:t>-2</a:t>
            </a:r>
            <a:r>
              <a:rPr lang="en-US" dirty="0" smtClean="0"/>
              <a:t> with just conventional magnet components and still retain large dynamic aperture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Search for optimal combination  in terms of tune spread/size of dynamic aperture/complexity of the potential</a:t>
            </a:r>
          </a:p>
          <a:p>
            <a:r>
              <a:rPr lang="en-US" dirty="0" smtClean="0"/>
              <a:t>Compare with </a:t>
            </a:r>
            <a:r>
              <a:rPr lang="en-US" smtClean="0"/>
              <a:t>full nonlinear </a:t>
            </a:r>
            <a:r>
              <a:rPr lang="en-US" dirty="0" smtClean="0"/>
              <a:t>potential</a:t>
            </a:r>
            <a:endParaRPr lang="ru-RU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06/09/14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04056" y="2996952"/>
            <a:ext cx="7772400" cy="936104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Next Steps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4398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132856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Thank You for Your Attention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42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772400" cy="92211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Motivation: Linear Dynamics</a:t>
            </a:r>
            <a:endParaRPr lang="ru-RU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06/09/14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83568" y="1447800"/>
            <a:ext cx="8003232" cy="4572000"/>
          </a:xfrm>
        </p:spPr>
        <p:txBody>
          <a:bodyPr numCol="2" spcCol="0"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/>
              <a:t>Linear </a:t>
            </a:r>
            <a:r>
              <a:rPr lang="en-US" sz="2400" dirty="0"/>
              <a:t>focusing </a:t>
            </a:r>
            <a:r>
              <a:rPr lang="en-US" sz="2400" dirty="0" smtClean="0"/>
              <a:t>lattice –  betatron tunes of different particles are almost equal</a:t>
            </a:r>
            <a:endParaRPr lang="en-US" sz="2400" dirty="0"/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200" dirty="0"/>
              <a:t>Hamiltonian </a:t>
            </a:r>
            <a:r>
              <a:rPr lang="en-US" sz="2200" dirty="0" smtClean="0"/>
              <a:t>depends on time</a:t>
            </a:r>
            <a:endParaRPr lang="en-US" sz="2200" dirty="0"/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200" dirty="0"/>
              <a:t>N</a:t>
            </a:r>
            <a:r>
              <a:rPr lang="en-US" sz="2200" dirty="0" smtClean="0"/>
              <a:t>onlinearities </a:t>
            </a:r>
            <a:r>
              <a:rPr lang="en-US" sz="2200" dirty="0"/>
              <a:t>(both magnet imperfections and specially introduced) </a:t>
            </a:r>
            <a:r>
              <a:rPr lang="en-US" sz="2200" dirty="0" smtClean="0"/>
              <a:t>make single</a:t>
            </a:r>
            <a:br>
              <a:rPr lang="en-US" sz="2200" dirty="0" smtClean="0"/>
            </a:br>
            <a:r>
              <a:rPr lang="en-US" sz="2200" dirty="0" smtClean="0"/>
              <a:t>particle </a:t>
            </a:r>
            <a:r>
              <a:rPr lang="en-US" sz="2200" dirty="0"/>
              <a:t>motion </a:t>
            </a:r>
            <a:r>
              <a:rPr lang="en-US" sz="2200" dirty="0" smtClean="0"/>
              <a:t>unstable</a:t>
            </a:r>
            <a:br>
              <a:rPr lang="en-US" sz="2200" dirty="0" smtClean="0"/>
            </a:br>
            <a:r>
              <a:rPr lang="en-US" sz="2200" dirty="0" smtClean="0"/>
              <a:t>due </a:t>
            </a:r>
            <a:r>
              <a:rPr lang="en-US" sz="2200" dirty="0"/>
              <a:t>to </a:t>
            </a:r>
            <a:r>
              <a:rPr lang="en-US" sz="2200" dirty="0" smtClean="0"/>
              <a:t>resonances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200" dirty="0" smtClean="0"/>
              <a:t>Stability </a:t>
            </a:r>
            <a:r>
              <a:rPr lang="en-US" sz="2200" dirty="0"/>
              <a:t>depends on initial </a:t>
            </a:r>
            <a:r>
              <a:rPr lang="en-US" sz="2200" dirty="0" smtClean="0"/>
              <a:t>conditions</a:t>
            </a:r>
            <a:endParaRPr lang="en-US" sz="2200" i="1" dirty="0" smtClean="0"/>
          </a:p>
          <a:p>
            <a:endParaRPr lang="en-US" i="1" dirty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4572000" y="2708920"/>
            <a:ext cx="4104456" cy="3384376"/>
            <a:chOff x="5149017" y="1196750"/>
            <a:chExt cx="3839522" cy="3076972"/>
          </a:xfrm>
        </p:grpSpPr>
        <p:sp>
          <p:nvSpPr>
            <p:cNvPr id="7" name="TextBox 6"/>
            <p:cNvSpPr txBox="1"/>
            <p:nvPr/>
          </p:nvSpPr>
          <p:spPr>
            <a:xfrm>
              <a:off x="5652120" y="1196750"/>
              <a:ext cx="3202095" cy="462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Phase space of 1D motion in linear lattice</a:t>
              </a:r>
              <a:br>
                <a:rPr lang="en-US" sz="1400" dirty="0" smtClean="0"/>
              </a:br>
              <a:r>
                <a:rPr lang="en-US" sz="1400" dirty="0" smtClean="0"/>
                <a:t>with 1 octupole nonlinearity</a:t>
              </a:r>
              <a:endParaRPr lang="ru-RU" sz="1400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149017" y="1571846"/>
              <a:ext cx="3839522" cy="2701876"/>
              <a:chOff x="5149017" y="1571846"/>
              <a:chExt cx="3839522" cy="2701876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5149017" y="1571846"/>
                <a:ext cx="3839522" cy="2701876"/>
                <a:chOff x="5149017" y="1571846"/>
                <a:chExt cx="3839522" cy="2701876"/>
              </a:xfrm>
            </p:grpSpPr>
            <p:graphicFrame>
              <p:nvGraphicFramePr>
                <p:cNvPr id="11" name="Object 1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70206628"/>
                    </p:ext>
                  </p:extLst>
                </p:nvPr>
              </p:nvGraphicFramePr>
              <p:xfrm>
                <a:off x="5495228" y="1571846"/>
                <a:ext cx="2965204" cy="257723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198" name="Mathcad" r:id="rId4" imgW="3057480" imgH="2657520" progId="Mathcad">
                        <p:link updateAutomatic="1"/>
                      </p:oleObj>
                    </mc:Choice>
                    <mc:Fallback>
                      <p:oleObj name="Mathcad" r:id="rId4" imgW="3057480" imgH="2657520" progId="Mathcad">
                        <p:link updateAutomatic="1"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495228" y="1571846"/>
                              <a:ext cx="2965204" cy="257723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2" name="Group 11"/>
                <p:cNvGrpSpPr/>
                <p:nvPr/>
              </p:nvGrpSpPr>
              <p:grpSpPr>
                <a:xfrm>
                  <a:off x="6588224" y="1772816"/>
                  <a:ext cx="2265991" cy="648072"/>
                  <a:chOff x="6588224" y="1772816"/>
                  <a:chExt cx="2265991" cy="648072"/>
                </a:xfrm>
              </p:grpSpPr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449663" y="1772816"/>
                    <a:ext cx="1404552" cy="33855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/>
                      <a:t>Resonance aisles</a:t>
                    </a:r>
                    <a:endParaRPr lang="ru-RU" sz="1600" dirty="0"/>
                  </a:p>
                </p:txBody>
              </p:sp>
              <p:cxnSp>
                <p:nvCxnSpPr>
                  <p:cNvPr id="22" name="Straight Connector 21"/>
                  <p:cNvCxnSpPr>
                    <a:endCxn id="21" idx="1"/>
                  </p:cNvCxnSpPr>
                  <p:nvPr/>
                </p:nvCxnSpPr>
                <p:spPr>
                  <a:xfrm>
                    <a:off x="7138789" y="1942093"/>
                    <a:ext cx="310874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>
                    <a:stCxn id="21" idx="1"/>
                  </p:cNvCxnSpPr>
                  <p:nvPr/>
                </p:nvCxnSpPr>
                <p:spPr>
                  <a:xfrm>
                    <a:off x="7449663" y="1942093"/>
                    <a:ext cx="0" cy="47879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>
                    <a:endCxn id="21" idx="1"/>
                  </p:cNvCxnSpPr>
                  <p:nvPr/>
                </p:nvCxnSpPr>
                <p:spPr>
                  <a:xfrm flipV="1">
                    <a:off x="6588224" y="1942093"/>
                    <a:ext cx="861439" cy="16927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7596336" y="2395033"/>
                  <a:ext cx="1392203" cy="745935"/>
                  <a:chOff x="7554051" y="2276872"/>
                  <a:chExt cx="1392203" cy="745935"/>
                </a:xfrm>
              </p:grpSpPr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7554051" y="2276872"/>
                    <a:ext cx="1392203" cy="33855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/>
                      <a:t>Chaotic motion</a:t>
                    </a:r>
                    <a:endParaRPr lang="ru-RU" sz="1600" dirty="0"/>
                  </a:p>
                </p:txBody>
              </p:sp>
              <p:cxnSp>
                <p:nvCxnSpPr>
                  <p:cNvPr id="20" name="Straight Connector 19"/>
                  <p:cNvCxnSpPr/>
                  <p:nvPr/>
                </p:nvCxnSpPr>
                <p:spPr>
                  <a:xfrm flipV="1">
                    <a:off x="7593119" y="2615427"/>
                    <a:ext cx="558820" cy="40738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5149017" y="2395033"/>
                  <a:ext cx="1223183" cy="1466015"/>
                  <a:chOff x="5149017" y="2395033"/>
                  <a:chExt cx="1223183" cy="1466015"/>
                </a:xfrm>
              </p:grpSpPr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5149017" y="3522494"/>
                    <a:ext cx="122318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accent1"/>
                        </a:solidFill>
                      </a:rPr>
                      <a:t>Particles lost</a:t>
                    </a:r>
                    <a:endParaRPr lang="ru-RU" sz="1600" dirty="0">
                      <a:solidFill>
                        <a:schemeClr val="accent1"/>
                      </a:solidFill>
                    </a:endParaRPr>
                  </a:p>
                </p:txBody>
              </p:sp>
              <p:cxnSp>
                <p:nvCxnSpPr>
                  <p:cNvPr id="17" name="Straight Connector 16"/>
                  <p:cNvCxnSpPr>
                    <a:stCxn id="16" idx="0"/>
                  </p:cNvCxnSpPr>
                  <p:nvPr/>
                </p:nvCxnSpPr>
                <p:spPr>
                  <a:xfrm flipV="1">
                    <a:off x="5760609" y="2395033"/>
                    <a:ext cx="251551" cy="1127461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>
                    <a:stCxn id="16" idx="0"/>
                  </p:cNvCxnSpPr>
                  <p:nvPr/>
                </p:nvCxnSpPr>
                <p:spPr>
                  <a:xfrm>
                    <a:off x="5760609" y="3522494"/>
                    <a:ext cx="48581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6660232" y="3904390"/>
                  <a:ext cx="9328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X (</a:t>
                  </a:r>
                  <a:r>
                    <a:rPr lang="en-US" dirty="0" err="1" smtClean="0"/>
                    <a:t>a.u</a:t>
                  </a:r>
                  <a:r>
                    <a:rPr lang="en-US" dirty="0" smtClean="0"/>
                    <a:t>.)</a:t>
                  </a:r>
                  <a:endParaRPr lang="ru-RU" dirty="0"/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 rot="16200000">
                <a:off x="4927281" y="2601435"/>
                <a:ext cx="1141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Px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a.u</a:t>
                </a:r>
                <a:r>
                  <a:rPr lang="en-US" dirty="0" smtClean="0"/>
                  <a:t>.)</a:t>
                </a:r>
                <a:endParaRPr lang="ru-RU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516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Motivation: Nonlinear Dynamics</a:t>
            </a:r>
            <a:endParaRPr lang="ru-RU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06/09/14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268760"/>
            <a:ext cx="7772400" cy="475104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Tunes depend on amplitude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Landau Damping increases with the </a:t>
            </a:r>
            <a:r>
              <a:rPr lang="en-US" sz="2400" dirty="0"/>
              <a:t>spread of betatron oscillation frequencies.  </a:t>
            </a:r>
            <a:r>
              <a:rPr lang="en-US" sz="2400" dirty="0" smtClean="0"/>
              <a:t>Larger tune spread –&gt; beam more stable </a:t>
            </a:r>
            <a:r>
              <a:rPr lang="en-US" sz="2400" dirty="0"/>
              <a:t>against </a:t>
            </a:r>
            <a:r>
              <a:rPr lang="en-US" sz="2400" dirty="0" smtClean="0"/>
              <a:t>collective instabilities</a:t>
            </a:r>
            <a:r>
              <a:rPr lang="en-US" sz="2400" dirty="0"/>
              <a:t>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Can created </a:t>
            </a:r>
            <a:r>
              <a:rPr lang="en-US" dirty="0"/>
              <a:t>by adding </a:t>
            </a:r>
            <a:r>
              <a:rPr lang="en-US" dirty="0" smtClean="0"/>
              <a:t> octupole magnets</a:t>
            </a:r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If the system is integrable – no resonances </a:t>
            </a:r>
            <a:endParaRPr lang="en-US" sz="2400" dirty="0"/>
          </a:p>
          <a:p>
            <a:pPr>
              <a:lnSpc>
                <a:spcPct val="120000"/>
              </a:lnSpc>
            </a:pPr>
            <a:endParaRPr lang="en-US" sz="2400" dirty="0" smtClean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accent1"/>
                </a:solidFill>
              </a:rPr>
              <a:t>IOTA Goal</a:t>
            </a:r>
            <a:r>
              <a:rPr lang="en-US" sz="2400" dirty="0">
                <a:solidFill>
                  <a:schemeClr val="accent1"/>
                </a:solidFill>
              </a:rPr>
              <a:t>: create practical nonlinear accelerator focusing systems with a large frequency spread and stable particle motion.</a:t>
            </a:r>
            <a:endParaRPr lang="ru-RU" sz="2400" dirty="0">
              <a:solidFill>
                <a:schemeClr val="accent1"/>
              </a:solidFill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8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Integrable Optics Test Accelerator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3" y="1058833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dirty="0" err="1" smtClean="0"/>
              <a:t>Danilov</a:t>
            </a:r>
            <a:r>
              <a:rPr lang="en-US" sz="2000" dirty="0" smtClean="0"/>
              <a:t>, </a:t>
            </a:r>
            <a:r>
              <a:rPr lang="en-US" sz="2000" dirty="0" err="1" smtClean="0"/>
              <a:t>Nagaitsev</a:t>
            </a:r>
            <a:r>
              <a:rPr lang="en-US" sz="2000" dirty="0" smtClean="0"/>
              <a:t>, </a:t>
            </a:r>
            <a:r>
              <a:rPr lang="en-US" sz="2000" dirty="0"/>
              <a:t>Phys. Rev. ST </a:t>
            </a:r>
            <a:r>
              <a:rPr lang="en-US" sz="2000" dirty="0" err="1"/>
              <a:t>Accel</a:t>
            </a:r>
            <a:r>
              <a:rPr lang="en-US" sz="2000" dirty="0"/>
              <a:t>. Beams 13, 084002 (2010</a:t>
            </a:r>
            <a:r>
              <a:rPr lang="en-US" sz="2000" dirty="0" smtClean="0"/>
              <a:t>)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10242" name="Picture 2" descr="D:\IOTA Project\Presentations\Element of periodicity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81225"/>
            <a:ext cx="3022243" cy="175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IOTA Project\Presentations\New Layout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34254"/>
            <a:ext cx="5337448" cy="277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858691"/>
              </p:ext>
            </p:extLst>
          </p:nvPr>
        </p:nvGraphicFramePr>
        <p:xfrm>
          <a:off x="465699" y="4365104"/>
          <a:ext cx="3260725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" name="Equation" r:id="rId6" imgW="2793960" imgH="888840" progId="Equation.DSMT4">
                  <p:embed/>
                </p:oleObj>
              </mc:Choice>
              <mc:Fallback>
                <p:oleObj name="Equation" r:id="rId6" imgW="279396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5699" y="4365104"/>
                        <a:ext cx="3260725" cy="103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06/09/14</a:t>
            </a: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800" y="4509120"/>
            <a:ext cx="3681680" cy="177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Need a Special Magnet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783"/>
            <a:ext cx="8229600" cy="46413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Can we do anything with just</a:t>
            </a:r>
            <a:br>
              <a:rPr lang="en-US" sz="2400" dirty="0" smtClean="0"/>
            </a:br>
            <a:r>
              <a:rPr lang="en-US" sz="2400" dirty="0" smtClean="0"/>
              <a:t>conventional magnets?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Quadrupoles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Octupoles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ru-RU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4701722" y="1582880"/>
            <a:ext cx="3326662" cy="3214271"/>
            <a:chOff x="2915816" y="2276872"/>
            <a:chExt cx="2808312" cy="2839512"/>
          </a:xfrm>
        </p:grpSpPr>
        <p:pic>
          <p:nvPicPr>
            <p:cNvPr id="11268" name="Picture 4" descr="D:\IOTA Project\Presentations\IOTA Magnet Cross-sec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2779059"/>
              <a:ext cx="2647751" cy="2337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915816" y="2276872"/>
              <a:ext cx="2808312" cy="353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Cross-section and field lines</a:t>
              </a:r>
              <a:endParaRPr lang="ru-RU" sz="20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63688" y="5013176"/>
            <a:ext cx="5655370" cy="936104"/>
            <a:chOff x="2123728" y="5157192"/>
            <a:chExt cx="5367338" cy="720080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7271713"/>
                </p:ext>
              </p:extLst>
            </p:nvPr>
          </p:nvGraphicFramePr>
          <p:xfrm>
            <a:off x="2123728" y="5157192"/>
            <a:ext cx="5367338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0" name="Equation" r:id="rId4" imgW="4597200" imgH="431640" progId="Equation.DSMT4">
                    <p:embed/>
                  </p:oleObj>
                </mc:Choice>
                <mc:Fallback>
                  <p:oleObj name="Equation" r:id="rId4" imgW="4597200" imgH="43164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3728" y="5157192"/>
                          <a:ext cx="5367338" cy="504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" name="Group 13"/>
            <p:cNvGrpSpPr/>
            <p:nvPr/>
          </p:nvGrpSpPr>
          <p:grpSpPr>
            <a:xfrm>
              <a:off x="2843808" y="5733256"/>
              <a:ext cx="2016224" cy="144016"/>
              <a:chOff x="2771800" y="5733256"/>
              <a:chExt cx="2016224" cy="144016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2771800" y="5877272"/>
                <a:ext cx="20162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2771800" y="573325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4788024" y="573325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06/09/14</a:t>
            </a:r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86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Quasi-integrable optics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Octupole magnet strength ~ 1/</a:t>
            </a:r>
            <a:r>
              <a:rPr lang="el-GR" sz="2400" dirty="0" smtClean="0">
                <a:latin typeface="Times New Roman"/>
                <a:cs typeface="Times New Roman"/>
              </a:rPr>
              <a:t>β</a:t>
            </a:r>
            <a:r>
              <a:rPr lang="en-US" sz="2400" dirty="0" smtClean="0">
                <a:latin typeface="Times New Roman"/>
                <a:cs typeface="Times New Roman"/>
              </a:rPr>
              <a:t>(s)</a:t>
            </a:r>
            <a:r>
              <a:rPr lang="en-US" sz="2400" baseline="30000" dirty="0" smtClean="0">
                <a:latin typeface="Times New Roman"/>
                <a:cs typeface="Times New Roman"/>
              </a:rPr>
              <a:t>3</a:t>
            </a:r>
            <a:endParaRPr lang="en-US" sz="2400" baseline="300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Hamiltonian</a:t>
            </a:r>
            <a:r>
              <a:rPr lang="en-US" sz="2400" dirty="0"/>
              <a:t> </a:t>
            </a:r>
            <a:r>
              <a:rPr lang="en-US" sz="2400" dirty="0" smtClean="0"/>
              <a:t>does not depend on s: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Questions:</a:t>
            </a:r>
          </a:p>
          <a:p>
            <a:pPr lvl="1"/>
            <a:r>
              <a:rPr lang="en-US" sz="2000" dirty="0" smtClean="0"/>
              <a:t>What about the 3</a:t>
            </a:r>
            <a:r>
              <a:rPr lang="en-US" sz="2000" baseline="30000" dirty="0" smtClean="0"/>
              <a:t>rd</a:t>
            </a:r>
            <a:r>
              <a:rPr lang="en-US" sz="2000" dirty="0"/>
              <a:t> </a:t>
            </a:r>
            <a:r>
              <a:rPr lang="en-US" sz="2000" dirty="0" smtClean="0"/>
              <a:t>degree of freedom?</a:t>
            </a:r>
          </a:p>
          <a:p>
            <a:pPr lvl="1"/>
            <a:r>
              <a:rPr lang="en-US" sz="2000" dirty="0" smtClean="0"/>
              <a:t>Imperfections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6D Simulations required</a:t>
            </a:r>
          </a:p>
          <a:p>
            <a:pPr lvl="1"/>
            <a:endParaRPr lang="ru-RU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308034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662692"/>
              </p:ext>
            </p:extLst>
          </p:nvPr>
        </p:nvGraphicFramePr>
        <p:xfrm>
          <a:off x="827584" y="1628775"/>
          <a:ext cx="44275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" name="Equation" r:id="rId5" imgW="2844720" imgH="507960" progId="Equation.DSMT4">
                  <p:embed/>
                </p:oleObj>
              </mc:Choice>
              <mc:Fallback>
                <p:oleObj name="Equation" r:id="rId5" imgW="28447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7584" y="1628775"/>
                        <a:ext cx="4427537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197221"/>
              </p:ext>
            </p:extLst>
          </p:nvPr>
        </p:nvGraphicFramePr>
        <p:xfrm>
          <a:off x="755576" y="2996953"/>
          <a:ext cx="4243826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" name="Equation" r:id="rId7" imgW="2577960" imgH="393480" progId="Equation.DSMT4">
                  <p:embed/>
                </p:oleObj>
              </mc:Choice>
              <mc:Fallback>
                <p:oleObj name="Equation" r:id="rId7" imgW="2577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5576" y="2996953"/>
                        <a:ext cx="4243826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06/09/14</a:t>
            </a: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5148064" y="3378478"/>
            <a:ext cx="3744416" cy="2452047"/>
            <a:chOff x="5148064" y="3954542"/>
            <a:chExt cx="3744416" cy="2210762"/>
          </a:xfrm>
        </p:grpSpPr>
        <p:sp>
          <p:nvSpPr>
            <p:cNvPr id="9" name="TextBox 8"/>
            <p:cNvSpPr txBox="1"/>
            <p:nvPr/>
          </p:nvSpPr>
          <p:spPr>
            <a:xfrm>
              <a:off x="5940152" y="3954542"/>
              <a:ext cx="28803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18 10cm-long octupole magnets</a:t>
              </a:r>
            </a:p>
          </p:txBody>
        </p:sp>
        <p:graphicFrame>
          <p:nvGraphicFramePr>
            <p:cNvPr id="11" name="Chart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45743275"/>
                </p:ext>
              </p:extLst>
            </p:nvPr>
          </p:nvGraphicFramePr>
          <p:xfrm>
            <a:off x="5148064" y="4149081"/>
            <a:ext cx="3744416" cy="20162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</p:grpSp>
      <p:grpSp>
        <p:nvGrpSpPr>
          <p:cNvPr id="13" name="Group 12"/>
          <p:cNvGrpSpPr/>
          <p:nvPr/>
        </p:nvGrpSpPr>
        <p:grpSpPr>
          <a:xfrm>
            <a:off x="5436096" y="1124744"/>
            <a:ext cx="3528699" cy="2143084"/>
            <a:chOff x="5436096" y="1700808"/>
            <a:chExt cx="3528699" cy="2143084"/>
          </a:xfrm>
        </p:grpSpPr>
        <p:graphicFrame>
          <p:nvGraphicFramePr>
            <p:cNvPr id="10" name="Char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70173462"/>
                </p:ext>
              </p:extLst>
            </p:nvPr>
          </p:nvGraphicFramePr>
          <p:xfrm>
            <a:off x="5436096" y="1956918"/>
            <a:ext cx="3528699" cy="18869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5868144" y="1700808"/>
              <a:ext cx="28803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Beta-function in NL magnet section</a:t>
              </a:r>
              <a:endParaRPr lang="ru-RU" sz="16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940152" y="5826750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 = 0.4, </a:t>
            </a:r>
            <a:r>
              <a:rPr lang="en-US" sz="1600" dirty="0"/>
              <a:t>c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= 0.01 cm, l = 10 cm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8025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Frequency Map Analysis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785395"/>
          </a:xfrm>
        </p:spPr>
        <p:txBody>
          <a:bodyPr numCol="2" spcCol="720000">
            <a:normAutofit/>
          </a:bodyPr>
          <a:lstStyle/>
          <a:p>
            <a:pPr>
              <a:lnSpc>
                <a:spcPct val="120000"/>
              </a:lnSpc>
              <a:buSzPct val="100000"/>
              <a:buFont typeface="Arial" pitchFamily="34" charset="0"/>
              <a:buChar char="•"/>
            </a:pPr>
            <a:r>
              <a:rPr lang="en-US" sz="2400" dirty="0" err="1"/>
              <a:t>Lifetrac</a:t>
            </a:r>
            <a:r>
              <a:rPr lang="en-US" sz="2400" dirty="0"/>
              <a:t> code by D. </a:t>
            </a:r>
            <a:r>
              <a:rPr lang="en-US" sz="2400" dirty="0" err="1" smtClean="0"/>
              <a:t>Shatilov</a:t>
            </a:r>
            <a:r>
              <a:rPr lang="en-US" sz="2400" dirty="0" smtClean="0"/>
              <a:t> </a:t>
            </a:r>
          </a:p>
          <a:p>
            <a:pPr marL="731520" lvl="1" indent="-457200">
              <a:lnSpc>
                <a:spcPct val="120000"/>
              </a:lnSpc>
              <a:buFont typeface="+mj-lt"/>
              <a:buAutoNum type="arabicParenR"/>
            </a:pPr>
            <a:r>
              <a:rPr lang="en-US" sz="2000" dirty="0" smtClean="0"/>
              <a:t>Tracking for  ~10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-10</a:t>
            </a:r>
            <a:r>
              <a:rPr lang="en-US" sz="2000" baseline="30000" dirty="0" smtClean="0"/>
              <a:t>4</a:t>
            </a:r>
            <a:r>
              <a:rPr lang="en-US" sz="2000" dirty="0" smtClean="0"/>
              <a:t> turns</a:t>
            </a:r>
          </a:p>
          <a:p>
            <a:pPr marL="731520" lvl="1" indent="-457200">
              <a:lnSpc>
                <a:spcPct val="120000"/>
              </a:lnSpc>
              <a:buFont typeface="+mj-lt"/>
              <a:buAutoNum type="arabicParenR"/>
            </a:pPr>
            <a:r>
              <a:rPr lang="en-US" sz="2000" dirty="0" smtClean="0"/>
              <a:t>FFT</a:t>
            </a:r>
            <a:r>
              <a:rPr lang="en-US" sz="2000" dirty="0"/>
              <a:t>, </a:t>
            </a:r>
            <a:r>
              <a:rPr lang="en-US" sz="2000" dirty="0" smtClean="0"/>
              <a:t>find </a:t>
            </a:r>
            <a:r>
              <a:rPr lang="en-US" sz="2000" dirty="0"/>
              <a:t>fundamental frequency</a:t>
            </a:r>
          </a:p>
          <a:p>
            <a:pPr marL="731520" lvl="1" indent="-457200">
              <a:lnSpc>
                <a:spcPct val="120000"/>
              </a:lnSpc>
              <a:buFont typeface="+mj-lt"/>
              <a:buAutoNum type="arabicParenR"/>
            </a:pPr>
            <a:r>
              <a:rPr lang="en-US" sz="2000" dirty="0"/>
              <a:t>Plot </a:t>
            </a:r>
            <a:r>
              <a:rPr lang="en-US" sz="2000" dirty="0" smtClean="0"/>
              <a:t>deviation</a:t>
            </a:r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No deviation </a:t>
            </a:r>
            <a:r>
              <a:rPr lang="en-US" sz="2400" dirty="0"/>
              <a:t>– </a:t>
            </a:r>
            <a:r>
              <a:rPr lang="en-US" sz="2400" dirty="0" smtClean="0"/>
              <a:t>sufficient but not </a:t>
            </a:r>
            <a:r>
              <a:rPr lang="en-US" sz="2400" dirty="0"/>
              <a:t>necessary </a:t>
            </a:r>
            <a:r>
              <a:rPr lang="en-US" sz="2400" dirty="0" smtClean="0"/>
              <a:t>condition for particle stability</a:t>
            </a:r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Model includes:</a:t>
            </a:r>
          </a:p>
          <a:p>
            <a:pPr marL="560070" lvl="1" indent="-285750">
              <a:lnSpc>
                <a:spcPct val="12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/>
              <a:t>Dipoles</a:t>
            </a:r>
          </a:p>
          <a:p>
            <a:pPr marL="560070" lvl="1" indent="-285750">
              <a:lnSpc>
                <a:spcPct val="12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/>
              <a:t>Dipole fringe fields</a:t>
            </a:r>
          </a:p>
          <a:p>
            <a:pPr marL="560070" lvl="1" indent="-285750">
              <a:lnSpc>
                <a:spcPct val="12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/>
              <a:t>Quadrupoles</a:t>
            </a:r>
          </a:p>
          <a:p>
            <a:pPr marL="560070" lvl="1" indent="-285750">
              <a:lnSpc>
                <a:spcPct val="12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/>
              <a:t>RF</a:t>
            </a:r>
          </a:p>
          <a:p>
            <a:pPr marL="560070" lvl="1" indent="-285750">
              <a:lnSpc>
                <a:spcPct val="120000"/>
              </a:lnSpc>
              <a:buClr>
                <a:schemeClr val="accent1"/>
              </a:buClr>
              <a:buFont typeface="Courier New" pitchFamily="49" charset="0"/>
              <a:buChar char="o"/>
            </a:pPr>
            <a:r>
              <a:rPr lang="en-US" sz="2000" dirty="0"/>
              <a:t>No </a:t>
            </a:r>
            <a:r>
              <a:rPr lang="en-US" sz="2000" dirty="0" err="1" smtClean="0"/>
              <a:t>sextupoles</a:t>
            </a:r>
            <a:endParaRPr lang="en-US" sz="2000" dirty="0" smtClean="0"/>
          </a:p>
          <a:p>
            <a:pPr lvl="1"/>
            <a:endParaRPr lang="ru-RU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06/09/14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40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Frequency Map Analysis: 1 Section, Octupole Magnet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5291916"/>
            <a:ext cx="194421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Tune spread: 0.03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06/09/14</a:t>
            </a: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83568" y="5291916"/>
            <a:ext cx="252915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Stable region: 2.5 x 2.5 mm</a:t>
            </a:r>
            <a:endParaRPr lang="ru-RU" dirty="0"/>
          </a:p>
        </p:txBody>
      </p:sp>
      <p:pic>
        <p:nvPicPr>
          <p:cNvPr id="8194" name="Picture 2" descr="D:\IOTA Project\FMAs\Oct_only_Q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61" y="1640348"/>
            <a:ext cx="4051579" cy="337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IOTA Project\FMAs\Oct_onl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4" y="1628800"/>
            <a:ext cx="388734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7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Tracking</a:t>
            </a:r>
            <a:endParaRPr lang="ru-RU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06/09/14</a:t>
            </a:r>
            <a:endParaRPr lang="ru-RU"/>
          </a:p>
        </p:txBody>
      </p:sp>
      <p:pic>
        <p:nvPicPr>
          <p:cNvPr id="4098" name="Picture 2" descr="D:\IOTA Project\Presentations\H vs 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86473"/>
            <a:ext cx="47720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85016" y="1575451"/>
            <a:ext cx="3150880" cy="4733869"/>
            <a:chOff x="485016" y="998045"/>
            <a:chExt cx="3150880" cy="4733869"/>
          </a:xfrm>
        </p:grpSpPr>
        <p:pic>
          <p:nvPicPr>
            <p:cNvPr id="4099" name="Picture 3" descr="D:\IOTA Project\Presentations\X-Px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16" y="998045"/>
              <a:ext cx="3150880" cy="2358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D:\IOTA Project\Presentations\Y-Py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16" y="3372966"/>
              <a:ext cx="3150880" cy="2358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4283968" y="102311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Hamiltonian is conserved</a:t>
            </a:r>
            <a:endParaRPr lang="ru-RU" sz="2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023119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Motion is bounded</a:t>
            </a:r>
            <a:endParaRPr lang="ru-RU" sz="20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09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1887</TotalTime>
  <Words>663</Words>
  <Application>Microsoft Office PowerPoint</Application>
  <PresentationFormat>On-screen Show (4:3)</PresentationFormat>
  <Paragraphs>176</Paragraphs>
  <Slides>18</Slides>
  <Notes>4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Equity</vt:lpstr>
      <vt:lpstr>C:\Users\Seregy\Documents\map1.xmcd\Selection 19 659 340 938</vt:lpstr>
      <vt:lpstr>Equation</vt:lpstr>
      <vt:lpstr>First Integrable Optics Experiment at IOTA</vt:lpstr>
      <vt:lpstr>Motivation: Linear Dynamics</vt:lpstr>
      <vt:lpstr>Motivation: Nonlinear Dynamics</vt:lpstr>
      <vt:lpstr>Integrable Optics Test Accelerator</vt:lpstr>
      <vt:lpstr>Need a Special Magnet</vt:lpstr>
      <vt:lpstr>Quasi-integrable optics</vt:lpstr>
      <vt:lpstr>Frequency Map Analysis</vt:lpstr>
      <vt:lpstr>Frequency Map Analysis: 1 Section, Octupole Magnet</vt:lpstr>
      <vt:lpstr>Tracking</vt:lpstr>
      <vt:lpstr>Imperfections: stable region reduces insignificantly</vt:lpstr>
      <vt:lpstr>FMA: 1 Section, Quadrupole + Octupole</vt:lpstr>
      <vt:lpstr>Experimental Procedure</vt:lpstr>
      <vt:lpstr>Two Kickers Create an Arbitrary Kick in 2D</vt:lpstr>
      <vt:lpstr>Beam Position Can Be Measured Precisely</vt:lpstr>
      <vt:lpstr>PCB-Based Octupole Magnet V. Vorobiev, PARTI-2013</vt:lpstr>
      <vt:lpstr>Sources of Error</vt:lpstr>
      <vt:lpstr>Summary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</dc:creator>
  <cp:lastModifiedBy>Seregy</cp:lastModifiedBy>
  <cp:revision>129</cp:revision>
  <dcterms:created xsi:type="dcterms:W3CDTF">2014-06-06T16:37:16Z</dcterms:created>
  <dcterms:modified xsi:type="dcterms:W3CDTF">2014-06-09T12:11:03Z</dcterms:modified>
</cp:coreProperties>
</file>