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9" r:id="rId3"/>
  </p:sldMasterIdLst>
  <p:notesMasterIdLst>
    <p:notesMasterId r:id="rId18"/>
  </p:notesMasterIdLst>
  <p:sldIdLst>
    <p:sldId id="449" r:id="rId4"/>
    <p:sldId id="452" r:id="rId5"/>
    <p:sldId id="457" r:id="rId6"/>
    <p:sldId id="453" r:id="rId7"/>
    <p:sldId id="454" r:id="rId8"/>
    <p:sldId id="456" r:id="rId9"/>
    <p:sldId id="455" r:id="rId10"/>
    <p:sldId id="459" r:id="rId11"/>
    <p:sldId id="458" r:id="rId12"/>
    <p:sldId id="460" r:id="rId13"/>
    <p:sldId id="462" r:id="rId14"/>
    <p:sldId id="463" r:id="rId15"/>
    <p:sldId id="461" r:id="rId16"/>
    <p:sldId id="464" r:id="rId17"/>
  </p:sldIdLst>
  <p:sldSz cx="9144000" cy="6858000" type="screen4x3"/>
  <p:notesSz cx="7010400" cy="9236075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굴림" panose="020B0600000101010101" pitchFamily="34" charset="-127"/>
      <p:regular r:id="rId23"/>
    </p:embeddedFont>
    <p:embeddedFont>
      <p:font typeface="Cambria Math" panose="02040503050406030204" pitchFamily="18" charset="0"/>
      <p:regular r:id="rId24"/>
    </p:embeddedFont>
    <p:embeddedFont>
      <p:font typeface="Comic Sans MS" panose="030F0702030302020204" pitchFamily="66" charset="0"/>
      <p:regular r:id="rId25"/>
      <p:bold r:id="rId26"/>
    </p:embeddedFont>
    <p:embeddedFont>
      <p:font typeface="돋움" panose="020B0600000101010101" pitchFamily="34" charset="-127"/>
      <p:regular r:id="rId2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FC000"/>
    <a:srgbClr val="5F5F5F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38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6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329EB9C-DEF1-4416-9E30-B7001F66C545}" type="datetimeFigureOut">
              <a:rPr lang="en-US"/>
              <a:pPr>
                <a:defRPr/>
              </a:pPr>
              <a:t>6/10/2014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1A7BB69-97EF-46BF-97A5-982426121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063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008BC-C61D-4892-8D10-481C5839F5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92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28624-E601-4C9F-AC1A-21076938E244}" type="datetime1">
              <a:rPr lang="en-US"/>
              <a:pPr>
                <a:defRPr/>
              </a:pPr>
              <a:t>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7B51B-D82C-43F4-93A1-D2E89C6A27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849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04716-BC36-4BC4-9B27-45F1CA68BDD9}" type="datetime1">
              <a:rPr lang="en-US"/>
              <a:pPr>
                <a:defRPr/>
              </a:pPr>
              <a:t>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90A6F-78F6-4AA2-AB95-1967AD08DE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5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E5E70-CB07-4EE9-B349-1FEE60A749FF}" type="datetime1">
              <a:rPr lang="en-US"/>
              <a:pPr>
                <a:defRPr/>
              </a:pPr>
              <a:t>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3EBA1-651C-4FEB-8E6E-E7FCFDFCF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98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AC1CE2F2-6EE4-4AEF-977B-4538827745A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2C170FF-E92D-468C-B102-D7DD689E789A}" type="datetime1">
              <a:rPr lang="en-US"/>
              <a:pPr>
                <a:defRPr/>
              </a:pPr>
              <a:t>6/10/2014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pt-BR"/>
              <a:t>C. F. Papadopoulos – NGLS Injector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704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0343"/>
            <a:ext cx="8229600" cy="7664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09600" y="1371600"/>
            <a:ext cx="8077200" cy="46482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084DA77F-20BB-4DC3-BF14-D4E8F4317D8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255D8C2A-E4A6-4415-B7E7-9040C8C94E47}" type="datetime1">
              <a:rPr lang="en-US"/>
              <a:pPr>
                <a:defRPr/>
              </a:pPr>
              <a:t>6/10/2014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C. F. Papadopoulos – NGLS Injector</a:t>
            </a:r>
          </a:p>
        </p:txBody>
      </p:sp>
    </p:spTree>
    <p:extLst>
      <p:ext uri="{BB962C8B-B14F-4D97-AF65-F5344CB8AC3E}">
        <p14:creationId xmlns:p14="http://schemas.microsoft.com/office/powerpoint/2010/main" val="2873541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BEF7FADB-85F4-4A0B-9BCA-54AC5B2FC666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D64201B3-A0AD-43B4-8122-9354A7C31B7E}" type="datetime1">
              <a:rPr lang="en-US"/>
              <a:pPr>
                <a:defRPr/>
              </a:pPr>
              <a:t>6/10/2014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defTabSz="914400"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r>
              <a:rPr lang="en-US"/>
              <a:t>C. F. Papadopoulos – NGLS Injector</a:t>
            </a:r>
          </a:p>
        </p:txBody>
      </p:sp>
    </p:spTree>
    <p:extLst>
      <p:ext uri="{BB962C8B-B14F-4D97-AF65-F5344CB8AC3E}">
        <p14:creationId xmlns:p14="http://schemas.microsoft.com/office/powerpoint/2010/main" val="1298996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524000"/>
            <a:ext cx="8229600" cy="4572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0FC688A-F4F8-4E8F-B9D6-CB1BE5CAD561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03D966AD-293D-4D37-9179-FB3DC9D0AEE3}" type="datetime1">
              <a:rPr lang="en-US"/>
              <a:pPr>
                <a:defRPr/>
              </a:pPr>
              <a:t>6/10/2014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defTabSz="914400"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r>
              <a:rPr lang="en-US"/>
              <a:t>C. F. Papadopoulos – NGLS Injector</a:t>
            </a:r>
          </a:p>
        </p:txBody>
      </p:sp>
    </p:spTree>
    <p:extLst>
      <p:ext uri="{BB962C8B-B14F-4D97-AF65-F5344CB8AC3E}">
        <p14:creationId xmlns:p14="http://schemas.microsoft.com/office/powerpoint/2010/main" val="2068255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1905000"/>
            <a:ext cx="39624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4876800" y="1905000"/>
            <a:ext cx="39624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57200" y="1219200"/>
            <a:ext cx="3962400" cy="53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876800" y="1219200"/>
            <a:ext cx="3962400" cy="53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433E7DD-67B7-42CB-BF57-18FE0AA00FE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73BBE02-932E-4CD8-89CA-9C87090A96C5}" type="datetime1">
              <a:rPr lang="en-US"/>
              <a:pPr>
                <a:defRPr/>
              </a:pPr>
              <a:t>6/10/2014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914400"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r>
              <a:rPr lang="en-US"/>
              <a:t>C. F. Papadopoulos – NGLS Injector</a:t>
            </a:r>
          </a:p>
        </p:txBody>
      </p:sp>
    </p:spTree>
    <p:extLst>
      <p:ext uri="{BB962C8B-B14F-4D97-AF65-F5344CB8AC3E}">
        <p14:creationId xmlns:p14="http://schemas.microsoft.com/office/powerpoint/2010/main" val="27413538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524000"/>
            <a:ext cx="8229600" cy="4572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87E822F7-5B02-4662-833A-44234A23B97C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0C3D916A-0777-4E61-839B-61A036BDBEC4}" type="datetime1">
              <a:rPr lang="en-US"/>
              <a:pPr>
                <a:defRPr/>
              </a:pPr>
              <a:t>6/10/2014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defTabSz="914400"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r>
              <a:rPr lang="en-US"/>
              <a:t>C. F. Papadopoulos – NGLS Injector</a:t>
            </a:r>
          </a:p>
        </p:txBody>
      </p:sp>
    </p:spTree>
    <p:extLst>
      <p:ext uri="{BB962C8B-B14F-4D97-AF65-F5344CB8AC3E}">
        <p14:creationId xmlns:p14="http://schemas.microsoft.com/office/powerpoint/2010/main" val="506333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524000"/>
            <a:ext cx="8229600" cy="4572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B0FC513-5614-4FD6-B213-599BB642F86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1CA4AABB-95D7-4BA8-97C1-A6A77731C728}" type="datetime1">
              <a:rPr lang="en-US"/>
              <a:pPr>
                <a:defRPr/>
              </a:pPr>
              <a:t>6/10/2014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defTabSz="914400"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r>
              <a:rPr lang="en-US"/>
              <a:t>C. F. Papadopoulos – NGLS Injector</a:t>
            </a:r>
          </a:p>
        </p:txBody>
      </p:sp>
    </p:spTree>
    <p:extLst>
      <p:ext uri="{BB962C8B-B14F-4D97-AF65-F5344CB8AC3E}">
        <p14:creationId xmlns:p14="http://schemas.microsoft.com/office/powerpoint/2010/main" val="18034947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81200"/>
            <a:ext cx="8229600" cy="76645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21DDE9F-DA90-45D2-AD4C-5B5A0E27B7FC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33B92CB9-F0E1-4577-89D4-3EB3D5280C6A}" type="datetime1">
              <a:rPr lang="en-US"/>
              <a:pPr>
                <a:defRPr/>
              </a:pPr>
              <a:t>6/10/2014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defTabSz="914400"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r>
              <a:rPr lang="en-US"/>
              <a:t>C. F. Papadopoulos – NGLS Injector</a:t>
            </a:r>
          </a:p>
        </p:txBody>
      </p:sp>
    </p:spTree>
    <p:extLst>
      <p:ext uri="{BB962C8B-B14F-4D97-AF65-F5344CB8AC3E}">
        <p14:creationId xmlns:p14="http://schemas.microsoft.com/office/powerpoint/2010/main" val="3302786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1D856-B940-4F93-A613-9E82A34D4421}" type="datetime1">
              <a:rPr lang="en-US"/>
              <a:pPr>
                <a:defRPr/>
              </a:pPr>
              <a:t>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7BE14-E88A-4170-AB61-B546627567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142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0405EB2-1E37-401A-9817-E21951B4DD1F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DC4007C-DC04-442A-BD7D-34DFC99F5BF7}" type="datetime1">
              <a:rPr lang="en-US"/>
              <a:pPr>
                <a:defRPr/>
              </a:pPr>
              <a:t>6/10/2014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pt-BR"/>
              <a:t>C. F. Papadopoulos – NGLS Injector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79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0343"/>
            <a:ext cx="8229600" cy="7664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09600" y="1371600"/>
            <a:ext cx="8077200" cy="46482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0EA10BB-A445-4F48-BFBB-293972D0B44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8F90FCEA-2650-47E1-BEEB-C988CE110285}" type="datetime1">
              <a:rPr lang="en-US"/>
              <a:pPr>
                <a:defRPr/>
              </a:pPr>
              <a:t>6/10/2014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C. F. Papadopoulos – NGLS Injector</a:t>
            </a:r>
          </a:p>
        </p:txBody>
      </p:sp>
    </p:spTree>
    <p:extLst>
      <p:ext uri="{BB962C8B-B14F-4D97-AF65-F5344CB8AC3E}">
        <p14:creationId xmlns:p14="http://schemas.microsoft.com/office/powerpoint/2010/main" val="186133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3084B3E3-6383-4CDF-AE25-2017B18FC7BB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44BDAC6-BC7F-4A23-A787-CB39DFD340B1}" type="datetime1">
              <a:rPr lang="en-US"/>
              <a:pPr>
                <a:defRPr/>
              </a:pPr>
              <a:t>6/10/2014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defTabSz="914400"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r>
              <a:rPr lang="en-US"/>
              <a:t>C. F. Papadopoulos – NGLS Injector</a:t>
            </a:r>
          </a:p>
        </p:txBody>
      </p:sp>
    </p:spTree>
    <p:extLst>
      <p:ext uri="{BB962C8B-B14F-4D97-AF65-F5344CB8AC3E}">
        <p14:creationId xmlns:p14="http://schemas.microsoft.com/office/powerpoint/2010/main" val="3237802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524000"/>
            <a:ext cx="8229600" cy="4572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20F16520-6BE9-4932-AB2D-2211087CEAE4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C686A9E-BA51-4507-AA96-1585C6D5A4C3}" type="datetime1">
              <a:rPr lang="en-US"/>
              <a:pPr>
                <a:defRPr/>
              </a:pPr>
              <a:t>6/10/2014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defTabSz="914400"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r>
              <a:rPr lang="en-US"/>
              <a:t>C. F. Papadopoulos – NGLS Injector</a:t>
            </a:r>
          </a:p>
        </p:txBody>
      </p:sp>
    </p:spTree>
    <p:extLst>
      <p:ext uri="{BB962C8B-B14F-4D97-AF65-F5344CB8AC3E}">
        <p14:creationId xmlns:p14="http://schemas.microsoft.com/office/powerpoint/2010/main" val="40542482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1905000"/>
            <a:ext cx="39624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4876800" y="1905000"/>
            <a:ext cx="39624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57200" y="1219200"/>
            <a:ext cx="3962400" cy="53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876800" y="1219200"/>
            <a:ext cx="3962400" cy="53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D5D315CD-CAF0-4F4B-9079-3BB9CA2BF1A6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A911AF99-D046-4AE8-8889-1282EE1E11B9}" type="datetime1">
              <a:rPr lang="en-US"/>
              <a:pPr>
                <a:defRPr/>
              </a:pPr>
              <a:t>6/10/2014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914400"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r>
              <a:rPr lang="en-US"/>
              <a:t>C. F. Papadopoulos – NGLS Injector</a:t>
            </a:r>
          </a:p>
        </p:txBody>
      </p:sp>
    </p:spTree>
    <p:extLst>
      <p:ext uri="{BB962C8B-B14F-4D97-AF65-F5344CB8AC3E}">
        <p14:creationId xmlns:p14="http://schemas.microsoft.com/office/powerpoint/2010/main" val="763507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524000"/>
            <a:ext cx="8229600" cy="4572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5DFD5F6-2E4B-4701-A179-853326C87526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C2EDA04-CA8B-41D2-A19F-F0D5C01650C1}" type="datetime1">
              <a:rPr lang="en-US"/>
              <a:pPr>
                <a:defRPr/>
              </a:pPr>
              <a:t>6/10/2014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defTabSz="914400"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r>
              <a:rPr lang="en-US"/>
              <a:t>C. F. Papadopoulos – NGLS Injector</a:t>
            </a:r>
          </a:p>
        </p:txBody>
      </p:sp>
    </p:spTree>
    <p:extLst>
      <p:ext uri="{BB962C8B-B14F-4D97-AF65-F5344CB8AC3E}">
        <p14:creationId xmlns:p14="http://schemas.microsoft.com/office/powerpoint/2010/main" val="8861008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524000"/>
            <a:ext cx="8229600" cy="4572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8B836216-F028-4D69-92ED-3B5C6AC8D69D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23AD7E8C-B0CE-4458-9EFC-2AA3D088E024}" type="datetime1">
              <a:rPr lang="en-US"/>
              <a:pPr>
                <a:defRPr/>
              </a:pPr>
              <a:t>6/10/2014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defTabSz="914400"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r>
              <a:rPr lang="en-US"/>
              <a:t>C. F. Papadopoulos – NGLS Injector</a:t>
            </a:r>
          </a:p>
        </p:txBody>
      </p:sp>
    </p:spTree>
    <p:extLst>
      <p:ext uri="{BB962C8B-B14F-4D97-AF65-F5344CB8AC3E}">
        <p14:creationId xmlns:p14="http://schemas.microsoft.com/office/powerpoint/2010/main" val="25071493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81200"/>
            <a:ext cx="8229600" cy="76645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1FAAB60-8A5E-4298-BF19-B89AD6E14129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4BFED332-83BC-4006-B8D8-7A69806F2762}" type="datetime1">
              <a:rPr lang="en-US"/>
              <a:pPr>
                <a:defRPr/>
              </a:pPr>
              <a:t>6/10/2014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defTabSz="914400"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r>
              <a:rPr lang="en-US"/>
              <a:t>C. F. Papadopoulos – NGLS Injector</a:t>
            </a:r>
          </a:p>
        </p:txBody>
      </p:sp>
    </p:spTree>
    <p:extLst>
      <p:ext uri="{BB962C8B-B14F-4D97-AF65-F5344CB8AC3E}">
        <p14:creationId xmlns:p14="http://schemas.microsoft.com/office/powerpoint/2010/main" val="1144496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9596D-B295-41D6-BBB7-D60C1A64939B}" type="datetime1">
              <a:rPr lang="en-US"/>
              <a:pPr>
                <a:defRPr/>
              </a:pPr>
              <a:t>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D560D-39F5-406D-BA4C-B912C7DF07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705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0E58A-2100-4312-9BA2-DC5550D80B11}" type="datetime1">
              <a:rPr lang="en-US"/>
              <a:pPr>
                <a:defRPr/>
              </a:pPr>
              <a:t>6/10/2014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6B03E-7DD5-427E-A6E9-70C58CCF4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99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8D5A9-A8DF-44EE-90BC-551DD4A4D75D}" type="datetime1">
              <a:rPr lang="en-US"/>
              <a:pPr>
                <a:defRPr/>
              </a:pPr>
              <a:t>6/10/2014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419FC-513E-4E97-AD66-5954A50551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45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DAD6F-26DF-40F8-BA32-81ECA54F2DE1}" type="datetime1">
              <a:rPr lang="en-US"/>
              <a:pPr>
                <a:defRPr/>
              </a:pPr>
              <a:t>6/10/2014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7404F-BFB7-441D-8089-18253C127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47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63EAC-B2E6-4211-86CB-1CD702D37CE4}" type="datetime1">
              <a:rPr lang="en-US"/>
              <a:pPr>
                <a:defRPr/>
              </a:pPr>
              <a:t>6/10/2014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BE31B-61F7-4259-901B-3CDCCC12D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835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199FF-F7B3-4CF0-AB96-95739C0931AB}" type="datetime1">
              <a:rPr lang="en-US"/>
              <a:pPr>
                <a:defRPr/>
              </a:pPr>
              <a:t>6/10/2014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21D61-2617-4363-B7CA-C83067025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087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E8D43-BD7D-4894-89BD-DBCF29A930A7}" type="datetime1">
              <a:rPr lang="en-US"/>
              <a:pPr>
                <a:defRPr/>
              </a:pPr>
              <a:t>6/10/2014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D1C8F-0267-4F17-B933-B26C476E42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55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E3130A-2C24-4ABD-BBE9-FE50342F9255}" type="datetime1">
              <a:rPr lang="en-US"/>
              <a:pPr>
                <a:defRPr/>
              </a:pPr>
              <a:t>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3B1E32-C934-4844-8681-6DAFB740A6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39"/>
          <a:stretch>
            <a:fillRect/>
          </a:stretch>
        </p:blipFill>
        <p:spPr bwMode="auto">
          <a:xfrm>
            <a:off x="7315200" y="6205538"/>
            <a:ext cx="1892300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10" descr="apex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0" y="6627238"/>
            <a:ext cx="7516590" cy="6924"/>
          </a:xfrm>
          <a:prstGeom prst="line">
            <a:avLst/>
          </a:prstGeom>
          <a:ln w="28575">
            <a:gradFill flip="none" rotWithShape="1">
              <a:gsLst>
                <a:gs pos="100000">
                  <a:srgbClr val="FF6633"/>
                </a:gs>
                <a:gs pos="50000">
                  <a:srgbClr val="FFFF00"/>
                </a:gs>
                <a:gs pos="0">
                  <a:srgbClr val="49933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0" y="6629400"/>
            <a:ext cx="7524750" cy="236538"/>
          </a:xfrm>
          <a:custGeom>
            <a:avLst/>
            <a:gdLst>
              <a:gd name="connsiteX0" fmla="*/ 7499928 w 7499928"/>
              <a:gd name="connsiteY0" fmla="*/ 0 h 434109"/>
              <a:gd name="connsiteX1" fmla="*/ 0 w 7499928"/>
              <a:gd name="connsiteY1" fmla="*/ 0 h 434109"/>
              <a:gd name="connsiteX2" fmla="*/ 0 w 7499928"/>
              <a:gd name="connsiteY2" fmla="*/ 434109 h 434109"/>
              <a:gd name="connsiteX3" fmla="*/ 7250546 w 7499928"/>
              <a:gd name="connsiteY3" fmla="*/ 434109 h 434109"/>
              <a:gd name="connsiteX4" fmla="*/ 7481455 w 7499928"/>
              <a:gd name="connsiteY4" fmla="*/ 157018 h 434109"/>
              <a:gd name="connsiteX5" fmla="*/ 7499928 w 7499928"/>
              <a:gd name="connsiteY5" fmla="*/ 0 h 434109"/>
              <a:gd name="connsiteX0" fmla="*/ 7499928 w 7499928"/>
              <a:gd name="connsiteY0" fmla="*/ 0 h 434109"/>
              <a:gd name="connsiteX1" fmla="*/ 0 w 7499928"/>
              <a:gd name="connsiteY1" fmla="*/ 0 h 434109"/>
              <a:gd name="connsiteX2" fmla="*/ 0 w 7499928"/>
              <a:gd name="connsiteY2" fmla="*/ 434109 h 434109"/>
              <a:gd name="connsiteX3" fmla="*/ 7250546 w 7499928"/>
              <a:gd name="connsiteY3" fmla="*/ 434109 h 434109"/>
              <a:gd name="connsiteX4" fmla="*/ 7479073 w 7499928"/>
              <a:gd name="connsiteY4" fmla="*/ 152255 h 434109"/>
              <a:gd name="connsiteX5" fmla="*/ 7499928 w 7499928"/>
              <a:gd name="connsiteY5" fmla="*/ 0 h 434109"/>
              <a:gd name="connsiteX0" fmla="*/ 7499928 w 7499928"/>
              <a:gd name="connsiteY0" fmla="*/ 0 h 434109"/>
              <a:gd name="connsiteX1" fmla="*/ 0 w 7499928"/>
              <a:gd name="connsiteY1" fmla="*/ 0 h 434109"/>
              <a:gd name="connsiteX2" fmla="*/ 0 w 7499928"/>
              <a:gd name="connsiteY2" fmla="*/ 434109 h 434109"/>
              <a:gd name="connsiteX3" fmla="*/ 7250546 w 7499928"/>
              <a:gd name="connsiteY3" fmla="*/ 434109 h 434109"/>
              <a:gd name="connsiteX4" fmla="*/ 7474310 w 7499928"/>
              <a:gd name="connsiteY4" fmla="*/ 154636 h 434109"/>
              <a:gd name="connsiteX5" fmla="*/ 7499928 w 7499928"/>
              <a:gd name="connsiteY5" fmla="*/ 0 h 434109"/>
              <a:gd name="connsiteX0" fmla="*/ 7483259 w 7483259"/>
              <a:gd name="connsiteY0" fmla="*/ 0 h 438871"/>
              <a:gd name="connsiteX1" fmla="*/ 0 w 7483259"/>
              <a:gd name="connsiteY1" fmla="*/ 4762 h 438871"/>
              <a:gd name="connsiteX2" fmla="*/ 0 w 7483259"/>
              <a:gd name="connsiteY2" fmla="*/ 438871 h 438871"/>
              <a:gd name="connsiteX3" fmla="*/ 7250546 w 7483259"/>
              <a:gd name="connsiteY3" fmla="*/ 438871 h 438871"/>
              <a:gd name="connsiteX4" fmla="*/ 7474310 w 7483259"/>
              <a:gd name="connsiteY4" fmla="*/ 159398 h 438871"/>
              <a:gd name="connsiteX5" fmla="*/ 7483259 w 7483259"/>
              <a:gd name="connsiteY5" fmla="*/ 0 h 438871"/>
              <a:gd name="connsiteX0" fmla="*/ 7480877 w 7480877"/>
              <a:gd name="connsiteY0" fmla="*/ 23813 h 434109"/>
              <a:gd name="connsiteX1" fmla="*/ 0 w 7480877"/>
              <a:gd name="connsiteY1" fmla="*/ 0 h 434109"/>
              <a:gd name="connsiteX2" fmla="*/ 0 w 7480877"/>
              <a:gd name="connsiteY2" fmla="*/ 434109 h 434109"/>
              <a:gd name="connsiteX3" fmla="*/ 7250546 w 7480877"/>
              <a:gd name="connsiteY3" fmla="*/ 434109 h 434109"/>
              <a:gd name="connsiteX4" fmla="*/ 7474310 w 7480877"/>
              <a:gd name="connsiteY4" fmla="*/ 154636 h 434109"/>
              <a:gd name="connsiteX5" fmla="*/ 7480877 w 7480877"/>
              <a:gd name="connsiteY5" fmla="*/ 23813 h 434109"/>
              <a:gd name="connsiteX0" fmla="*/ 7480877 w 7480877"/>
              <a:gd name="connsiteY0" fmla="*/ 23813 h 434109"/>
              <a:gd name="connsiteX1" fmla="*/ 0 w 7480877"/>
              <a:gd name="connsiteY1" fmla="*/ 0 h 434109"/>
              <a:gd name="connsiteX2" fmla="*/ 0 w 7480877"/>
              <a:gd name="connsiteY2" fmla="*/ 434109 h 434109"/>
              <a:gd name="connsiteX3" fmla="*/ 7250546 w 7480877"/>
              <a:gd name="connsiteY3" fmla="*/ 434109 h 434109"/>
              <a:gd name="connsiteX4" fmla="*/ 7474310 w 7480877"/>
              <a:gd name="connsiteY4" fmla="*/ 154636 h 434109"/>
              <a:gd name="connsiteX5" fmla="*/ 7465512 w 7480877"/>
              <a:gd name="connsiteY5" fmla="*/ 83344 h 434109"/>
              <a:gd name="connsiteX6" fmla="*/ 7480877 w 7480877"/>
              <a:gd name="connsiteY6" fmla="*/ 23813 h 434109"/>
              <a:gd name="connsiteX0" fmla="*/ 7478495 w 7478495"/>
              <a:gd name="connsiteY0" fmla="*/ 21431 h 434109"/>
              <a:gd name="connsiteX1" fmla="*/ 0 w 7478495"/>
              <a:gd name="connsiteY1" fmla="*/ 0 h 434109"/>
              <a:gd name="connsiteX2" fmla="*/ 0 w 7478495"/>
              <a:gd name="connsiteY2" fmla="*/ 434109 h 434109"/>
              <a:gd name="connsiteX3" fmla="*/ 7250546 w 7478495"/>
              <a:gd name="connsiteY3" fmla="*/ 434109 h 434109"/>
              <a:gd name="connsiteX4" fmla="*/ 7474310 w 7478495"/>
              <a:gd name="connsiteY4" fmla="*/ 154636 h 434109"/>
              <a:gd name="connsiteX5" fmla="*/ 7465512 w 7478495"/>
              <a:gd name="connsiteY5" fmla="*/ 83344 h 434109"/>
              <a:gd name="connsiteX6" fmla="*/ 7478495 w 7478495"/>
              <a:gd name="connsiteY6" fmla="*/ 21431 h 434109"/>
              <a:gd name="connsiteX0" fmla="*/ 7478495 w 7478495"/>
              <a:gd name="connsiteY0" fmla="*/ 21431 h 434109"/>
              <a:gd name="connsiteX1" fmla="*/ 0 w 7478495"/>
              <a:gd name="connsiteY1" fmla="*/ 0 h 434109"/>
              <a:gd name="connsiteX2" fmla="*/ 0 w 7478495"/>
              <a:gd name="connsiteY2" fmla="*/ 434109 h 434109"/>
              <a:gd name="connsiteX3" fmla="*/ 7250546 w 7478495"/>
              <a:gd name="connsiteY3" fmla="*/ 434109 h 434109"/>
              <a:gd name="connsiteX4" fmla="*/ 7469548 w 7478495"/>
              <a:gd name="connsiteY4" fmla="*/ 157017 h 434109"/>
              <a:gd name="connsiteX5" fmla="*/ 7465512 w 7478495"/>
              <a:gd name="connsiteY5" fmla="*/ 83344 h 434109"/>
              <a:gd name="connsiteX6" fmla="*/ 7478495 w 7478495"/>
              <a:gd name="connsiteY6" fmla="*/ 21431 h 434109"/>
              <a:gd name="connsiteX0" fmla="*/ 7478495 w 7478495"/>
              <a:gd name="connsiteY0" fmla="*/ 21431 h 434109"/>
              <a:gd name="connsiteX1" fmla="*/ 0 w 7478495"/>
              <a:gd name="connsiteY1" fmla="*/ 0 h 434109"/>
              <a:gd name="connsiteX2" fmla="*/ 0 w 7478495"/>
              <a:gd name="connsiteY2" fmla="*/ 434109 h 434109"/>
              <a:gd name="connsiteX3" fmla="*/ 7250546 w 7478495"/>
              <a:gd name="connsiteY3" fmla="*/ 434109 h 434109"/>
              <a:gd name="connsiteX4" fmla="*/ 7474310 w 7478495"/>
              <a:gd name="connsiteY4" fmla="*/ 147492 h 434109"/>
              <a:gd name="connsiteX5" fmla="*/ 7465512 w 7478495"/>
              <a:gd name="connsiteY5" fmla="*/ 83344 h 434109"/>
              <a:gd name="connsiteX6" fmla="*/ 7478495 w 7478495"/>
              <a:gd name="connsiteY6" fmla="*/ 21431 h 434109"/>
              <a:gd name="connsiteX0" fmla="*/ 7478495 w 7478495"/>
              <a:gd name="connsiteY0" fmla="*/ 21431 h 434109"/>
              <a:gd name="connsiteX1" fmla="*/ 0 w 7478495"/>
              <a:gd name="connsiteY1" fmla="*/ 0 h 434109"/>
              <a:gd name="connsiteX2" fmla="*/ 0 w 7478495"/>
              <a:gd name="connsiteY2" fmla="*/ 434109 h 434109"/>
              <a:gd name="connsiteX3" fmla="*/ 7250546 w 7478495"/>
              <a:gd name="connsiteY3" fmla="*/ 434109 h 434109"/>
              <a:gd name="connsiteX4" fmla="*/ 7474310 w 7478495"/>
              <a:gd name="connsiteY4" fmla="*/ 147492 h 434109"/>
              <a:gd name="connsiteX5" fmla="*/ 7465512 w 7478495"/>
              <a:gd name="connsiteY5" fmla="*/ 83344 h 434109"/>
              <a:gd name="connsiteX6" fmla="*/ 7478495 w 7478495"/>
              <a:gd name="connsiteY6" fmla="*/ 21431 h 434109"/>
              <a:gd name="connsiteX0" fmla="*/ 7478495 w 7478495"/>
              <a:gd name="connsiteY0" fmla="*/ 21431 h 434109"/>
              <a:gd name="connsiteX1" fmla="*/ 0 w 7478495"/>
              <a:gd name="connsiteY1" fmla="*/ 0 h 434109"/>
              <a:gd name="connsiteX2" fmla="*/ 0 w 7478495"/>
              <a:gd name="connsiteY2" fmla="*/ 434109 h 434109"/>
              <a:gd name="connsiteX3" fmla="*/ 7250546 w 7478495"/>
              <a:gd name="connsiteY3" fmla="*/ 434109 h 434109"/>
              <a:gd name="connsiteX4" fmla="*/ 7474310 w 7478495"/>
              <a:gd name="connsiteY4" fmla="*/ 147492 h 434109"/>
              <a:gd name="connsiteX5" fmla="*/ 7465512 w 7478495"/>
              <a:gd name="connsiteY5" fmla="*/ 83344 h 434109"/>
              <a:gd name="connsiteX6" fmla="*/ 7478495 w 7478495"/>
              <a:gd name="connsiteY6" fmla="*/ 21431 h 434109"/>
              <a:gd name="connsiteX0" fmla="*/ 7478495 w 7478495"/>
              <a:gd name="connsiteY0" fmla="*/ 21431 h 434109"/>
              <a:gd name="connsiteX1" fmla="*/ 0 w 7478495"/>
              <a:gd name="connsiteY1" fmla="*/ 0 h 434109"/>
              <a:gd name="connsiteX2" fmla="*/ 0 w 7478495"/>
              <a:gd name="connsiteY2" fmla="*/ 434109 h 434109"/>
              <a:gd name="connsiteX3" fmla="*/ 7250546 w 7478495"/>
              <a:gd name="connsiteY3" fmla="*/ 434109 h 434109"/>
              <a:gd name="connsiteX4" fmla="*/ 7474310 w 7478495"/>
              <a:gd name="connsiteY4" fmla="*/ 147492 h 434109"/>
              <a:gd name="connsiteX5" fmla="*/ 7467893 w 7478495"/>
              <a:gd name="connsiteY5" fmla="*/ 83344 h 434109"/>
              <a:gd name="connsiteX6" fmla="*/ 7478495 w 7478495"/>
              <a:gd name="connsiteY6" fmla="*/ 21431 h 434109"/>
              <a:gd name="connsiteX0" fmla="*/ 7478495 w 7478495"/>
              <a:gd name="connsiteY0" fmla="*/ 21431 h 434109"/>
              <a:gd name="connsiteX1" fmla="*/ 0 w 7478495"/>
              <a:gd name="connsiteY1" fmla="*/ 0 h 434109"/>
              <a:gd name="connsiteX2" fmla="*/ 0 w 7478495"/>
              <a:gd name="connsiteY2" fmla="*/ 434109 h 434109"/>
              <a:gd name="connsiteX3" fmla="*/ 7288646 w 7478495"/>
              <a:gd name="connsiteY3" fmla="*/ 381722 h 434109"/>
              <a:gd name="connsiteX4" fmla="*/ 7474310 w 7478495"/>
              <a:gd name="connsiteY4" fmla="*/ 147492 h 434109"/>
              <a:gd name="connsiteX5" fmla="*/ 7467893 w 7478495"/>
              <a:gd name="connsiteY5" fmla="*/ 83344 h 434109"/>
              <a:gd name="connsiteX6" fmla="*/ 7478495 w 7478495"/>
              <a:gd name="connsiteY6" fmla="*/ 21431 h 434109"/>
              <a:gd name="connsiteX0" fmla="*/ 7478495 w 7478495"/>
              <a:gd name="connsiteY0" fmla="*/ 21431 h 387928"/>
              <a:gd name="connsiteX1" fmla="*/ 0 w 7478495"/>
              <a:gd name="connsiteY1" fmla="*/ 0 h 387928"/>
              <a:gd name="connsiteX2" fmla="*/ 36945 w 7478495"/>
              <a:gd name="connsiteY2" fmla="*/ 387928 h 387928"/>
              <a:gd name="connsiteX3" fmla="*/ 7288646 w 7478495"/>
              <a:gd name="connsiteY3" fmla="*/ 381722 h 387928"/>
              <a:gd name="connsiteX4" fmla="*/ 7474310 w 7478495"/>
              <a:gd name="connsiteY4" fmla="*/ 147492 h 387928"/>
              <a:gd name="connsiteX5" fmla="*/ 7467893 w 7478495"/>
              <a:gd name="connsiteY5" fmla="*/ 83344 h 387928"/>
              <a:gd name="connsiteX6" fmla="*/ 7478495 w 7478495"/>
              <a:gd name="connsiteY6" fmla="*/ 21431 h 387928"/>
              <a:gd name="connsiteX0" fmla="*/ 7533913 w 7533913"/>
              <a:gd name="connsiteY0" fmla="*/ 21431 h 381722"/>
              <a:gd name="connsiteX1" fmla="*/ 55418 w 7533913"/>
              <a:gd name="connsiteY1" fmla="*/ 0 h 381722"/>
              <a:gd name="connsiteX2" fmla="*/ 0 w 7533913"/>
              <a:gd name="connsiteY2" fmla="*/ 378692 h 381722"/>
              <a:gd name="connsiteX3" fmla="*/ 7344064 w 7533913"/>
              <a:gd name="connsiteY3" fmla="*/ 381722 h 381722"/>
              <a:gd name="connsiteX4" fmla="*/ 7529728 w 7533913"/>
              <a:gd name="connsiteY4" fmla="*/ 147492 h 381722"/>
              <a:gd name="connsiteX5" fmla="*/ 7523311 w 7533913"/>
              <a:gd name="connsiteY5" fmla="*/ 83344 h 381722"/>
              <a:gd name="connsiteX6" fmla="*/ 7533913 w 7533913"/>
              <a:gd name="connsiteY6" fmla="*/ 21431 h 381722"/>
              <a:gd name="connsiteX0" fmla="*/ 7533913 w 7533913"/>
              <a:gd name="connsiteY0" fmla="*/ 12195 h 372486"/>
              <a:gd name="connsiteX1" fmla="*/ 0 w 7533913"/>
              <a:gd name="connsiteY1" fmla="*/ 0 h 372486"/>
              <a:gd name="connsiteX2" fmla="*/ 0 w 7533913"/>
              <a:gd name="connsiteY2" fmla="*/ 369456 h 372486"/>
              <a:gd name="connsiteX3" fmla="*/ 7344064 w 7533913"/>
              <a:gd name="connsiteY3" fmla="*/ 372486 h 372486"/>
              <a:gd name="connsiteX4" fmla="*/ 7529728 w 7533913"/>
              <a:gd name="connsiteY4" fmla="*/ 138256 h 372486"/>
              <a:gd name="connsiteX5" fmla="*/ 7523311 w 7533913"/>
              <a:gd name="connsiteY5" fmla="*/ 74108 h 372486"/>
              <a:gd name="connsiteX6" fmla="*/ 7533913 w 7533913"/>
              <a:gd name="connsiteY6" fmla="*/ 12195 h 372486"/>
              <a:gd name="connsiteX0" fmla="*/ 7543149 w 7543149"/>
              <a:gd name="connsiteY0" fmla="*/ 2959 h 363250"/>
              <a:gd name="connsiteX1" fmla="*/ 0 w 7543149"/>
              <a:gd name="connsiteY1" fmla="*/ 0 h 363250"/>
              <a:gd name="connsiteX2" fmla="*/ 9236 w 7543149"/>
              <a:gd name="connsiteY2" fmla="*/ 360220 h 363250"/>
              <a:gd name="connsiteX3" fmla="*/ 7353300 w 7543149"/>
              <a:gd name="connsiteY3" fmla="*/ 363250 h 363250"/>
              <a:gd name="connsiteX4" fmla="*/ 7538964 w 7543149"/>
              <a:gd name="connsiteY4" fmla="*/ 129020 h 363250"/>
              <a:gd name="connsiteX5" fmla="*/ 7532547 w 7543149"/>
              <a:gd name="connsiteY5" fmla="*/ 64872 h 363250"/>
              <a:gd name="connsiteX6" fmla="*/ 7543149 w 7543149"/>
              <a:gd name="connsiteY6" fmla="*/ 2959 h 363250"/>
              <a:gd name="connsiteX0" fmla="*/ 7543149 w 7543149"/>
              <a:gd name="connsiteY0" fmla="*/ 2959 h 363250"/>
              <a:gd name="connsiteX1" fmla="*/ 0 w 7543149"/>
              <a:gd name="connsiteY1" fmla="*/ 0 h 363250"/>
              <a:gd name="connsiteX2" fmla="*/ 9236 w 7543149"/>
              <a:gd name="connsiteY2" fmla="*/ 360220 h 363250"/>
              <a:gd name="connsiteX3" fmla="*/ 7353300 w 7543149"/>
              <a:gd name="connsiteY3" fmla="*/ 363250 h 363250"/>
              <a:gd name="connsiteX4" fmla="*/ 7538964 w 7543149"/>
              <a:gd name="connsiteY4" fmla="*/ 129020 h 363250"/>
              <a:gd name="connsiteX5" fmla="*/ 7532547 w 7543149"/>
              <a:gd name="connsiteY5" fmla="*/ 64872 h 363250"/>
              <a:gd name="connsiteX6" fmla="*/ 7543149 w 7543149"/>
              <a:gd name="connsiteY6" fmla="*/ 2959 h 363250"/>
              <a:gd name="connsiteX0" fmla="*/ 7543149 w 7543149"/>
              <a:gd name="connsiteY0" fmla="*/ 2959 h 363250"/>
              <a:gd name="connsiteX1" fmla="*/ 0 w 7543149"/>
              <a:gd name="connsiteY1" fmla="*/ 0 h 363250"/>
              <a:gd name="connsiteX2" fmla="*/ 0 w 7543149"/>
              <a:gd name="connsiteY2" fmla="*/ 360220 h 363250"/>
              <a:gd name="connsiteX3" fmla="*/ 7353300 w 7543149"/>
              <a:gd name="connsiteY3" fmla="*/ 363250 h 363250"/>
              <a:gd name="connsiteX4" fmla="*/ 7538964 w 7543149"/>
              <a:gd name="connsiteY4" fmla="*/ 129020 h 363250"/>
              <a:gd name="connsiteX5" fmla="*/ 7532547 w 7543149"/>
              <a:gd name="connsiteY5" fmla="*/ 64872 h 363250"/>
              <a:gd name="connsiteX6" fmla="*/ 7543149 w 7543149"/>
              <a:gd name="connsiteY6" fmla="*/ 2959 h 363250"/>
              <a:gd name="connsiteX0" fmla="*/ 7543149 w 7543149"/>
              <a:gd name="connsiteY0" fmla="*/ 2959 h 363250"/>
              <a:gd name="connsiteX1" fmla="*/ 0 w 7543149"/>
              <a:gd name="connsiteY1" fmla="*/ 0 h 363250"/>
              <a:gd name="connsiteX2" fmla="*/ 0 w 7543149"/>
              <a:gd name="connsiteY2" fmla="*/ 360220 h 363250"/>
              <a:gd name="connsiteX3" fmla="*/ 7353300 w 7543149"/>
              <a:gd name="connsiteY3" fmla="*/ 363250 h 363250"/>
              <a:gd name="connsiteX4" fmla="*/ 7538964 w 7543149"/>
              <a:gd name="connsiteY4" fmla="*/ 129020 h 363250"/>
              <a:gd name="connsiteX5" fmla="*/ 7532547 w 7543149"/>
              <a:gd name="connsiteY5" fmla="*/ 64872 h 363250"/>
              <a:gd name="connsiteX6" fmla="*/ 7543149 w 7543149"/>
              <a:gd name="connsiteY6" fmla="*/ 2959 h 363250"/>
              <a:gd name="connsiteX0" fmla="*/ 7543149 w 7543149"/>
              <a:gd name="connsiteY0" fmla="*/ 2959 h 369647"/>
              <a:gd name="connsiteX1" fmla="*/ 0 w 7543149"/>
              <a:gd name="connsiteY1" fmla="*/ 0 h 369647"/>
              <a:gd name="connsiteX2" fmla="*/ 0 w 7543149"/>
              <a:gd name="connsiteY2" fmla="*/ 369647 h 369647"/>
              <a:gd name="connsiteX3" fmla="*/ 7353300 w 7543149"/>
              <a:gd name="connsiteY3" fmla="*/ 363250 h 369647"/>
              <a:gd name="connsiteX4" fmla="*/ 7538964 w 7543149"/>
              <a:gd name="connsiteY4" fmla="*/ 129020 h 369647"/>
              <a:gd name="connsiteX5" fmla="*/ 7532547 w 7543149"/>
              <a:gd name="connsiteY5" fmla="*/ 64872 h 369647"/>
              <a:gd name="connsiteX6" fmla="*/ 7543149 w 7543149"/>
              <a:gd name="connsiteY6" fmla="*/ 2959 h 369647"/>
              <a:gd name="connsiteX0" fmla="*/ 7543149 w 8107582"/>
              <a:gd name="connsiteY0" fmla="*/ 2959 h 369647"/>
              <a:gd name="connsiteX1" fmla="*/ 0 w 8107582"/>
              <a:gd name="connsiteY1" fmla="*/ 0 h 369647"/>
              <a:gd name="connsiteX2" fmla="*/ 0 w 8107582"/>
              <a:gd name="connsiteY2" fmla="*/ 369647 h 369647"/>
              <a:gd name="connsiteX3" fmla="*/ 7353300 w 8107582"/>
              <a:gd name="connsiteY3" fmla="*/ 363250 h 369647"/>
              <a:gd name="connsiteX4" fmla="*/ 7538964 w 8107582"/>
              <a:gd name="connsiteY4" fmla="*/ 129020 h 369647"/>
              <a:gd name="connsiteX5" fmla="*/ 7543149 w 8107582"/>
              <a:gd name="connsiteY5" fmla="*/ 2959 h 369647"/>
              <a:gd name="connsiteX0" fmla="*/ 7538964 w 7538964"/>
              <a:gd name="connsiteY0" fmla="*/ 137694 h 378321"/>
              <a:gd name="connsiteX1" fmla="*/ 0 w 7538964"/>
              <a:gd name="connsiteY1" fmla="*/ 8674 h 378321"/>
              <a:gd name="connsiteX2" fmla="*/ 0 w 7538964"/>
              <a:gd name="connsiteY2" fmla="*/ 378321 h 378321"/>
              <a:gd name="connsiteX3" fmla="*/ 7353300 w 7538964"/>
              <a:gd name="connsiteY3" fmla="*/ 371924 h 378321"/>
              <a:gd name="connsiteX4" fmla="*/ 7538964 w 7538964"/>
              <a:gd name="connsiteY4" fmla="*/ 137694 h 378321"/>
              <a:gd name="connsiteX0" fmla="*/ 7538964 w 7538964"/>
              <a:gd name="connsiteY0" fmla="*/ 26824 h 267451"/>
              <a:gd name="connsiteX1" fmla="*/ 8627 w 7538964"/>
              <a:gd name="connsiteY1" fmla="*/ 61706 h 267451"/>
              <a:gd name="connsiteX2" fmla="*/ 0 w 7538964"/>
              <a:gd name="connsiteY2" fmla="*/ 267451 h 267451"/>
              <a:gd name="connsiteX3" fmla="*/ 7353300 w 7538964"/>
              <a:gd name="connsiteY3" fmla="*/ 261054 h 267451"/>
              <a:gd name="connsiteX4" fmla="*/ 7538964 w 7538964"/>
              <a:gd name="connsiteY4" fmla="*/ 26824 h 267451"/>
              <a:gd name="connsiteX0" fmla="*/ 7538964 w 7538964"/>
              <a:gd name="connsiteY0" fmla="*/ 0 h 240627"/>
              <a:gd name="connsiteX1" fmla="*/ 8627 w 7538964"/>
              <a:gd name="connsiteY1" fmla="*/ 34882 h 240627"/>
              <a:gd name="connsiteX2" fmla="*/ 0 w 7538964"/>
              <a:gd name="connsiteY2" fmla="*/ 240627 h 240627"/>
              <a:gd name="connsiteX3" fmla="*/ 7353300 w 7538964"/>
              <a:gd name="connsiteY3" fmla="*/ 234230 h 240627"/>
              <a:gd name="connsiteX4" fmla="*/ 7538964 w 7538964"/>
              <a:gd name="connsiteY4" fmla="*/ 0 h 240627"/>
              <a:gd name="connsiteX0" fmla="*/ 7538964 w 7538964"/>
              <a:gd name="connsiteY0" fmla="*/ 0 h 240627"/>
              <a:gd name="connsiteX1" fmla="*/ 8627 w 7538964"/>
              <a:gd name="connsiteY1" fmla="*/ 34882 h 240627"/>
              <a:gd name="connsiteX2" fmla="*/ 0 w 7538964"/>
              <a:gd name="connsiteY2" fmla="*/ 240627 h 240627"/>
              <a:gd name="connsiteX3" fmla="*/ 7353300 w 7538964"/>
              <a:gd name="connsiteY3" fmla="*/ 234230 h 240627"/>
              <a:gd name="connsiteX4" fmla="*/ 7538964 w 7538964"/>
              <a:gd name="connsiteY4" fmla="*/ 0 h 240627"/>
              <a:gd name="connsiteX0" fmla="*/ 7538964 w 7538964"/>
              <a:gd name="connsiteY0" fmla="*/ 0 h 240627"/>
              <a:gd name="connsiteX1" fmla="*/ 8627 w 7538964"/>
              <a:gd name="connsiteY1" fmla="*/ 17629 h 240627"/>
              <a:gd name="connsiteX2" fmla="*/ 0 w 7538964"/>
              <a:gd name="connsiteY2" fmla="*/ 240627 h 240627"/>
              <a:gd name="connsiteX3" fmla="*/ 7353300 w 7538964"/>
              <a:gd name="connsiteY3" fmla="*/ 234230 h 240627"/>
              <a:gd name="connsiteX4" fmla="*/ 7538964 w 7538964"/>
              <a:gd name="connsiteY4" fmla="*/ 0 h 240627"/>
              <a:gd name="connsiteX0" fmla="*/ 7538964 w 7538964"/>
              <a:gd name="connsiteY0" fmla="*/ 0 h 240627"/>
              <a:gd name="connsiteX1" fmla="*/ 11008 w 7538964"/>
              <a:gd name="connsiteY1" fmla="*/ 5723 h 240627"/>
              <a:gd name="connsiteX2" fmla="*/ 0 w 7538964"/>
              <a:gd name="connsiteY2" fmla="*/ 240627 h 240627"/>
              <a:gd name="connsiteX3" fmla="*/ 7353300 w 7538964"/>
              <a:gd name="connsiteY3" fmla="*/ 234230 h 240627"/>
              <a:gd name="connsiteX4" fmla="*/ 7538964 w 7538964"/>
              <a:gd name="connsiteY4" fmla="*/ 0 h 240627"/>
              <a:gd name="connsiteX0" fmla="*/ 7527956 w 7527956"/>
              <a:gd name="connsiteY0" fmla="*/ 0 h 238246"/>
              <a:gd name="connsiteX1" fmla="*/ 0 w 7527956"/>
              <a:gd name="connsiteY1" fmla="*/ 5723 h 238246"/>
              <a:gd name="connsiteX2" fmla="*/ 899 w 7527956"/>
              <a:gd name="connsiteY2" fmla="*/ 238246 h 238246"/>
              <a:gd name="connsiteX3" fmla="*/ 7342292 w 7527956"/>
              <a:gd name="connsiteY3" fmla="*/ 234230 h 238246"/>
              <a:gd name="connsiteX4" fmla="*/ 7527956 w 7527956"/>
              <a:gd name="connsiteY4" fmla="*/ 0 h 238246"/>
              <a:gd name="connsiteX0" fmla="*/ 7527956 w 7527956"/>
              <a:gd name="connsiteY0" fmla="*/ 0 h 238246"/>
              <a:gd name="connsiteX1" fmla="*/ 0 w 7527956"/>
              <a:gd name="connsiteY1" fmla="*/ 5723 h 238246"/>
              <a:gd name="connsiteX2" fmla="*/ 899 w 7527956"/>
              <a:gd name="connsiteY2" fmla="*/ 238246 h 238246"/>
              <a:gd name="connsiteX3" fmla="*/ 7344673 w 7527956"/>
              <a:gd name="connsiteY3" fmla="*/ 229467 h 238246"/>
              <a:gd name="connsiteX4" fmla="*/ 7527956 w 7527956"/>
              <a:gd name="connsiteY4" fmla="*/ 0 h 238246"/>
              <a:gd name="connsiteX0" fmla="*/ 7518431 w 7518431"/>
              <a:gd name="connsiteY0" fmla="*/ 8564 h 232523"/>
              <a:gd name="connsiteX1" fmla="*/ 0 w 7518431"/>
              <a:gd name="connsiteY1" fmla="*/ 0 h 232523"/>
              <a:gd name="connsiteX2" fmla="*/ 899 w 7518431"/>
              <a:gd name="connsiteY2" fmla="*/ 232523 h 232523"/>
              <a:gd name="connsiteX3" fmla="*/ 7344673 w 7518431"/>
              <a:gd name="connsiteY3" fmla="*/ 223744 h 232523"/>
              <a:gd name="connsiteX4" fmla="*/ 7518431 w 7518431"/>
              <a:gd name="connsiteY4" fmla="*/ 8564 h 232523"/>
              <a:gd name="connsiteX0" fmla="*/ 7518431 w 7518431"/>
              <a:gd name="connsiteY0" fmla="*/ 8564 h 223897"/>
              <a:gd name="connsiteX1" fmla="*/ 0 w 7518431"/>
              <a:gd name="connsiteY1" fmla="*/ 0 h 223897"/>
              <a:gd name="connsiteX2" fmla="*/ 9525 w 7518431"/>
              <a:gd name="connsiteY2" fmla="*/ 223897 h 223897"/>
              <a:gd name="connsiteX3" fmla="*/ 7344673 w 7518431"/>
              <a:gd name="connsiteY3" fmla="*/ 223744 h 223897"/>
              <a:gd name="connsiteX4" fmla="*/ 7518431 w 7518431"/>
              <a:gd name="connsiteY4" fmla="*/ 8564 h 223897"/>
              <a:gd name="connsiteX0" fmla="*/ 7518431 w 7518431"/>
              <a:gd name="connsiteY0" fmla="*/ 0 h 215333"/>
              <a:gd name="connsiteX1" fmla="*/ 0 w 7518431"/>
              <a:gd name="connsiteY1" fmla="*/ 63 h 215333"/>
              <a:gd name="connsiteX2" fmla="*/ 9525 w 7518431"/>
              <a:gd name="connsiteY2" fmla="*/ 215333 h 215333"/>
              <a:gd name="connsiteX3" fmla="*/ 7344673 w 7518431"/>
              <a:gd name="connsiteY3" fmla="*/ 215180 h 215333"/>
              <a:gd name="connsiteX4" fmla="*/ 7518431 w 7518431"/>
              <a:gd name="connsiteY4" fmla="*/ 0 h 215333"/>
              <a:gd name="connsiteX0" fmla="*/ 7518431 w 7518431"/>
              <a:gd name="connsiteY0" fmla="*/ 0 h 215333"/>
              <a:gd name="connsiteX1" fmla="*/ 0 w 7518431"/>
              <a:gd name="connsiteY1" fmla="*/ 63 h 215333"/>
              <a:gd name="connsiteX2" fmla="*/ 9525 w 7518431"/>
              <a:gd name="connsiteY2" fmla="*/ 215333 h 215333"/>
              <a:gd name="connsiteX3" fmla="*/ 7344673 w 7518431"/>
              <a:gd name="connsiteY3" fmla="*/ 215180 h 215333"/>
              <a:gd name="connsiteX4" fmla="*/ 7518431 w 7518431"/>
              <a:gd name="connsiteY4" fmla="*/ 0 h 215333"/>
              <a:gd name="connsiteX0" fmla="*/ 7518431 w 7518431"/>
              <a:gd name="connsiteY0" fmla="*/ 0 h 215333"/>
              <a:gd name="connsiteX1" fmla="*/ 0 w 7518431"/>
              <a:gd name="connsiteY1" fmla="*/ 63 h 215333"/>
              <a:gd name="connsiteX2" fmla="*/ 899 w 7518431"/>
              <a:gd name="connsiteY2" fmla="*/ 215333 h 215333"/>
              <a:gd name="connsiteX3" fmla="*/ 7344673 w 7518431"/>
              <a:gd name="connsiteY3" fmla="*/ 215180 h 215333"/>
              <a:gd name="connsiteX4" fmla="*/ 7518431 w 7518431"/>
              <a:gd name="connsiteY4" fmla="*/ 0 h 215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8431" h="215333">
                <a:moveTo>
                  <a:pt x="7518431" y="0"/>
                </a:moveTo>
                <a:lnTo>
                  <a:pt x="0" y="63"/>
                </a:lnTo>
                <a:cubicBezTo>
                  <a:pt x="300" y="77571"/>
                  <a:pt x="599" y="137825"/>
                  <a:pt x="899" y="215333"/>
                </a:cubicBezTo>
                <a:lnTo>
                  <a:pt x="7344673" y="215180"/>
                </a:lnTo>
                <a:lnTo>
                  <a:pt x="7518431" y="0"/>
                </a:lnTo>
                <a:close/>
              </a:path>
            </a:pathLst>
          </a:custGeom>
          <a:gradFill flip="none" rotWithShape="1">
            <a:gsLst>
              <a:gs pos="54000">
                <a:srgbClr val="49933D"/>
              </a:gs>
              <a:gs pos="100000">
                <a:srgbClr val="185E51"/>
              </a:gs>
              <a:gs pos="27000">
                <a:srgbClr val="9BD7A1"/>
              </a:gs>
              <a:gs pos="0">
                <a:srgbClr val="BCE6C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136" y="6206035"/>
            <a:ext cx="671512" cy="520526"/>
          </a:xfrm>
          <a:prstGeom prst="roundRect">
            <a:avLst>
              <a:gd name="adj" fmla="val 4476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endPos="0" dir="5400000" sy="-100000" algn="bl" rotWithShape="0"/>
          </a:effectLst>
        </p:spPr>
      </p:pic>
      <p:sp>
        <p:nvSpPr>
          <p:cNvPr id="205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12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9800" y="6629400"/>
            <a:ext cx="1211263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 eaLnBrk="1" hangingPunct="1">
              <a:defRPr sz="1200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3097013-1D49-4072-9E34-BE3C68D88B2D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0763" y="6629400"/>
            <a:ext cx="112553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prstClr val="black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</a:effectLst>
                <a:latin typeface="Arial"/>
                <a:cs typeface="Arial"/>
              </a:defRPr>
            </a:lvl1pPr>
          </a:lstStyle>
          <a:p>
            <a:pPr>
              <a:defRPr/>
            </a:pPr>
            <a:fld id="{5D141EF5-960C-493F-9031-BC92CBE5B81C}" type="datetime1">
              <a:rPr lang="en-US"/>
              <a:pPr>
                <a:defRPr/>
              </a:pPr>
              <a:t>6/10/2014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46300" y="6629400"/>
            <a:ext cx="37973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prstClr val="black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</a:effectLst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C. F. Papadopoulos – NGLS Injector</a:t>
            </a:r>
          </a:p>
        </p:txBody>
      </p:sp>
      <p:sp>
        <p:nvSpPr>
          <p:cNvPr id="205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2060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324600"/>
            <a:ext cx="15827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2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39"/>
          <a:stretch>
            <a:fillRect/>
          </a:stretch>
        </p:blipFill>
        <p:spPr bwMode="auto">
          <a:xfrm>
            <a:off x="7315200" y="6205538"/>
            <a:ext cx="1892300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10" descr="apex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0" y="6627238"/>
            <a:ext cx="7516590" cy="6924"/>
          </a:xfrm>
          <a:prstGeom prst="line">
            <a:avLst/>
          </a:prstGeom>
          <a:ln w="28575">
            <a:gradFill flip="none" rotWithShape="1">
              <a:gsLst>
                <a:gs pos="100000">
                  <a:srgbClr val="FF6633"/>
                </a:gs>
                <a:gs pos="50000">
                  <a:srgbClr val="FFFF00"/>
                </a:gs>
                <a:gs pos="0">
                  <a:srgbClr val="49933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0" y="6629400"/>
            <a:ext cx="7524750" cy="236538"/>
          </a:xfrm>
          <a:custGeom>
            <a:avLst/>
            <a:gdLst>
              <a:gd name="connsiteX0" fmla="*/ 7499928 w 7499928"/>
              <a:gd name="connsiteY0" fmla="*/ 0 h 434109"/>
              <a:gd name="connsiteX1" fmla="*/ 0 w 7499928"/>
              <a:gd name="connsiteY1" fmla="*/ 0 h 434109"/>
              <a:gd name="connsiteX2" fmla="*/ 0 w 7499928"/>
              <a:gd name="connsiteY2" fmla="*/ 434109 h 434109"/>
              <a:gd name="connsiteX3" fmla="*/ 7250546 w 7499928"/>
              <a:gd name="connsiteY3" fmla="*/ 434109 h 434109"/>
              <a:gd name="connsiteX4" fmla="*/ 7481455 w 7499928"/>
              <a:gd name="connsiteY4" fmla="*/ 157018 h 434109"/>
              <a:gd name="connsiteX5" fmla="*/ 7499928 w 7499928"/>
              <a:gd name="connsiteY5" fmla="*/ 0 h 434109"/>
              <a:gd name="connsiteX0" fmla="*/ 7499928 w 7499928"/>
              <a:gd name="connsiteY0" fmla="*/ 0 h 434109"/>
              <a:gd name="connsiteX1" fmla="*/ 0 w 7499928"/>
              <a:gd name="connsiteY1" fmla="*/ 0 h 434109"/>
              <a:gd name="connsiteX2" fmla="*/ 0 w 7499928"/>
              <a:gd name="connsiteY2" fmla="*/ 434109 h 434109"/>
              <a:gd name="connsiteX3" fmla="*/ 7250546 w 7499928"/>
              <a:gd name="connsiteY3" fmla="*/ 434109 h 434109"/>
              <a:gd name="connsiteX4" fmla="*/ 7479073 w 7499928"/>
              <a:gd name="connsiteY4" fmla="*/ 152255 h 434109"/>
              <a:gd name="connsiteX5" fmla="*/ 7499928 w 7499928"/>
              <a:gd name="connsiteY5" fmla="*/ 0 h 434109"/>
              <a:gd name="connsiteX0" fmla="*/ 7499928 w 7499928"/>
              <a:gd name="connsiteY0" fmla="*/ 0 h 434109"/>
              <a:gd name="connsiteX1" fmla="*/ 0 w 7499928"/>
              <a:gd name="connsiteY1" fmla="*/ 0 h 434109"/>
              <a:gd name="connsiteX2" fmla="*/ 0 w 7499928"/>
              <a:gd name="connsiteY2" fmla="*/ 434109 h 434109"/>
              <a:gd name="connsiteX3" fmla="*/ 7250546 w 7499928"/>
              <a:gd name="connsiteY3" fmla="*/ 434109 h 434109"/>
              <a:gd name="connsiteX4" fmla="*/ 7474310 w 7499928"/>
              <a:gd name="connsiteY4" fmla="*/ 154636 h 434109"/>
              <a:gd name="connsiteX5" fmla="*/ 7499928 w 7499928"/>
              <a:gd name="connsiteY5" fmla="*/ 0 h 434109"/>
              <a:gd name="connsiteX0" fmla="*/ 7483259 w 7483259"/>
              <a:gd name="connsiteY0" fmla="*/ 0 h 438871"/>
              <a:gd name="connsiteX1" fmla="*/ 0 w 7483259"/>
              <a:gd name="connsiteY1" fmla="*/ 4762 h 438871"/>
              <a:gd name="connsiteX2" fmla="*/ 0 w 7483259"/>
              <a:gd name="connsiteY2" fmla="*/ 438871 h 438871"/>
              <a:gd name="connsiteX3" fmla="*/ 7250546 w 7483259"/>
              <a:gd name="connsiteY3" fmla="*/ 438871 h 438871"/>
              <a:gd name="connsiteX4" fmla="*/ 7474310 w 7483259"/>
              <a:gd name="connsiteY4" fmla="*/ 159398 h 438871"/>
              <a:gd name="connsiteX5" fmla="*/ 7483259 w 7483259"/>
              <a:gd name="connsiteY5" fmla="*/ 0 h 438871"/>
              <a:gd name="connsiteX0" fmla="*/ 7480877 w 7480877"/>
              <a:gd name="connsiteY0" fmla="*/ 23813 h 434109"/>
              <a:gd name="connsiteX1" fmla="*/ 0 w 7480877"/>
              <a:gd name="connsiteY1" fmla="*/ 0 h 434109"/>
              <a:gd name="connsiteX2" fmla="*/ 0 w 7480877"/>
              <a:gd name="connsiteY2" fmla="*/ 434109 h 434109"/>
              <a:gd name="connsiteX3" fmla="*/ 7250546 w 7480877"/>
              <a:gd name="connsiteY3" fmla="*/ 434109 h 434109"/>
              <a:gd name="connsiteX4" fmla="*/ 7474310 w 7480877"/>
              <a:gd name="connsiteY4" fmla="*/ 154636 h 434109"/>
              <a:gd name="connsiteX5" fmla="*/ 7480877 w 7480877"/>
              <a:gd name="connsiteY5" fmla="*/ 23813 h 434109"/>
              <a:gd name="connsiteX0" fmla="*/ 7480877 w 7480877"/>
              <a:gd name="connsiteY0" fmla="*/ 23813 h 434109"/>
              <a:gd name="connsiteX1" fmla="*/ 0 w 7480877"/>
              <a:gd name="connsiteY1" fmla="*/ 0 h 434109"/>
              <a:gd name="connsiteX2" fmla="*/ 0 w 7480877"/>
              <a:gd name="connsiteY2" fmla="*/ 434109 h 434109"/>
              <a:gd name="connsiteX3" fmla="*/ 7250546 w 7480877"/>
              <a:gd name="connsiteY3" fmla="*/ 434109 h 434109"/>
              <a:gd name="connsiteX4" fmla="*/ 7474310 w 7480877"/>
              <a:gd name="connsiteY4" fmla="*/ 154636 h 434109"/>
              <a:gd name="connsiteX5" fmla="*/ 7465512 w 7480877"/>
              <a:gd name="connsiteY5" fmla="*/ 83344 h 434109"/>
              <a:gd name="connsiteX6" fmla="*/ 7480877 w 7480877"/>
              <a:gd name="connsiteY6" fmla="*/ 23813 h 434109"/>
              <a:gd name="connsiteX0" fmla="*/ 7478495 w 7478495"/>
              <a:gd name="connsiteY0" fmla="*/ 21431 h 434109"/>
              <a:gd name="connsiteX1" fmla="*/ 0 w 7478495"/>
              <a:gd name="connsiteY1" fmla="*/ 0 h 434109"/>
              <a:gd name="connsiteX2" fmla="*/ 0 w 7478495"/>
              <a:gd name="connsiteY2" fmla="*/ 434109 h 434109"/>
              <a:gd name="connsiteX3" fmla="*/ 7250546 w 7478495"/>
              <a:gd name="connsiteY3" fmla="*/ 434109 h 434109"/>
              <a:gd name="connsiteX4" fmla="*/ 7474310 w 7478495"/>
              <a:gd name="connsiteY4" fmla="*/ 154636 h 434109"/>
              <a:gd name="connsiteX5" fmla="*/ 7465512 w 7478495"/>
              <a:gd name="connsiteY5" fmla="*/ 83344 h 434109"/>
              <a:gd name="connsiteX6" fmla="*/ 7478495 w 7478495"/>
              <a:gd name="connsiteY6" fmla="*/ 21431 h 434109"/>
              <a:gd name="connsiteX0" fmla="*/ 7478495 w 7478495"/>
              <a:gd name="connsiteY0" fmla="*/ 21431 h 434109"/>
              <a:gd name="connsiteX1" fmla="*/ 0 w 7478495"/>
              <a:gd name="connsiteY1" fmla="*/ 0 h 434109"/>
              <a:gd name="connsiteX2" fmla="*/ 0 w 7478495"/>
              <a:gd name="connsiteY2" fmla="*/ 434109 h 434109"/>
              <a:gd name="connsiteX3" fmla="*/ 7250546 w 7478495"/>
              <a:gd name="connsiteY3" fmla="*/ 434109 h 434109"/>
              <a:gd name="connsiteX4" fmla="*/ 7469548 w 7478495"/>
              <a:gd name="connsiteY4" fmla="*/ 157017 h 434109"/>
              <a:gd name="connsiteX5" fmla="*/ 7465512 w 7478495"/>
              <a:gd name="connsiteY5" fmla="*/ 83344 h 434109"/>
              <a:gd name="connsiteX6" fmla="*/ 7478495 w 7478495"/>
              <a:gd name="connsiteY6" fmla="*/ 21431 h 434109"/>
              <a:gd name="connsiteX0" fmla="*/ 7478495 w 7478495"/>
              <a:gd name="connsiteY0" fmla="*/ 21431 h 434109"/>
              <a:gd name="connsiteX1" fmla="*/ 0 w 7478495"/>
              <a:gd name="connsiteY1" fmla="*/ 0 h 434109"/>
              <a:gd name="connsiteX2" fmla="*/ 0 w 7478495"/>
              <a:gd name="connsiteY2" fmla="*/ 434109 h 434109"/>
              <a:gd name="connsiteX3" fmla="*/ 7250546 w 7478495"/>
              <a:gd name="connsiteY3" fmla="*/ 434109 h 434109"/>
              <a:gd name="connsiteX4" fmla="*/ 7474310 w 7478495"/>
              <a:gd name="connsiteY4" fmla="*/ 147492 h 434109"/>
              <a:gd name="connsiteX5" fmla="*/ 7465512 w 7478495"/>
              <a:gd name="connsiteY5" fmla="*/ 83344 h 434109"/>
              <a:gd name="connsiteX6" fmla="*/ 7478495 w 7478495"/>
              <a:gd name="connsiteY6" fmla="*/ 21431 h 434109"/>
              <a:gd name="connsiteX0" fmla="*/ 7478495 w 7478495"/>
              <a:gd name="connsiteY0" fmla="*/ 21431 h 434109"/>
              <a:gd name="connsiteX1" fmla="*/ 0 w 7478495"/>
              <a:gd name="connsiteY1" fmla="*/ 0 h 434109"/>
              <a:gd name="connsiteX2" fmla="*/ 0 w 7478495"/>
              <a:gd name="connsiteY2" fmla="*/ 434109 h 434109"/>
              <a:gd name="connsiteX3" fmla="*/ 7250546 w 7478495"/>
              <a:gd name="connsiteY3" fmla="*/ 434109 h 434109"/>
              <a:gd name="connsiteX4" fmla="*/ 7474310 w 7478495"/>
              <a:gd name="connsiteY4" fmla="*/ 147492 h 434109"/>
              <a:gd name="connsiteX5" fmla="*/ 7465512 w 7478495"/>
              <a:gd name="connsiteY5" fmla="*/ 83344 h 434109"/>
              <a:gd name="connsiteX6" fmla="*/ 7478495 w 7478495"/>
              <a:gd name="connsiteY6" fmla="*/ 21431 h 434109"/>
              <a:gd name="connsiteX0" fmla="*/ 7478495 w 7478495"/>
              <a:gd name="connsiteY0" fmla="*/ 21431 h 434109"/>
              <a:gd name="connsiteX1" fmla="*/ 0 w 7478495"/>
              <a:gd name="connsiteY1" fmla="*/ 0 h 434109"/>
              <a:gd name="connsiteX2" fmla="*/ 0 w 7478495"/>
              <a:gd name="connsiteY2" fmla="*/ 434109 h 434109"/>
              <a:gd name="connsiteX3" fmla="*/ 7250546 w 7478495"/>
              <a:gd name="connsiteY3" fmla="*/ 434109 h 434109"/>
              <a:gd name="connsiteX4" fmla="*/ 7474310 w 7478495"/>
              <a:gd name="connsiteY4" fmla="*/ 147492 h 434109"/>
              <a:gd name="connsiteX5" fmla="*/ 7465512 w 7478495"/>
              <a:gd name="connsiteY5" fmla="*/ 83344 h 434109"/>
              <a:gd name="connsiteX6" fmla="*/ 7478495 w 7478495"/>
              <a:gd name="connsiteY6" fmla="*/ 21431 h 434109"/>
              <a:gd name="connsiteX0" fmla="*/ 7478495 w 7478495"/>
              <a:gd name="connsiteY0" fmla="*/ 21431 h 434109"/>
              <a:gd name="connsiteX1" fmla="*/ 0 w 7478495"/>
              <a:gd name="connsiteY1" fmla="*/ 0 h 434109"/>
              <a:gd name="connsiteX2" fmla="*/ 0 w 7478495"/>
              <a:gd name="connsiteY2" fmla="*/ 434109 h 434109"/>
              <a:gd name="connsiteX3" fmla="*/ 7250546 w 7478495"/>
              <a:gd name="connsiteY3" fmla="*/ 434109 h 434109"/>
              <a:gd name="connsiteX4" fmla="*/ 7474310 w 7478495"/>
              <a:gd name="connsiteY4" fmla="*/ 147492 h 434109"/>
              <a:gd name="connsiteX5" fmla="*/ 7467893 w 7478495"/>
              <a:gd name="connsiteY5" fmla="*/ 83344 h 434109"/>
              <a:gd name="connsiteX6" fmla="*/ 7478495 w 7478495"/>
              <a:gd name="connsiteY6" fmla="*/ 21431 h 434109"/>
              <a:gd name="connsiteX0" fmla="*/ 7478495 w 7478495"/>
              <a:gd name="connsiteY0" fmla="*/ 21431 h 434109"/>
              <a:gd name="connsiteX1" fmla="*/ 0 w 7478495"/>
              <a:gd name="connsiteY1" fmla="*/ 0 h 434109"/>
              <a:gd name="connsiteX2" fmla="*/ 0 w 7478495"/>
              <a:gd name="connsiteY2" fmla="*/ 434109 h 434109"/>
              <a:gd name="connsiteX3" fmla="*/ 7288646 w 7478495"/>
              <a:gd name="connsiteY3" fmla="*/ 381722 h 434109"/>
              <a:gd name="connsiteX4" fmla="*/ 7474310 w 7478495"/>
              <a:gd name="connsiteY4" fmla="*/ 147492 h 434109"/>
              <a:gd name="connsiteX5" fmla="*/ 7467893 w 7478495"/>
              <a:gd name="connsiteY5" fmla="*/ 83344 h 434109"/>
              <a:gd name="connsiteX6" fmla="*/ 7478495 w 7478495"/>
              <a:gd name="connsiteY6" fmla="*/ 21431 h 434109"/>
              <a:gd name="connsiteX0" fmla="*/ 7478495 w 7478495"/>
              <a:gd name="connsiteY0" fmla="*/ 21431 h 387928"/>
              <a:gd name="connsiteX1" fmla="*/ 0 w 7478495"/>
              <a:gd name="connsiteY1" fmla="*/ 0 h 387928"/>
              <a:gd name="connsiteX2" fmla="*/ 36945 w 7478495"/>
              <a:gd name="connsiteY2" fmla="*/ 387928 h 387928"/>
              <a:gd name="connsiteX3" fmla="*/ 7288646 w 7478495"/>
              <a:gd name="connsiteY3" fmla="*/ 381722 h 387928"/>
              <a:gd name="connsiteX4" fmla="*/ 7474310 w 7478495"/>
              <a:gd name="connsiteY4" fmla="*/ 147492 h 387928"/>
              <a:gd name="connsiteX5" fmla="*/ 7467893 w 7478495"/>
              <a:gd name="connsiteY5" fmla="*/ 83344 h 387928"/>
              <a:gd name="connsiteX6" fmla="*/ 7478495 w 7478495"/>
              <a:gd name="connsiteY6" fmla="*/ 21431 h 387928"/>
              <a:gd name="connsiteX0" fmla="*/ 7533913 w 7533913"/>
              <a:gd name="connsiteY0" fmla="*/ 21431 h 381722"/>
              <a:gd name="connsiteX1" fmla="*/ 55418 w 7533913"/>
              <a:gd name="connsiteY1" fmla="*/ 0 h 381722"/>
              <a:gd name="connsiteX2" fmla="*/ 0 w 7533913"/>
              <a:gd name="connsiteY2" fmla="*/ 378692 h 381722"/>
              <a:gd name="connsiteX3" fmla="*/ 7344064 w 7533913"/>
              <a:gd name="connsiteY3" fmla="*/ 381722 h 381722"/>
              <a:gd name="connsiteX4" fmla="*/ 7529728 w 7533913"/>
              <a:gd name="connsiteY4" fmla="*/ 147492 h 381722"/>
              <a:gd name="connsiteX5" fmla="*/ 7523311 w 7533913"/>
              <a:gd name="connsiteY5" fmla="*/ 83344 h 381722"/>
              <a:gd name="connsiteX6" fmla="*/ 7533913 w 7533913"/>
              <a:gd name="connsiteY6" fmla="*/ 21431 h 381722"/>
              <a:gd name="connsiteX0" fmla="*/ 7533913 w 7533913"/>
              <a:gd name="connsiteY0" fmla="*/ 12195 h 372486"/>
              <a:gd name="connsiteX1" fmla="*/ 0 w 7533913"/>
              <a:gd name="connsiteY1" fmla="*/ 0 h 372486"/>
              <a:gd name="connsiteX2" fmla="*/ 0 w 7533913"/>
              <a:gd name="connsiteY2" fmla="*/ 369456 h 372486"/>
              <a:gd name="connsiteX3" fmla="*/ 7344064 w 7533913"/>
              <a:gd name="connsiteY3" fmla="*/ 372486 h 372486"/>
              <a:gd name="connsiteX4" fmla="*/ 7529728 w 7533913"/>
              <a:gd name="connsiteY4" fmla="*/ 138256 h 372486"/>
              <a:gd name="connsiteX5" fmla="*/ 7523311 w 7533913"/>
              <a:gd name="connsiteY5" fmla="*/ 74108 h 372486"/>
              <a:gd name="connsiteX6" fmla="*/ 7533913 w 7533913"/>
              <a:gd name="connsiteY6" fmla="*/ 12195 h 372486"/>
              <a:gd name="connsiteX0" fmla="*/ 7543149 w 7543149"/>
              <a:gd name="connsiteY0" fmla="*/ 2959 h 363250"/>
              <a:gd name="connsiteX1" fmla="*/ 0 w 7543149"/>
              <a:gd name="connsiteY1" fmla="*/ 0 h 363250"/>
              <a:gd name="connsiteX2" fmla="*/ 9236 w 7543149"/>
              <a:gd name="connsiteY2" fmla="*/ 360220 h 363250"/>
              <a:gd name="connsiteX3" fmla="*/ 7353300 w 7543149"/>
              <a:gd name="connsiteY3" fmla="*/ 363250 h 363250"/>
              <a:gd name="connsiteX4" fmla="*/ 7538964 w 7543149"/>
              <a:gd name="connsiteY4" fmla="*/ 129020 h 363250"/>
              <a:gd name="connsiteX5" fmla="*/ 7532547 w 7543149"/>
              <a:gd name="connsiteY5" fmla="*/ 64872 h 363250"/>
              <a:gd name="connsiteX6" fmla="*/ 7543149 w 7543149"/>
              <a:gd name="connsiteY6" fmla="*/ 2959 h 363250"/>
              <a:gd name="connsiteX0" fmla="*/ 7543149 w 7543149"/>
              <a:gd name="connsiteY0" fmla="*/ 2959 h 363250"/>
              <a:gd name="connsiteX1" fmla="*/ 0 w 7543149"/>
              <a:gd name="connsiteY1" fmla="*/ 0 h 363250"/>
              <a:gd name="connsiteX2" fmla="*/ 9236 w 7543149"/>
              <a:gd name="connsiteY2" fmla="*/ 360220 h 363250"/>
              <a:gd name="connsiteX3" fmla="*/ 7353300 w 7543149"/>
              <a:gd name="connsiteY3" fmla="*/ 363250 h 363250"/>
              <a:gd name="connsiteX4" fmla="*/ 7538964 w 7543149"/>
              <a:gd name="connsiteY4" fmla="*/ 129020 h 363250"/>
              <a:gd name="connsiteX5" fmla="*/ 7532547 w 7543149"/>
              <a:gd name="connsiteY5" fmla="*/ 64872 h 363250"/>
              <a:gd name="connsiteX6" fmla="*/ 7543149 w 7543149"/>
              <a:gd name="connsiteY6" fmla="*/ 2959 h 363250"/>
              <a:gd name="connsiteX0" fmla="*/ 7543149 w 7543149"/>
              <a:gd name="connsiteY0" fmla="*/ 2959 h 363250"/>
              <a:gd name="connsiteX1" fmla="*/ 0 w 7543149"/>
              <a:gd name="connsiteY1" fmla="*/ 0 h 363250"/>
              <a:gd name="connsiteX2" fmla="*/ 0 w 7543149"/>
              <a:gd name="connsiteY2" fmla="*/ 360220 h 363250"/>
              <a:gd name="connsiteX3" fmla="*/ 7353300 w 7543149"/>
              <a:gd name="connsiteY3" fmla="*/ 363250 h 363250"/>
              <a:gd name="connsiteX4" fmla="*/ 7538964 w 7543149"/>
              <a:gd name="connsiteY4" fmla="*/ 129020 h 363250"/>
              <a:gd name="connsiteX5" fmla="*/ 7532547 w 7543149"/>
              <a:gd name="connsiteY5" fmla="*/ 64872 h 363250"/>
              <a:gd name="connsiteX6" fmla="*/ 7543149 w 7543149"/>
              <a:gd name="connsiteY6" fmla="*/ 2959 h 363250"/>
              <a:gd name="connsiteX0" fmla="*/ 7543149 w 7543149"/>
              <a:gd name="connsiteY0" fmla="*/ 2959 h 363250"/>
              <a:gd name="connsiteX1" fmla="*/ 0 w 7543149"/>
              <a:gd name="connsiteY1" fmla="*/ 0 h 363250"/>
              <a:gd name="connsiteX2" fmla="*/ 0 w 7543149"/>
              <a:gd name="connsiteY2" fmla="*/ 360220 h 363250"/>
              <a:gd name="connsiteX3" fmla="*/ 7353300 w 7543149"/>
              <a:gd name="connsiteY3" fmla="*/ 363250 h 363250"/>
              <a:gd name="connsiteX4" fmla="*/ 7538964 w 7543149"/>
              <a:gd name="connsiteY4" fmla="*/ 129020 h 363250"/>
              <a:gd name="connsiteX5" fmla="*/ 7532547 w 7543149"/>
              <a:gd name="connsiteY5" fmla="*/ 64872 h 363250"/>
              <a:gd name="connsiteX6" fmla="*/ 7543149 w 7543149"/>
              <a:gd name="connsiteY6" fmla="*/ 2959 h 363250"/>
              <a:gd name="connsiteX0" fmla="*/ 7543149 w 7543149"/>
              <a:gd name="connsiteY0" fmla="*/ 2959 h 369647"/>
              <a:gd name="connsiteX1" fmla="*/ 0 w 7543149"/>
              <a:gd name="connsiteY1" fmla="*/ 0 h 369647"/>
              <a:gd name="connsiteX2" fmla="*/ 0 w 7543149"/>
              <a:gd name="connsiteY2" fmla="*/ 369647 h 369647"/>
              <a:gd name="connsiteX3" fmla="*/ 7353300 w 7543149"/>
              <a:gd name="connsiteY3" fmla="*/ 363250 h 369647"/>
              <a:gd name="connsiteX4" fmla="*/ 7538964 w 7543149"/>
              <a:gd name="connsiteY4" fmla="*/ 129020 h 369647"/>
              <a:gd name="connsiteX5" fmla="*/ 7532547 w 7543149"/>
              <a:gd name="connsiteY5" fmla="*/ 64872 h 369647"/>
              <a:gd name="connsiteX6" fmla="*/ 7543149 w 7543149"/>
              <a:gd name="connsiteY6" fmla="*/ 2959 h 369647"/>
              <a:gd name="connsiteX0" fmla="*/ 7543149 w 8107582"/>
              <a:gd name="connsiteY0" fmla="*/ 2959 h 369647"/>
              <a:gd name="connsiteX1" fmla="*/ 0 w 8107582"/>
              <a:gd name="connsiteY1" fmla="*/ 0 h 369647"/>
              <a:gd name="connsiteX2" fmla="*/ 0 w 8107582"/>
              <a:gd name="connsiteY2" fmla="*/ 369647 h 369647"/>
              <a:gd name="connsiteX3" fmla="*/ 7353300 w 8107582"/>
              <a:gd name="connsiteY3" fmla="*/ 363250 h 369647"/>
              <a:gd name="connsiteX4" fmla="*/ 7538964 w 8107582"/>
              <a:gd name="connsiteY4" fmla="*/ 129020 h 369647"/>
              <a:gd name="connsiteX5" fmla="*/ 7543149 w 8107582"/>
              <a:gd name="connsiteY5" fmla="*/ 2959 h 369647"/>
              <a:gd name="connsiteX0" fmla="*/ 7538964 w 7538964"/>
              <a:gd name="connsiteY0" fmla="*/ 137694 h 378321"/>
              <a:gd name="connsiteX1" fmla="*/ 0 w 7538964"/>
              <a:gd name="connsiteY1" fmla="*/ 8674 h 378321"/>
              <a:gd name="connsiteX2" fmla="*/ 0 w 7538964"/>
              <a:gd name="connsiteY2" fmla="*/ 378321 h 378321"/>
              <a:gd name="connsiteX3" fmla="*/ 7353300 w 7538964"/>
              <a:gd name="connsiteY3" fmla="*/ 371924 h 378321"/>
              <a:gd name="connsiteX4" fmla="*/ 7538964 w 7538964"/>
              <a:gd name="connsiteY4" fmla="*/ 137694 h 378321"/>
              <a:gd name="connsiteX0" fmla="*/ 7538964 w 7538964"/>
              <a:gd name="connsiteY0" fmla="*/ 26824 h 267451"/>
              <a:gd name="connsiteX1" fmla="*/ 8627 w 7538964"/>
              <a:gd name="connsiteY1" fmla="*/ 61706 h 267451"/>
              <a:gd name="connsiteX2" fmla="*/ 0 w 7538964"/>
              <a:gd name="connsiteY2" fmla="*/ 267451 h 267451"/>
              <a:gd name="connsiteX3" fmla="*/ 7353300 w 7538964"/>
              <a:gd name="connsiteY3" fmla="*/ 261054 h 267451"/>
              <a:gd name="connsiteX4" fmla="*/ 7538964 w 7538964"/>
              <a:gd name="connsiteY4" fmla="*/ 26824 h 267451"/>
              <a:gd name="connsiteX0" fmla="*/ 7538964 w 7538964"/>
              <a:gd name="connsiteY0" fmla="*/ 0 h 240627"/>
              <a:gd name="connsiteX1" fmla="*/ 8627 w 7538964"/>
              <a:gd name="connsiteY1" fmla="*/ 34882 h 240627"/>
              <a:gd name="connsiteX2" fmla="*/ 0 w 7538964"/>
              <a:gd name="connsiteY2" fmla="*/ 240627 h 240627"/>
              <a:gd name="connsiteX3" fmla="*/ 7353300 w 7538964"/>
              <a:gd name="connsiteY3" fmla="*/ 234230 h 240627"/>
              <a:gd name="connsiteX4" fmla="*/ 7538964 w 7538964"/>
              <a:gd name="connsiteY4" fmla="*/ 0 h 240627"/>
              <a:gd name="connsiteX0" fmla="*/ 7538964 w 7538964"/>
              <a:gd name="connsiteY0" fmla="*/ 0 h 240627"/>
              <a:gd name="connsiteX1" fmla="*/ 8627 w 7538964"/>
              <a:gd name="connsiteY1" fmla="*/ 34882 h 240627"/>
              <a:gd name="connsiteX2" fmla="*/ 0 w 7538964"/>
              <a:gd name="connsiteY2" fmla="*/ 240627 h 240627"/>
              <a:gd name="connsiteX3" fmla="*/ 7353300 w 7538964"/>
              <a:gd name="connsiteY3" fmla="*/ 234230 h 240627"/>
              <a:gd name="connsiteX4" fmla="*/ 7538964 w 7538964"/>
              <a:gd name="connsiteY4" fmla="*/ 0 h 240627"/>
              <a:gd name="connsiteX0" fmla="*/ 7538964 w 7538964"/>
              <a:gd name="connsiteY0" fmla="*/ 0 h 240627"/>
              <a:gd name="connsiteX1" fmla="*/ 8627 w 7538964"/>
              <a:gd name="connsiteY1" fmla="*/ 17629 h 240627"/>
              <a:gd name="connsiteX2" fmla="*/ 0 w 7538964"/>
              <a:gd name="connsiteY2" fmla="*/ 240627 h 240627"/>
              <a:gd name="connsiteX3" fmla="*/ 7353300 w 7538964"/>
              <a:gd name="connsiteY3" fmla="*/ 234230 h 240627"/>
              <a:gd name="connsiteX4" fmla="*/ 7538964 w 7538964"/>
              <a:gd name="connsiteY4" fmla="*/ 0 h 240627"/>
              <a:gd name="connsiteX0" fmla="*/ 7538964 w 7538964"/>
              <a:gd name="connsiteY0" fmla="*/ 0 h 240627"/>
              <a:gd name="connsiteX1" fmla="*/ 11008 w 7538964"/>
              <a:gd name="connsiteY1" fmla="*/ 5723 h 240627"/>
              <a:gd name="connsiteX2" fmla="*/ 0 w 7538964"/>
              <a:gd name="connsiteY2" fmla="*/ 240627 h 240627"/>
              <a:gd name="connsiteX3" fmla="*/ 7353300 w 7538964"/>
              <a:gd name="connsiteY3" fmla="*/ 234230 h 240627"/>
              <a:gd name="connsiteX4" fmla="*/ 7538964 w 7538964"/>
              <a:gd name="connsiteY4" fmla="*/ 0 h 240627"/>
              <a:gd name="connsiteX0" fmla="*/ 7527956 w 7527956"/>
              <a:gd name="connsiteY0" fmla="*/ 0 h 238246"/>
              <a:gd name="connsiteX1" fmla="*/ 0 w 7527956"/>
              <a:gd name="connsiteY1" fmla="*/ 5723 h 238246"/>
              <a:gd name="connsiteX2" fmla="*/ 899 w 7527956"/>
              <a:gd name="connsiteY2" fmla="*/ 238246 h 238246"/>
              <a:gd name="connsiteX3" fmla="*/ 7342292 w 7527956"/>
              <a:gd name="connsiteY3" fmla="*/ 234230 h 238246"/>
              <a:gd name="connsiteX4" fmla="*/ 7527956 w 7527956"/>
              <a:gd name="connsiteY4" fmla="*/ 0 h 238246"/>
              <a:gd name="connsiteX0" fmla="*/ 7527956 w 7527956"/>
              <a:gd name="connsiteY0" fmla="*/ 0 h 238246"/>
              <a:gd name="connsiteX1" fmla="*/ 0 w 7527956"/>
              <a:gd name="connsiteY1" fmla="*/ 5723 h 238246"/>
              <a:gd name="connsiteX2" fmla="*/ 899 w 7527956"/>
              <a:gd name="connsiteY2" fmla="*/ 238246 h 238246"/>
              <a:gd name="connsiteX3" fmla="*/ 7344673 w 7527956"/>
              <a:gd name="connsiteY3" fmla="*/ 229467 h 238246"/>
              <a:gd name="connsiteX4" fmla="*/ 7527956 w 7527956"/>
              <a:gd name="connsiteY4" fmla="*/ 0 h 238246"/>
              <a:gd name="connsiteX0" fmla="*/ 7518431 w 7518431"/>
              <a:gd name="connsiteY0" fmla="*/ 8564 h 232523"/>
              <a:gd name="connsiteX1" fmla="*/ 0 w 7518431"/>
              <a:gd name="connsiteY1" fmla="*/ 0 h 232523"/>
              <a:gd name="connsiteX2" fmla="*/ 899 w 7518431"/>
              <a:gd name="connsiteY2" fmla="*/ 232523 h 232523"/>
              <a:gd name="connsiteX3" fmla="*/ 7344673 w 7518431"/>
              <a:gd name="connsiteY3" fmla="*/ 223744 h 232523"/>
              <a:gd name="connsiteX4" fmla="*/ 7518431 w 7518431"/>
              <a:gd name="connsiteY4" fmla="*/ 8564 h 232523"/>
              <a:gd name="connsiteX0" fmla="*/ 7518431 w 7518431"/>
              <a:gd name="connsiteY0" fmla="*/ 8564 h 223897"/>
              <a:gd name="connsiteX1" fmla="*/ 0 w 7518431"/>
              <a:gd name="connsiteY1" fmla="*/ 0 h 223897"/>
              <a:gd name="connsiteX2" fmla="*/ 9525 w 7518431"/>
              <a:gd name="connsiteY2" fmla="*/ 223897 h 223897"/>
              <a:gd name="connsiteX3" fmla="*/ 7344673 w 7518431"/>
              <a:gd name="connsiteY3" fmla="*/ 223744 h 223897"/>
              <a:gd name="connsiteX4" fmla="*/ 7518431 w 7518431"/>
              <a:gd name="connsiteY4" fmla="*/ 8564 h 223897"/>
              <a:gd name="connsiteX0" fmla="*/ 7518431 w 7518431"/>
              <a:gd name="connsiteY0" fmla="*/ 0 h 215333"/>
              <a:gd name="connsiteX1" fmla="*/ 0 w 7518431"/>
              <a:gd name="connsiteY1" fmla="*/ 63 h 215333"/>
              <a:gd name="connsiteX2" fmla="*/ 9525 w 7518431"/>
              <a:gd name="connsiteY2" fmla="*/ 215333 h 215333"/>
              <a:gd name="connsiteX3" fmla="*/ 7344673 w 7518431"/>
              <a:gd name="connsiteY3" fmla="*/ 215180 h 215333"/>
              <a:gd name="connsiteX4" fmla="*/ 7518431 w 7518431"/>
              <a:gd name="connsiteY4" fmla="*/ 0 h 215333"/>
              <a:gd name="connsiteX0" fmla="*/ 7518431 w 7518431"/>
              <a:gd name="connsiteY0" fmla="*/ 0 h 215333"/>
              <a:gd name="connsiteX1" fmla="*/ 0 w 7518431"/>
              <a:gd name="connsiteY1" fmla="*/ 63 h 215333"/>
              <a:gd name="connsiteX2" fmla="*/ 9525 w 7518431"/>
              <a:gd name="connsiteY2" fmla="*/ 215333 h 215333"/>
              <a:gd name="connsiteX3" fmla="*/ 7344673 w 7518431"/>
              <a:gd name="connsiteY3" fmla="*/ 215180 h 215333"/>
              <a:gd name="connsiteX4" fmla="*/ 7518431 w 7518431"/>
              <a:gd name="connsiteY4" fmla="*/ 0 h 215333"/>
              <a:gd name="connsiteX0" fmla="*/ 7518431 w 7518431"/>
              <a:gd name="connsiteY0" fmla="*/ 0 h 215333"/>
              <a:gd name="connsiteX1" fmla="*/ 0 w 7518431"/>
              <a:gd name="connsiteY1" fmla="*/ 63 h 215333"/>
              <a:gd name="connsiteX2" fmla="*/ 899 w 7518431"/>
              <a:gd name="connsiteY2" fmla="*/ 215333 h 215333"/>
              <a:gd name="connsiteX3" fmla="*/ 7344673 w 7518431"/>
              <a:gd name="connsiteY3" fmla="*/ 215180 h 215333"/>
              <a:gd name="connsiteX4" fmla="*/ 7518431 w 7518431"/>
              <a:gd name="connsiteY4" fmla="*/ 0 h 215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8431" h="215333">
                <a:moveTo>
                  <a:pt x="7518431" y="0"/>
                </a:moveTo>
                <a:lnTo>
                  <a:pt x="0" y="63"/>
                </a:lnTo>
                <a:cubicBezTo>
                  <a:pt x="300" y="77571"/>
                  <a:pt x="599" y="137825"/>
                  <a:pt x="899" y="215333"/>
                </a:cubicBezTo>
                <a:lnTo>
                  <a:pt x="7344673" y="215180"/>
                </a:lnTo>
                <a:lnTo>
                  <a:pt x="7518431" y="0"/>
                </a:lnTo>
                <a:close/>
              </a:path>
            </a:pathLst>
          </a:custGeom>
          <a:gradFill flip="none" rotWithShape="1">
            <a:gsLst>
              <a:gs pos="54000">
                <a:srgbClr val="49933D"/>
              </a:gs>
              <a:gs pos="100000">
                <a:srgbClr val="185E51"/>
              </a:gs>
              <a:gs pos="27000">
                <a:srgbClr val="9BD7A1"/>
              </a:gs>
              <a:gs pos="0">
                <a:srgbClr val="BCE6C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136" y="6206035"/>
            <a:ext cx="671512" cy="520526"/>
          </a:xfrm>
          <a:prstGeom prst="roundRect">
            <a:avLst>
              <a:gd name="adj" fmla="val 4476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endPos="0" dir="5400000" sy="-100000" algn="bl" rotWithShape="0"/>
          </a:effectLst>
        </p:spPr>
      </p:pic>
      <p:sp>
        <p:nvSpPr>
          <p:cNvPr id="30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12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9800" y="6629400"/>
            <a:ext cx="1211263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 eaLnBrk="1" hangingPunct="1">
              <a:defRPr sz="1200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903A0AA-40BB-440C-926C-EE7A7839A154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0763" y="6629400"/>
            <a:ext cx="112553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prstClr val="black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</a:effectLst>
                <a:latin typeface="Arial"/>
                <a:cs typeface="Arial"/>
              </a:defRPr>
            </a:lvl1pPr>
          </a:lstStyle>
          <a:p>
            <a:pPr>
              <a:defRPr/>
            </a:pPr>
            <a:fld id="{6D5CF84C-DF7D-445D-AE1A-24B1B61F4842}" type="datetime1">
              <a:rPr lang="en-US"/>
              <a:pPr>
                <a:defRPr/>
              </a:pPr>
              <a:t>6/10/2014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46300" y="6629400"/>
            <a:ext cx="37973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prstClr val="black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</a:effectLst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C. F. Papadopoulos – NGLS Injector</a:t>
            </a:r>
          </a:p>
        </p:txBody>
      </p:sp>
      <p:sp>
        <p:nvSpPr>
          <p:cNvPr id="308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3084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324600"/>
            <a:ext cx="15827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2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590800"/>
            <a:ext cx="7772400" cy="2362200"/>
          </a:xfrm>
        </p:spPr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 Passive Insertion as a Linearizer </a:t>
            </a: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en-US" sz="32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for ASTA</a:t>
            </a: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?</a:t>
            </a:r>
            <a:b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D7B51B-D82C-43F4-93A1-D2E89C6A270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5" name="Picture 2" descr="C:\Workspace\Documents\Lithography\April14Workshop\Me\bottom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" y="6213579"/>
            <a:ext cx="9162288" cy="644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 bwMode="auto">
          <a:xfrm>
            <a:off x="1295400" y="4800600"/>
            <a:ext cx="6400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Marco </a:t>
            </a:r>
            <a:r>
              <a:rPr lang="en-US" sz="2400" b="1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Venturini</a:t>
            </a:r>
            <a:r>
              <a:rPr lang="en-US" sz="24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  <a:p>
            <a:pPr>
              <a:defRPr/>
            </a:pPr>
            <a:r>
              <a:rPr lang="en-US" sz="1400" b="1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LBNL</a:t>
            </a:r>
          </a:p>
          <a:p>
            <a:pPr>
              <a:defRPr/>
            </a:pPr>
            <a:endParaRPr lang="en-US" sz="1400" b="1" i="1" dirty="0" smtClean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en-US" sz="16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June 10, 2014</a:t>
            </a:r>
          </a:p>
          <a:p>
            <a:pPr>
              <a:defRPr/>
            </a:pPr>
            <a:r>
              <a:rPr lang="en-US" sz="16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</a:t>
            </a:r>
            <a:r>
              <a:rPr lang="en-US" sz="1600" b="1" baseline="300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nd</a:t>
            </a:r>
            <a:r>
              <a:rPr lang="en-US" sz="16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ASTA User’s Meeting, FERMILAB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01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038"/>
            <a:ext cx="9144000" cy="639762"/>
          </a:xfrm>
        </p:spPr>
        <p:txBody>
          <a:bodyPr/>
          <a:lstStyle/>
          <a:p>
            <a:r>
              <a:rPr lang="en-US" sz="3200" dirty="0" smtClean="0"/>
              <a:t>Replace harmonic cavity with corrugated </a:t>
            </a:r>
            <a:r>
              <a:rPr lang="en-US" sz="3200" dirty="0" smtClean="0">
                <a:solidFill>
                  <a:srgbClr val="FF0000"/>
                </a:solidFill>
              </a:rPr>
              <a:t>0.7m</a:t>
            </a:r>
            <a:r>
              <a:rPr lang="en-US" sz="3200" dirty="0" smtClean="0"/>
              <a:t> pipe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7BE14-E88A-4170-AB61-B546627567F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2050" name="Picture 2" descr="C:\Workspace\Lavori\OTHER\ASTA\Linearizing\talk_at_UserMtng\ASTA_insertion_on_OneB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19200"/>
            <a:ext cx="2703463" cy="5410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Workspace\Lavori\OTHER\ASTA\Linearizing\LT\report\ASTRA_be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85" y="1219200"/>
            <a:ext cx="2237815" cy="5410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Workspace\Lavori\OTHER\ASTA\Linearizing\talk_at_UserMtng\ASTA_insertion_on_OneBC_exit of insert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19200"/>
            <a:ext cx="3733800" cy="5410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1780" y="838200"/>
            <a:ext cx="17075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Injected beam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81467" y="819090"/>
            <a:ext cx="19287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Exit of Insertion 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33153" y="838200"/>
            <a:ext cx="1882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Exit of machine 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605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92162"/>
          </a:xfrm>
        </p:spPr>
        <p:txBody>
          <a:bodyPr/>
          <a:lstStyle/>
          <a:p>
            <a:r>
              <a:rPr lang="en-US" dirty="0" smtClean="0"/>
              <a:t>Introducing a 2</a:t>
            </a:r>
            <a:r>
              <a:rPr lang="en-US" baseline="30000" dirty="0" smtClean="0"/>
              <a:t>nd</a:t>
            </a:r>
            <a:r>
              <a:rPr lang="en-US" dirty="0" smtClean="0"/>
              <a:t> bunch compressor </a:t>
            </a:r>
            <a:r>
              <a:rPr lang="en-US" sz="3200" dirty="0" smtClean="0"/>
              <a:t>(at ~250MeV)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1"/>
            <a:ext cx="8229600" cy="457199"/>
          </a:xfrm>
        </p:spPr>
        <p:txBody>
          <a:bodyPr/>
          <a:lstStyle/>
          <a:p>
            <a:r>
              <a:rPr lang="en-US" sz="2000" dirty="0" smtClean="0"/>
              <a:t>As a way to increase compression, preserve beam quality </a:t>
            </a:r>
          </a:p>
          <a:p>
            <a:r>
              <a:rPr lang="en-US" sz="2000" dirty="0" smtClean="0"/>
              <a:t>Same 0.7m long passive insertion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7BE14-E88A-4170-AB61-B546627567F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3074" name="Picture 2" descr="C:\Workspace\Lavori\OTHER\ASTA\Linearizing\talk_at_UserMtng\ASTA_insertion_on_TwoBC_exit of BC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191" y="2476500"/>
            <a:ext cx="2909009" cy="42291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Workspace\Lavori\OTHER\ASTA\Linearizing\talk_at_UserMtng\ASTA_insertion_on_TwoBC_exit of inser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465614"/>
            <a:ext cx="2971800" cy="42399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42290" y="2057400"/>
            <a:ext cx="138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Exit of BC1 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99686" y="2038290"/>
            <a:ext cx="1882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Exit of machine 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558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220200" cy="563562"/>
          </a:xfrm>
        </p:spPr>
        <p:txBody>
          <a:bodyPr/>
          <a:lstStyle/>
          <a:p>
            <a:r>
              <a:rPr lang="en-US" sz="2800" dirty="0" smtClean="0"/>
              <a:t>Perturbation to transverse dynamics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531" y="5486400"/>
            <a:ext cx="8229600" cy="563563"/>
          </a:xfrm>
        </p:spPr>
        <p:txBody>
          <a:bodyPr/>
          <a:lstStyle/>
          <a:p>
            <a:r>
              <a:rPr lang="en-US" sz="2000" b="1" dirty="0" smtClean="0"/>
              <a:t>Good control of beam needed to avoid dipole-like kicks</a:t>
            </a:r>
          </a:p>
          <a:p>
            <a:r>
              <a:rPr lang="en-US" sz="2000" b="1" dirty="0" smtClean="0"/>
              <a:t>Quad-wake (characteristic of  rectangular aperture geometry) will cause projected </a:t>
            </a:r>
            <a:r>
              <a:rPr lang="en-US" sz="2000" b="1" dirty="0" err="1" smtClean="0"/>
              <a:t>emittance</a:t>
            </a:r>
            <a:r>
              <a:rPr lang="en-US" sz="2000" b="1" dirty="0" smtClean="0"/>
              <a:t> growth even if beam is well centered</a:t>
            </a:r>
          </a:p>
          <a:p>
            <a:pPr lvl="1"/>
            <a:r>
              <a:rPr lang="en-US" sz="1600" dirty="0"/>
              <a:t>U</a:t>
            </a:r>
            <a:r>
              <a:rPr lang="en-US" sz="1600" dirty="0" smtClean="0"/>
              <a:t>se a circular aperture insertion (at cost of </a:t>
            </a:r>
            <a:r>
              <a:rPr lang="en-US" sz="1600" dirty="0" err="1" smtClean="0"/>
              <a:t>tunability</a:t>
            </a:r>
            <a:r>
              <a:rPr lang="en-US" sz="1600" dirty="0" smtClean="0"/>
              <a:t>)?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7BE14-E88A-4170-AB61-B546627567F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4098" name="Picture 2" descr="C:\Workspace\Lavori\OTHER\ASTA\Linearizing\talk_at_UserMtng\PAL_dipoleWak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17637"/>
            <a:ext cx="3863975" cy="376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877669"/>
            <a:ext cx="3224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Measured effect of dipole-wake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(PAL-ITF experiment)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3124200"/>
            <a:ext cx="4038600" cy="2209800"/>
          </a:xfrm>
          <a:prstGeom prst="rect">
            <a:avLst/>
          </a:prstGeom>
          <a:solidFill>
            <a:schemeClr val="accent2">
              <a:lumMod val="40000"/>
              <a:lumOff val="60000"/>
              <a:alpha val="24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04800" y="914400"/>
            <a:ext cx="4038600" cy="2209800"/>
          </a:xfrm>
          <a:prstGeom prst="rect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5029200"/>
            <a:ext cx="1211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Simulation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3" name="Picture 3" descr="C:\Workspace\Lavori\OTHER\ASTA\Linearizing\talk_at_UserMtng\PAL_quadWak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37496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290569" y="877669"/>
            <a:ext cx="3110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Measured effect of quad-wake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(PAL-ITF experiment)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95800" y="914400"/>
            <a:ext cx="4038600" cy="2667000"/>
          </a:xfrm>
          <a:prstGeom prst="rect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029200" y="1524000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05600" y="1524000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closed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148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4038600"/>
          </a:xfrm>
        </p:spPr>
        <p:txBody>
          <a:bodyPr/>
          <a:lstStyle/>
          <a:p>
            <a:r>
              <a:rPr lang="en-US" sz="2400" b="1" dirty="0" smtClean="0"/>
              <a:t>Linearization by passive insertion may work for ASTA.</a:t>
            </a:r>
          </a:p>
          <a:p>
            <a:pPr lvl="1"/>
            <a:r>
              <a:rPr lang="en-US" sz="2000" dirty="0" smtClean="0"/>
              <a:t>Cheap!</a:t>
            </a:r>
          </a:p>
          <a:p>
            <a:r>
              <a:rPr lang="en-US" sz="2400" b="1" dirty="0" smtClean="0"/>
              <a:t> </a:t>
            </a:r>
            <a:r>
              <a:rPr lang="en-US" sz="2400" b="1" dirty="0"/>
              <a:t>N</a:t>
            </a:r>
            <a:r>
              <a:rPr lang="en-US" sz="2400" b="1" dirty="0" smtClean="0"/>
              <a:t>ot ‘as clean’ as linearization by harmonic cavities:</a:t>
            </a:r>
          </a:p>
          <a:p>
            <a:pPr lvl="1"/>
            <a:r>
              <a:rPr lang="en-US" sz="2000" dirty="0"/>
              <a:t>h</a:t>
            </a:r>
            <a:r>
              <a:rPr lang="en-US" sz="2000" dirty="0" smtClean="0"/>
              <a:t>igher order-nonlinearities cause appearance of current spikes</a:t>
            </a:r>
          </a:p>
          <a:p>
            <a:pPr lvl="1"/>
            <a:r>
              <a:rPr lang="en-US" sz="2000" dirty="0" smtClean="0"/>
              <a:t>It may be adequate </a:t>
            </a:r>
            <a:r>
              <a:rPr lang="en-US" sz="2000" dirty="0"/>
              <a:t>for moderate </a:t>
            </a:r>
            <a:r>
              <a:rPr lang="en-US" sz="2000" dirty="0" smtClean="0"/>
              <a:t>compression  </a:t>
            </a:r>
          </a:p>
          <a:p>
            <a:r>
              <a:rPr lang="en-US" sz="2400" b="1" dirty="0" smtClean="0"/>
              <a:t>Effects on transverse dynamic  to be considered in a serious feasibility study</a:t>
            </a:r>
          </a:p>
          <a:p>
            <a:pPr lvl="1"/>
            <a:r>
              <a:rPr lang="en-US" sz="2000" dirty="0" smtClean="0"/>
              <a:t>Include space charge</a:t>
            </a:r>
          </a:p>
          <a:p>
            <a:r>
              <a:rPr lang="en-US" sz="2400" b="1" dirty="0" smtClean="0"/>
              <a:t>To avoid quad-wake effects a circular aperture insertion may be used instead</a:t>
            </a:r>
          </a:p>
          <a:p>
            <a:pPr lvl="1"/>
            <a:r>
              <a:rPr lang="en-US" sz="2000" dirty="0" smtClean="0"/>
              <a:t>at cost of </a:t>
            </a:r>
            <a:r>
              <a:rPr lang="en-US" sz="2000" dirty="0" err="1" smtClean="0"/>
              <a:t>tunability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7BE14-E88A-4170-AB61-B546627567F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92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7600"/>
            <a:ext cx="8229600" cy="1143000"/>
          </a:xfrm>
        </p:spPr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81600"/>
            <a:ext cx="8229600" cy="762000"/>
          </a:xfrm>
        </p:spPr>
        <p:txBody>
          <a:bodyPr/>
          <a:lstStyle/>
          <a:p>
            <a:r>
              <a:rPr lang="en-US" dirty="0" err="1" smtClean="0"/>
              <a:t>P.Piot</a:t>
            </a:r>
            <a:r>
              <a:rPr lang="en-US" dirty="0" smtClean="0"/>
              <a:t> for providing the </a:t>
            </a:r>
            <a:r>
              <a:rPr lang="en-US" dirty="0" err="1" smtClean="0"/>
              <a:t>macroparticle</a:t>
            </a:r>
            <a:r>
              <a:rPr lang="en-US" dirty="0" smtClean="0"/>
              <a:t> file off the ASTA injector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7BE14-E88A-4170-AB61-B546627567F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321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63562"/>
          </a:xfrm>
        </p:spPr>
        <p:txBody>
          <a:bodyPr/>
          <a:lstStyle/>
          <a:p>
            <a:r>
              <a:rPr lang="en-US" dirty="0" smtClean="0"/>
              <a:t>Q: Why is a linearizer useful?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85800"/>
            <a:ext cx="8229600" cy="457200"/>
          </a:xfrm>
        </p:spPr>
        <p:txBody>
          <a:bodyPr/>
          <a:lstStyle/>
          <a:p>
            <a:r>
              <a:rPr lang="en-US" sz="2000" dirty="0" smtClean="0"/>
              <a:t>A: to avoid development current spikes when compressing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7BE14-E88A-4170-AB61-B546627567F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10" name="Picture 5" descr="C:\Workspace\Lavori\OTHER\ASTA\Linearizing\talk_at_UserMtng\FLASH_linearizerOFF_Curr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52118"/>
            <a:ext cx="2819400" cy="2148682"/>
          </a:xfrm>
          <a:prstGeom prst="rect">
            <a:avLst/>
          </a:prstGeom>
          <a:noFill/>
          <a:ln w="19050"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1167825"/>
            <a:ext cx="47852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FLASH experience</a:t>
            </a:r>
            <a:endParaRPr 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152400" y="2663952"/>
            <a:ext cx="1905000" cy="917448"/>
          </a:xfrm>
          <a:prstGeom prst="wedgeRectCallout">
            <a:avLst>
              <a:gd name="adj1" fmla="val -13562"/>
              <a:gd name="adj2" fmla="val 109842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Before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installation of </a:t>
            </a:r>
          </a:p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t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he linearizer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7088107" y="1292352"/>
            <a:ext cx="1827293" cy="917448"/>
          </a:xfrm>
          <a:prstGeom prst="wedgeRectCallout">
            <a:avLst>
              <a:gd name="adj1" fmla="val 11234"/>
              <a:gd name="adj2" fmla="val 77806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After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installation of </a:t>
            </a:r>
          </a:p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t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he linearizer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6793" y="3897868"/>
            <a:ext cx="1587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profile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22793" y="2362200"/>
            <a:ext cx="1587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profile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4747736"/>
            <a:ext cx="11776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Most charge </a:t>
            </a:r>
          </a:p>
          <a:p>
            <a:r>
              <a:rPr lang="en-US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 lost to long</a:t>
            </a:r>
          </a:p>
          <a:p>
            <a:r>
              <a:rPr lang="en-US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tail</a:t>
            </a:r>
            <a:endParaRPr lang="en-US" sz="1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447800" y="5257800"/>
            <a:ext cx="3810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453495" y="5562600"/>
                <a:ext cx="2614305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 smtClean="0"/>
                  <a:t>Radiation output @13nm</a:t>
                </a:r>
              </a:p>
              <a:p>
                <a:pPr algn="ctr"/>
                <a:r>
                  <a:rPr lang="en-US" b="1" dirty="0" smtClean="0"/>
                  <a:t> increased from</a:t>
                </a:r>
              </a:p>
              <a:p>
                <a:pPr algn="ctr"/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~</m:t>
                    </m:r>
                    <m:r>
                      <a:rPr lang="en-US" b="1" i="1" smtClean="0">
                        <a:latin typeface="Cambria Math"/>
                      </a:rPr>
                      <m:t>𝟕𝟎</m:t>
                    </m:r>
                    <m:r>
                      <a:rPr lang="en-US" b="1" i="1" smtClean="0">
                        <a:latin typeface="Cambria Math"/>
                      </a:rPr>
                      <m:t>𝝁</m:t>
                    </m:r>
                    <m:r>
                      <a:rPr lang="en-US" b="1" i="1" smtClean="0">
                        <a:latin typeface="Cambria Math"/>
                      </a:rPr>
                      <m:t>𝒎</m:t>
                    </m:r>
                  </m:oMath>
                </a14:m>
                <a:r>
                  <a:rPr lang="en-US" b="1" dirty="0" smtClean="0"/>
                  <a:t> to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~</m:t>
                    </m:r>
                    <m:r>
                      <a:rPr lang="en-US" b="1" i="1" smtClean="0">
                        <a:latin typeface="Cambria Math"/>
                      </a:rPr>
                      <m:t>𝟒𝟎𝟎</m:t>
                    </m:r>
                    <m:r>
                      <a:rPr lang="en-US" b="1" i="1" smtClean="0">
                        <a:latin typeface="Cambria Math"/>
                      </a:rPr>
                      <m:t>𝝁</m:t>
                    </m:r>
                    <m:r>
                      <a:rPr lang="en-US" b="1" i="1" smtClean="0">
                        <a:latin typeface="Cambria Math"/>
                      </a:rPr>
                      <m:t>𝒎</m:t>
                    </m:r>
                  </m:oMath>
                </a14:m>
                <a:endParaRPr lang="en-US" b="1" dirty="0" smtClean="0"/>
              </a:p>
              <a:p>
                <a:pPr algn="ctr"/>
                <a:r>
                  <a:rPr lang="en-US" b="1" dirty="0"/>
                  <a:t>p</a:t>
                </a:r>
                <a:r>
                  <a:rPr lang="en-US" b="1" dirty="0" smtClean="0"/>
                  <a:t>er bunch </a:t>
                </a:r>
                <a:endParaRPr lang="en-US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495" y="5562600"/>
                <a:ext cx="2614305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1865" t="-2551" r="-1399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4" descr="C:\Workspace\Lavori\OTHER\ASTA\Linearizing\talk_at_UserMtng\FLASH_linearizerON-OF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89637"/>
            <a:ext cx="3505200" cy="334916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352800" y="1916668"/>
            <a:ext cx="2584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Longitudinal phase space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Picture 3" descr="C:\Workspace\Lavori\OTHER\ASTA\Linearizing\talk_at_UserMtng\FLASH_linearizerON_Curren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667000"/>
            <a:ext cx="2755890" cy="2636837"/>
          </a:xfrm>
          <a:prstGeom prst="rect">
            <a:avLst/>
          </a:prstGeom>
          <a:noFill/>
          <a:ln w="19050"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47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6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3600" dirty="0" smtClean="0"/>
              <a:t>RF waveform is the main cause of           energy-chirp nonlinearity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943600"/>
            <a:ext cx="8839200" cy="411163"/>
          </a:xfrm>
        </p:spPr>
        <p:txBody>
          <a:bodyPr/>
          <a:lstStyle/>
          <a:p>
            <a:r>
              <a:rPr lang="en-US" sz="2000" dirty="0" smtClean="0"/>
              <a:t>Nonlinear momentum compaction in chicanes  also contributes to nonlinearity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7BE14-E88A-4170-AB61-B546627567F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2209800"/>
            <a:ext cx="7239000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7" y="2306637"/>
            <a:ext cx="6773863" cy="21891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Moon 12"/>
          <p:cNvSpPr/>
          <p:nvPr/>
        </p:nvSpPr>
        <p:spPr>
          <a:xfrm rot="5400000">
            <a:off x="5157367" y="2261768"/>
            <a:ext cx="277063" cy="990601"/>
          </a:xfrm>
          <a:prstGeom prst="mo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038600" y="2526268"/>
                <a:ext cx="5287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𝑬</m:t>
                      </m:r>
                    </m:oMath>
                  </m:oMathPara>
                </a14:m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2526268"/>
                <a:ext cx="528734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6477000" y="1542871"/>
            <a:ext cx="2236894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On-crest acceleration </a:t>
            </a:r>
          </a:p>
          <a:p>
            <a:r>
              <a:rPr lang="en-US" dirty="0"/>
              <a:t>a</a:t>
            </a:r>
            <a:r>
              <a:rPr lang="en-US" dirty="0" smtClean="0"/>
              <a:t>dds a quadratic </a:t>
            </a:r>
          </a:p>
          <a:p>
            <a:r>
              <a:rPr lang="en-US" dirty="0" smtClean="0"/>
              <a:t>energy chirp 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486400" y="2057400"/>
            <a:ext cx="834946" cy="475501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2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096962"/>
          </a:xfrm>
        </p:spPr>
        <p:txBody>
          <a:bodyPr/>
          <a:lstStyle/>
          <a:p>
            <a:r>
              <a:rPr lang="en-US" dirty="0" smtClean="0"/>
              <a:t>Various ways to linearize the longitudinal phase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667000"/>
            <a:ext cx="8763000" cy="3581400"/>
          </a:xfrm>
        </p:spPr>
        <p:txBody>
          <a:bodyPr/>
          <a:lstStyle/>
          <a:p>
            <a:r>
              <a:rPr lang="en-US" sz="2400" b="1" dirty="0" smtClean="0"/>
              <a:t>Harmonic cavities</a:t>
            </a:r>
          </a:p>
          <a:p>
            <a:pPr lvl="1"/>
            <a:r>
              <a:rPr lang="en-US" sz="1800" dirty="0"/>
              <a:t>e</a:t>
            </a:r>
            <a:r>
              <a:rPr lang="en-US" sz="1800" dirty="0" smtClean="0"/>
              <a:t>ffective; method of choice in 4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generation light sources</a:t>
            </a:r>
          </a:p>
          <a:p>
            <a:pPr lvl="1"/>
            <a:r>
              <a:rPr lang="en-US" sz="1800" dirty="0" smtClean="0"/>
              <a:t>expensive, somewhat inefficient (beam is decelerated) </a:t>
            </a:r>
          </a:p>
          <a:p>
            <a:pPr lvl="1"/>
            <a:endParaRPr lang="en-US" sz="1800" dirty="0" smtClean="0"/>
          </a:p>
          <a:p>
            <a:r>
              <a:rPr lang="en-US" sz="2400" b="1" dirty="0"/>
              <a:t>N</a:t>
            </a:r>
            <a:r>
              <a:rPr lang="en-US" sz="2400" b="1" dirty="0" smtClean="0"/>
              <a:t>onlinear-optics elements in dispersive section</a:t>
            </a:r>
          </a:p>
          <a:p>
            <a:pPr lvl="1"/>
            <a:r>
              <a:rPr lang="en-US" sz="1800" dirty="0"/>
              <a:t>p</a:t>
            </a:r>
            <a:r>
              <a:rPr lang="en-US" sz="1800" dirty="0" smtClean="0"/>
              <a:t>ioneered at JLAB</a:t>
            </a:r>
          </a:p>
          <a:p>
            <a:pPr lvl="1"/>
            <a:r>
              <a:rPr lang="en-US" sz="1800" dirty="0" smtClean="0"/>
              <a:t>may spoil transverse </a:t>
            </a:r>
            <a:r>
              <a:rPr lang="en-US" sz="1800" dirty="0" err="1" smtClean="0"/>
              <a:t>emittance</a:t>
            </a:r>
            <a:r>
              <a:rPr lang="en-US" sz="1800" dirty="0" smtClean="0"/>
              <a:t> </a:t>
            </a:r>
          </a:p>
          <a:p>
            <a:pPr lvl="1"/>
            <a:endParaRPr lang="en-US" sz="1600" dirty="0"/>
          </a:p>
          <a:p>
            <a:r>
              <a:rPr lang="en-US" sz="2000" b="1" u="sng" dirty="0" smtClean="0"/>
              <a:t>Longitudinal wake-field enhancing insertions 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7BE14-E88A-4170-AB61-B546627567F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9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534400" cy="639762"/>
          </a:xfrm>
        </p:spPr>
        <p:txBody>
          <a:bodyPr/>
          <a:lstStyle/>
          <a:p>
            <a:r>
              <a:rPr lang="en-US" sz="3200" dirty="0" smtClean="0"/>
              <a:t>Recent experience with passive insertions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066800"/>
                <a:ext cx="5109046" cy="1752600"/>
              </a:xfrm>
            </p:spPr>
            <p:txBody>
              <a:bodyPr/>
              <a:lstStyle/>
              <a:p>
                <a:r>
                  <a:rPr lang="en-US" sz="2000" b="1" dirty="0" smtClean="0"/>
                  <a:t>Recent experiments in 2013 </a:t>
                </a:r>
              </a:p>
              <a:p>
                <a:pPr lvl="1"/>
                <a:r>
                  <a:rPr lang="en-US" sz="1800" dirty="0" smtClean="0"/>
                  <a:t>Dielectric lined  tube (BNL*)</a:t>
                </a:r>
              </a:p>
              <a:p>
                <a:pPr lvl="1"/>
                <a:r>
                  <a:rPr lang="en-US" sz="1800" u="sng" dirty="0" smtClean="0"/>
                  <a:t>Corrugated metallic pipe</a:t>
                </a:r>
                <a:r>
                  <a:rPr lang="en-US" sz="1800" dirty="0" smtClean="0"/>
                  <a:t>  (PAL*)</a:t>
                </a:r>
              </a:p>
              <a:p>
                <a:r>
                  <a:rPr lang="en-US" sz="2200" b="1" dirty="0" smtClean="0"/>
                  <a:t>Tested as “</a:t>
                </a:r>
                <a:r>
                  <a:rPr lang="en-US" sz="2200" b="1" dirty="0" err="1" smtClean="0"/>
                  <a:t>dechirpers</a:t>
                </a:r>
                <a:r>
                  <a:rPr lang="en-US" sz="2200" b="1" dirty="0" smtClean="0"/>
                  <a:t>’ (affecting </a:t>
                </a:r>
                <a:r>
                  <a:rPr lang="en-US" sz="2200" b="1" i="1" dirty="0" smtClean="0">
                    <a:solidFill>
                      <a:srgbClr val="FF0000"/>
                    </a:solidFill>
                  </a:rPr>
                  <a:t>linear</a:t>
                </a:r>
                <a:r>
                  <a:rPr lang="en-US" sz="22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US" sz="2200" b="1" dirty="0" smtClean="0"/>
                  <a:t> correlation)</a:t>
                </a:r>
                <a:endParaRPr lang="en-US" sz="2200" b="1" dirty="0"/>
              </a:p>
              <a:p>
                <a:pPr lvl="1"/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66800"/>
                <a:ext cx="5109046" cy="1752600"/>
              </a:xfrm>
              <a:blipFill rotWithShape="0">
                <a:blip r:embed="rId2"/>
                <a:stretch>
                  <a:fillRect l="-1313" t="-1736" b="-9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7BE14-E88A-4170-AB61-B546627567F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258580"/>
            <a:ext cx="32948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*S. </a:t>
            </a:r>
            <a:r>
              <a:rPr lang="en-US" sz="1400" dirty="0" err="1" smtClean="0"/>
              <a:t>Antipov</a:t>
            </a:r>
            <a:r>
              <a:rPr lang="en-US" sz="1400" dirty="0" smtClean="0"/>
              <a:t>, </a:t>
            </a:r>
            <a:r>
              <a:rPr lang="en-US" sz="1400" i="1" dirty="0" smtClean="0"/>
              <a:t>et al.,  </a:t>
            </a:r>
            <a:r>
              <a:rPr lang="en-US" sz="1400" dirty="0" smtClean="0"/>
              <a:t>PRL  </a:t>
            </a:r>
            <a:r>
              <a:rPr lang="en-US" sz="1400" b="1" dirty="0" smtClean="0"/>
              <a:t>112</a:t>
            </a:r>
            <a:r>
              <a:rPr lang="en-US" sz="1400" dirty="0" smtClean="0"/>
              <a:t> 114801 (2014)</a:t>
            </a:r>
          </a:p>
          <a:p>
            <a:r>
              <a:rPr lang="en-US" sz="1400" dirty="0" smtClean="0"/>
              <a:t>* </a:t>
            </a:r>
            <a:r>
              <a:rPr lang="en-US" sz="1400" dirty="0" err="1" smtClean="0"/>
              <a:t>P.Emma</a:t>
            </a:r>
            <a:r>
              <a:rPr lang="en-US" sz="1400" dirty="0" smtClean="0"/>
              <a:t>, </a:t>
            </a:r>
            <a:r>
              <a:rPr lang="en-US" sz="1400" i="1" dirty="0" smtClean="0"/>
              <a:t>et al., </a:t>
            </a:r>
            <a:r>
              <a:rPr lang="en-US" sz="1400" dirty="0" smtClean="0"/>
              <a:t>PRL  </a:t>
            </a:r>
            <a:r>
              <a:rPr lang="en-US" sz="1400" b="1" dirty="0" smtClean="0"/>
              <a:t>112</a:t>
            </a:r>
            <a:r>
              <a:rPr lang="en-US" sz="1400" dirty="0" smtClean="0"/>
              <a:t> 034802 (2014)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228600" y="3048000"/>
            <a:ext cx="5127106" cy="3124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81000" y="5486400"/>
            <a:ext cx="3048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b="1" dirty="0" smtClean="0">
                <a:solidFill>
                  <a:srgbClr val="C00000"/>
                </a:solidFill>
                <a:latin typeface="Adobe Fan Heiti Std B" pitchFamily="34" charset="-128"/>
                <a:ea typeface="돋움" pitchFamily="50" charset="-127"/>
                <a:cs typeface="굴림" pitchFamily="50" charset="-127"/>
              </a:rPr>
              <a:t>p</a:t>
            </a:r>
            <a:r>
              <a:rPr kumimoji="1" lang="ko-KR" altLang="ko-KR" sz="1200" b="1" dirty="0" smtClean="0">
                <a:solidFill>
                  <a:srgbClr val="C00000"/>
                </a:solidFill>
                <a:latin typeface="Adobe Fan Heiti Std B" pitchFamily="34" charset="-128"/>
                <a:ea typeface="돋움" pitchFamily="50" charset="-127"/>
                <a:cs typeface="굴림" pitchFamily="50" charset="-127"/>
              </a:rPr>
              <a:t> </a:t>
            </a:r>
            <a:r>
              <a:rPr kumimoji="1" lang="en-US" altLang="ko-KR" sz="1200" b="1" dirty="0" smtClean="0">
                <a:solidFill>
                  <a:srgbClr val="C00000"/>
                </a:solidFill>
                <a:latin typeface="Adobe Fan Heiti Std B" pitchFamily="34" charset="-128"/>
                <a:ea typeface="Adobe Fan Heiti Std B" pitchFamily="34" charset="-128"/>
                <a:cs typeface="굴림" pitchFamily="50" charset="-127"/>
              </a:rPr>
              <a:t> =  </a:t>
            </a:r>
            <a:r>
              <a:rPr kumimoji="1" lang="ko-KR" altLang="ko-KR" sz="1200" b="1" dirty="0" smtClean="0">
                <a:solidFill>
                  <a:srgbClr val="C00000"/>
                </a:solidFill>
                <a:latin typeface="Adobe Fan Heiti Std B" pitchFamily="34" charset="-128"/>
                <a:ea typeface="돋움" pitchFamily="50" charset="-127"/>
                <a:cs typeface="굴림" pitchFamily="50" charset="-127"/>
              </a:rPr>
              <a:t>0.5 </a:t>
            </a:r>
            <a:r>
              <a:rPr kumimoji="1" lang="ko-KR" altLang="ko-KR" sz="1200" b="1" dirty="0">
                <a:solidFill>
                  <a:srgbClr val="C00000"/>
                </a:solidFill>
                <a:latin typeface="Adobe Fan Heiti Std B" pitchFamily="34" charset="-128"/>
                <a:ea typeface="돋움" pitchFamily="50" charset="-127"/>
                <a:cs typeface="굴림" pitchFamily="50" charset="-127"/>
              </a:rPr>
              <a:t>mm </a:t>
            </a:r>
            <a:r>
              <a:rPr kumimoji="1" lang="en-US" altLang="ko-KR" sz="1200" b="1" dirty="0" smtClean="0">
                <a:solidFill>
                  <a:srgbClr val="C00000"/>
                </a:solidFill>
                <a:latin typeface="Adobe Fan Heiti Std B" pitchFamily="34" charset="-128"/>
                <a:ea typeface="Adobe Fan Heiti Std B" pitchFamily="34" charset="-128"/>
                <a:cs typeface="굴림" pitchFamily="50" charset="-127"/>
              </a:rPr>
              <a:t>,  </a:t>
            </a:r>
            <a:r>
              <a:rPr kumimoji="1" lang="en-US" altLang="ko-KR" sz="1200" b="1" dirty="0" smtClean="0">
                <a:solidFill>
                  <a:srgbClr val="C00000"/>
                </a:solidFill>
                <a:latin typeface="Adobe Fan Heiti Std B" pitchFamily="34" charset="-128"/>
                <a:ea typeface="돋움" pitchFamily="50" charset="-127"/>
                <a:cs typeface="굴림" pitchFamily="50" charset="-127"/>
              </a:rPr>
              <a:t>h</a:t>
            </a:r>
            <a:r>
              <a:rPr kumimoji="1" lang="en-US" altLang="ko-KR" sz="1200" b="1" dirty="0" smtClean="0">
                <a:solidFill>
                  <a:srgbClr val="C00000"/>
                </a:solidFill>
                <a:latin typeface="Adobe Fan Heiti Std B" pitchFamily="34" charset="-128"/>
                <a:ea typeface="Adobe Fan Heiti Std B" pitchFamily="34" charset="-128"/>
                <a:cs typeface="굴림" pitchFamily="50" charset="-127"/>
              </a:rPr>
              <a:t>  =  0.6</a:t>
            </a:r>
            <a:r>
              <a:rPr kumimoji="1" lang="ko-KR" altLang="ko-KR" sz="1200" b="1" dirty="0" smtClean="0">
                <a:solidFill>
                  <a:srgbClr val="C00000"/>
                </a:solidFill>
                <a:latin typeface="Adobe Fan Heiti Std B" pitchFamily="34" charset="-128"/>
                <a:ea typeface="돋움" pitchFamily="50" charset="-127"/>
                <a:cs typeface="굴림" pitchFamily="50" charset="-127"/>
              </a:rPr>
              <a:t> </a:t>
            </a:r>
            <a:r>
              <a:rPr kumimoji="1" lang="ko-KR" altLang="ko-KR" sz="1200" b="1" dirty="0">
                <a:solidFill>
                  <a:srgbClr val="C00000"/>
                </a:solidFill>
                <a:latin typeface="Adobe Fan Heiti Std B" pitchFamily="34" charset="-128"/>
                <a:ea typeface="돋움" pitchFamily="50" charset="-127"/>
                <a:cs typeface="굴림" pitchFamily="50" charset="-127"/>
              </a:rPr>
              <a:t>mm</a:t>
            </a:r>
            <a:endParaRPr kumimoji="1" lang="en-US" altLang="ko-KR" sz="1200" b="1" dirty="0">
              <a:solidFill>
                <a:srgbClr val="C00000"/>
              </a:solidFill>
              <a:latin typeface="Adobe Fan Heiti Std B" pitchFamily="34" charset="-128"/>
              <a:ea typeface="Adobe Fan Heiti Std B" pitchFamily="34" charset="-128"/>
              <a:cs typeface="굴림" pitchFamily="50" charset="-127"/>
            </a:endParaRPr>
          </a:p>
          <a:p>
            <a:pPr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b="1" dirty="0" smtClean="0">
                <a:solidFill>
                  <a:srgbClr val="C00000"/>
                </a:solidFill>
                <a:latin typeface="Adobe Fan Heiti Std B" pitchFamily="34" charset="-128"/>
                <a:ea typeface="돋움" pitchFamily="50" charset="-127"/>
                <a:cs typeface="굴림" pitchFamily="50" charset="-127"/>
              </a:rPr>
              <a:t>g</a:t>
            </a:r>
            <a:r>
              <a:rPr kumimoji="1" lang="en-US" altLang="ko-KR" sz="1200" b="1" dirty="0" smtClean="0">
                <a:solidFill>
                  <a:srgbClr val="C00000"/>
                </a:solidFill>
                <a:latin typeface="Adobe Fan Heiti Std B" pitchFamily="34" charset="-128"/>
                <a:ea typeface="Adobe Fan Heiti Std B" pitchFamily="34" charset="-128"/>
                <a:cs typeface="굴림" pitchFamily="50" charset="-127"/>
              </a:rPr>
              <a:t>  =  </a:t>
            </a:r>
            <a:r>
              <a:rPr kumimoji="1" lang="ko-KR" altLang="ko-KR" sz="1200" b="1" dirty="0" smtClean="0">
                <a:solidFill>
                  <a:srgbClr val="C00000"/>
                </a:solidFill>
                <a:latin typeface="Adobe Fan Heiti Std B" pitchFamily="34" charset="-128"/>
                <a:ea typeface="돋움" pitchFamily="50" charset="-127"/>
                <a:cs typeface="굴림" pitchFamily="50" charset="-127"/>
              </a:rPr>
              <a:t>0.</a:t>
            </a:r>
            <a:r>
              <a:rPr kumimoji="1" lang="en-US" altLang="ko-KR" sz="1200" b="1" dirty="0">
                <a:solidFill>
                  <a:srgbClr val="C00000"/>
                </a:solidFill>
                <a:latin typeface="Adobe Fan Heiti Std B" pitchFamily="34" charset="-128"/>
                <a:ea typeface="돋움" pitchFamily="50" charset="-127"/>
                <a:cs typeface="굴림" pitchFamily="50" charset="-127"/>
              </a:rPr>
              <a:t>3</a:t>
            </a:r>
            <a:r>
              <a:rPr kumimoji="1" lang="ko-KR" altLang="ko-KR" sz="1200" b="1" dirty="0">
                <a:solidFill>
                  <a:srgbClr val="C00000"/>
                </a:solidFill>
                <a:latin typeface="Adobe Fan Heiti Std B" pitchFamily="34" charset="-128"/>
                <a:ea typeface="돋움" pitchFamily="50" charset="-127"/>
                <a:cs typeface="굴림" pitchFamily="50" charset="-127"/>
              </a:rPr>
              <a:t> </a:t>
            </a:r>
            <a:r>
              <a:rPr kumimoji="1" lang="ko-KR" altLang="ko-KR" sz="1200" b="1" dirty="0" smtClean="0">
                <a:solidFill>
                  <a:srgbClr val="C00000"/>
                </a:solidFill>
                <a:latin typeface="Adobe Fan Heiti Std B" pitchFamily="34" charset="-128"/>
                <a:ea typeface="돋움" pitchFamily="50" charset="-127"/>
                <a:cs typeface="굴림" pitchFamily="50" charset="-127"/>
              </a:rPr>
              <a:t>mm</a:t>
            </a:r>
            <a:r>
              <a:rPr kumimoji="1" lang="en-US" altLang="ko-KR" sz="1200" b="1" dirty="0" smtClean="0">
                <a:solidFill>
                  <a:srgbClr val="C00000"/>
                </a:solidFill>
                <a:latin typeface="Adobe Fan Heiti Std B" pitchFamily="34" charset="-128"/>
                <a:ea typeface="돋움" pitchFamily="50" charset="-127"/>
                <a:cs typeface="굴림" pitchFamily="50" charset="-127"/>
              </a:rPr>
              <a:t>,   2a</a:t>
            </a:r>
            <a:r>
              <a:rPr kumimoji="1" lang="ko-KR" altLang="ko-KR" sz="1200" b="1" dirty="0" smtClean="0">
                <a:solidFill>
                  <a:srgbClr val="C00000"/>
                </a:solidFill>
                <a:latin typeface="Adobe Fan Heiti Std B" pitchFamily="34" charset="-128"/>
                <a:ea typeface="돋움" pitchFamily="50" charset="-127"/>
                <a:cs typeface="굴림" pitchFamily="50" charset="-127"/>
              </a:rPr>
              <a:t> </a:t>
            </a:r>
            <a:r>
              <a:rPr kumimoji="1" lang="en-US" altLang="ko-KR" sz="1200" b="1" dirty="0" smtClean="0">
                <a:solidFill>
                  <a:srgbClr val="C00000"/>
                </a:solidFill>
                <a:latin typeface="Adobe Fan Heiti Std B" pitchFamily="34" charset="-128"/>
                <a:ea typeface="돋움" pitchFamily="50" charset="-127"/>
                <a:cs typeface="굴림" pitchFamily="50" charset="-127"/>
              </a:rPr>
              <a:t>=  variable, up to 30mm </a:t>
            </a:r>
            <a:r>
              <a:rPr kumimoji="1" lang="en-US" altLang="ko-KR" sz="1200" b="1" dirty="0" smtClean="0">
                <a:latin typeface="Adobe Fan Heiti Std B" pitchFamily="34" charset="-128"/>
                <a:ea typeface="돋움" pitchFamily="50" charset="-127"/>
                <a:cs typeface="굴림" pitchFamily="50" charset="-127"/>
              </a:rPr>
              <a:t>   </a:t>
            </a:r>
            <a:endParaRPr kumimoji="1" lang="en-US" altLang="ko-KR" sz="1200" b="1" dirty="0">
              <a:latin typeface="Adobe Fan Heiti Std B" pitchFamily="34" charset="-128"/>
              <a:ea typeface="돋움" pitchFamily="50" charset="-127"/>
              <a:cs typeface="굴림" pitchFamily="50" charset="-127"/>
            </a:endParaRPr>
          </a:p>
          <a:p>
            <a:pPr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b="1" dirty="0" smtClean="0">
                <a:latin typeface="Adobe Fan Heiti Std B" pitchFamily="34" charset="-128"/>
                <a:ea typeface="돋움" pitchFamily="50" charset="-127"/>
                <a:cs typeface="굴림" pitchFamily="50" charset="-127"/>
              </a:rPr>
              <a:t>width ,    W =  50 mm</a:t>
            </a:r>
            <a:r>
              <a:rPr kumimoji="1" lang="ko-KR" altLang="ko-KR" sz="1200" b="1" dirty="0">
                <a:latin typeface="Adobe Fan Heiti Std B" pitchFamily="34" charset="-128"/>
                <a:ea typeface="돋움" pitchFamily="50" charset="-127"/>
                <a:cs typeface="굴림" pitchFamily="50" charset="-127"/>
              </a:rPr>
              <a:t> </a:t>
            </a:r>
            <a:endParaRPr kumimoji="1" lang="en-US" altLang="ko-KR" sz="1200" b="1" dirty="0">
              <a:latin typeface="Adobe Fan Heiti Std B" pitchFamily="34" charset="-128"/>
              <a:ea typeface="Adobe Fan Heiti Std B" pitchFamily="34" charset="-128"/>
              <a:cs typeface="굴림" pitchFamily="50" charset="-127"/>
            </a:endParaRPr>
          </a:p>
        </p:txBody>
      </p:sp>
      <p:pic>
        <p:nvPicPr>
          <p:cNvPr id="2050" name="Picture 2" descr="C:\Workspace\Lavori\OTHER\ASTA\Linearizing\talk_at_UserMtng\PAL_insertion_diagram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21075"/>
            <a:ext cx="5066142" cy="196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Staff\Desktop\Latice\dechirper\1-m\2013-06-21 15.54.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0434" y="1127125"/>
            <a:ext cx="3678766" cy="2759075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그룹 12"/>
          <p:cNvGrpSpPr/>
          <p:nvPr/>
        </p:nvGrpSpPr>
        <p:grpSpPr>
          <a:xfrm>
            <a:off x="5109046" y="5029200"/>
            <a:ext cx="3653954" cy="1568242"/>
            <a:chOff x="5029200" y="5007935"/>
            <a:chExt cx="3785191" cy="13255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29200" y="5009750"/>
              <a:ext cx="1765005" cy="1323753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86000"/>
                      </a14:imgEffect>
                      <a14:imgEffect>
                        <a14:brightnessContrast bright="37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081676" y="5007935"/>
              <a:ext cx="1732715" cy="1323164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</p:spPr>
        </p:pic>
      </p:grpSp>
      <p:sp>
        <p:nvSpPr>
          <p:cNvPr id="7" name="TextBox 6"/>
          <p:cNvSpPr txBox="1"/>
          <p:nvPr/>
        </p:nvSpPr>
        <p:spPr>
          <a:xfrm>
            <a:off x="6148442" y="4355068"/>
            <a:ext cx="1916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Pipe corrugations: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29200" y="685800"/>
            <a:ext cx="4133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Mechanical support of 1m insertion (PAL)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91400" y="4659868"/>
            <a:ext cx="1092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Side view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86400" y="4648200"/>
            <a:ext cx="1029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Top view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7620000" y="5403850"/>
            <a:ext cx="445121" cy="635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7276351" y="5029200"/>
                <a:ext cx="10294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𝒎𝒎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6351" y="5029200"/>
                <a:ext cx="1029449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1188881" y="4267200"/>
            <a:ext cx="63991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g</a:t>
            </a:r>
            <a:r>
              <a:rPr lang="en-US" dirty="0" smtClean="0"/>
              <a:t>=2a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73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456" y="1825350"/>
            <a:ext cx="4217328" cy="438812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638800" y="914400"/>
            <a:ext cx="28717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</a:t>
            </a:r>
            <a:r>
              <a:rPr lang="en-US" sz="2000" b="1" baseline="30000" dirty="0" smtClean="0"/>
              <a:t>nd</a:t>
            </a:r>
            <a:r>
              <a:rPr lang="en-US" sz="2000" b="1" dirty="0" smtClean="0"/>
              <a:t> –order chirp removed</a:t>
            </a:r>
            <a:endParaRPr lang="en-US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933974" y="5388241"/>
            <a:ext cx="676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=6mm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" y="76200"/>
            <a:ext cx="8991600" cy="62543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Time-resolved beam measurements at PAL-ITF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07" y="1777225"/>
            <a:ext cx="4257793" cy="444404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819400" y="5416135"/>
            <a:ext cx="910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=6mm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06994" y="5921834"/>
            <a:ext cx="676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g</a:t>
            </a:r>
            <a:r>
              <a:rPr lang="en-US" b="1" dirty="0" smtClean="0">
                <a:solidFill>
                  <a:schemeClr val="bg1"/>
                </a:solidFill>
              </a:rPr>
              <a:t>=6mm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80660" y="5900060"/>
            <a:ext cx="676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g</a:t>
            </a:r>
            <a:r>
              <a:rPr lang="en-US" b="1" dirty="0" smtClean="0">
                <a:solidFill>
                  <a:schemeClr val="bg1"/>
                </a:solidFill>
              </a:rPr>
              <a:t>=6mm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0387" y="5408114"/>
            <a:ext cx="1093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g=28mm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55632" y="5396263"/>
            <a:ext cx="820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g=28mm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2400" y="2665274"/>
            <a:ext cx="1455820" cy="1754326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Process image,</a:t>
            </a:r>
          </a:p>
          <a:p>
            <a:pPr algn="ctr"/>
            <a:r>
              <a:rPr lang="en-US" b="1" dirty="0"/>
              <a:t>r</a:t>
            </a:r>
            <a:r>
              <a:rPr lang="en-US" b="1" dirty="0" smtClean="0"/>
              <a:t>emove quadratic</a:t>
            </a:r>
          </a:p>
          <a:p>
            <a:pPr algn="ctr"/>
            <a:r>
              <a:rPr lang="en-US" b="1" dirty="0"/>
              <a:t>e</a:t>
            </a:r>
            <a:r>
              <a:rPr lang="en-US" b="1" dirty="0" smtClean="0"/>
              <a:t>nergy chirp  </a:t>
            </a:r>
          </a:p>
          <a:p>
            <a:pPr algn="ctr"/>
            <a:r>
              <a:rPr lang="en-US" b="1" dirty="0" smtClean="0"/>
              <a:t>(</a:t>
            </a:r>
            <a:r>
              <a:rPr lang="en-US" b="1" dirty="0" err="1" smtClean="0"/>
              <a:t>rf</a:t>
            </a:r>
            <a:r>
              <a:rPr lang="en-US" b="1" dirty="0" smtClean="0"/>
              <a:t> </a:t>
            </a:r>
            <a:r>
              <a:rPr lang="en-US" b="1" dirty="0"/>
              <a:t>c</a:t>
            </a:r>
            <a:r>
              <a:rPr lang="en-US" b="1" dirty="0" smtClean="0"/>
              <a:t>urvature)</a:t>
            </a:r>
            <a:endParaRPr lang="en-US" b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186990" y="4724400"/>
            <a:ext cx="830179" cy="0"/>
          </a:xfrm>
          <a:prstGeom prst="straightConnector1">
            <a:avLst/>
          </a:prstGeom>
          <a:ln w="76200">
            <a:solidFill>
              <a:schemeClr val="bg2">
                <a:lumMod val="5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72103" y="1687609"/>
            <a:ext cx="8897" cy="456989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20000" flipV="1">
            <a:off x="344060" y="6221268"/>
            <a:ext cx="1864921" cy="794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044054" y="6291614"/>
            <a:ext cx="1041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nergy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 rot="16200000">
            <a:off x="-187938" y="3562454"/>
            <a:ext cx="756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38200" y="1318736"/>
            <a:ext cx="1174915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Dechirper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432768" y="1318736"/>
            <a:ext cx="1573749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Dechirper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closed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315200" y="1371600"/>
            <a:ext cx="1335038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Dechirper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closed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04565" y="1371600"/>
            <a:ext cx="1451814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Dechirper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7179254" y="2326105"/>
            <a:ext cx="974146" cy="3431468"/>
          </a:xfrm>
          <a:prstGeom prst="line">
            <a:avLst/>
          </a:prstGeom>
          <a:ln w="57150">
            <a:solidFill>
              <a:schemeClr val="bg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503947" y="2149643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head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172200" y="2157665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head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108298" y="6031386"/>
            <a:ext cx="27702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Energy chirp </a:t>
            </a:r>
          </a:p>
          <a:p>
            <a:r>
              <a:rPr lang="en-US" sz="2400" b="1" dirty="0" smtClean="0"/>
              <a:t>induced by </a:t>
            </a:r>
            <a:r>
              <a:rPr lang="en-US" sz="2400" b="1" dirty="0" err="1" smtClean="0"/>
              <a:t>dechiper</a:t>
            </a:r>
            <a:endParaRPr lang="en-US" sz="2400" b="1" dirty="0" smtClean="0"/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6906994" y="5560713"/>
            <a:ext cx="299924" cy="47067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7010400" y="4098086"/>
            <a:ext cx="1223622" cy="1312114"/>
          </a:xfrm>
          <a:prstGeom prst="ellipse">
            <a:avLst/>
          </a:prstGeom>
          <a:noFill/>
          <a:ln w="76200">
            <a:solidFill>
              <a:srgbClr val="99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38400" y="6150114"/>
            <a:ext cx="3660426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Evidence of wake-field induced</a:t>
            </a:r>
          </a:p>
          <a:p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urvature (opposite sign to </a:t>
            </a:r>
            <a:r>
              <a:rPr lang="en-US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rf’s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!)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690310" y="4876801"/>
            <a:ext cx="2264810" cy="1311948"/>
          </a:xfrm>
          <a:prstGeom prst="straightConnector1">
            <a:avLst/>
          </a:prstGeom>
          <a:ln w="57150">
            <a:solidFill>
              <a:srgbClr val="99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94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/>
      <p:bldP spid="21" grpId="0"/>
      <p:bldP spid="4" grpId="0" animBg="1"/>
      <p:bldP spid="39" grpId="0" animBg="1"/>
      <p:bldP spid="40" grpId="0" animBg="1"/>
      <p:bldP spid="44" grpId="0"/>
      <p:bldP spid="45" grpId="0"/>
      <p:bldP spid="3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686800" cy="1143000"/>
          </a:xfrm>
        </p:spPr>
        <p:txBody>
          <a:bodyPr/>
          <a:lstStyle/>
          <a:p>
            <a:r>
              <a:rPr lang="en-US" sz="3200" dirty="0" smtClean="0"/>
              <a:t>Voltage drop induced by corrugated-pipe insertion </a:t>
            </a:r>
            <a:br>
              <a:rPr lang="en-US" sz="3200" dirty="0" smtClean="0"/>
            </a:br>
            <a:r>
              <a:rPr lang="en-US" sz="3200" dirty="0" smtClean="0"/>
              <a:t>(</a:t>
            </a:r>
            <a:r>
              <a:rPr lang="en-US" sz="3200" dirty="0"/>
              <a:t>rectangular </a:t>
            </a:r>
            <a:r>
              <a:rPr lang="en-US" sz="3200" dirty="0" smtClean="0"/>
              <a:t>aperture)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7BE14-E88A-4170-AB61-B546627567F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88133" y="1981200"/>
                <a:ext cx="2969467" cy="7862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 ~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16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133" y="1981200"/>
                <a:ext cx="2969467" cy="78624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609600" y="1581090"/>
            <a:ext cx="3055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 </a:t>
            </a:r>
            <a:r>
              <a:rPr lang="en-US" sz="1400" b="1" dirty="0" smtClean="0"/>
              <a:t>Wakefield dominated by single mode  </a:t>
            </a:r>
            <a:endParaRPr lang="en-US" sz="14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609600" y="1575959"/>
            <a:ext cx="3124200" cy="1243441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791200" y="1756301"/>
                <a:ext cx="2808974" cy="91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2"/>
                          </a:solidFill>
                          <a:effectLst/>
                          <a:latin typeface="Cambria Math"/>
                        </a:rPr>
                        <m:t>𝝀</m:t>
                      </m:r>
                      <m:r>
                        <a:rPr lang="en-US" b="1" i="1" smtClean="0">
                          <a:solidFill>
                            <a:schemeClr val="tx2"/>
                          </a:solidFill>
                          <a:effectLst/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2"/>
                          </a:solidFill>
                          <a:effectLst/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solidFill>
                            <a:schemeClr val="tx2"/>
                          </a:solidFill>
                          <a:effectLst/>
                          <a:latin typeface="Cambria Math"/>
                        </a:rPr>
                        <m:t>𝝅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solidFill>
                                <a:schemeClr val="tx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1" i="1" smtClean="0">
                                  <a:solidFill>
                                    <a:schemeClr val="tx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chemeClr val="tx2"/>
                                  </a:solidFill>
                                  <a:effectLst/>
                                  <a:latin typeface="Cambria Math"/>
                                </a:rPr>
                                <m:t>𝒂𝒉𝒕</m:t>
                              </m:r>
                            </m:num>
                            <m:den>
                              <m:r>
                                <a:rPr lang="en-US" b="1" i="1" smtClean="0">
                                  <a:solidFill>
                                    <a:schemeClr val="tx2"/>
                                  </a:solidFill>
                                  <a:effectLst/>
                                  <a:latin typeface="Cambria Math"/>
                                </a:rPr>
                                <m:t>𝒑</m:t>
                              </m:r>
                            </m:den>
                          </m:f>
                        </m:e>
                      </m:rad>
                      <m:r>
                        <a:rPr lang="en-US" b="1" i="1" smtClean="0">
                          <a:solidFill>
                            <a:schemeClr val="tx2"/>
                          </a:solidFill>
                          <a:effectLst/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2"/>
                          </a:solidFill>
                          <a:effectLst/>
                          <a:latin typeface="Cambria Math"/>
                        </a:rPr>
                        <m:t>𝟏𝟎</m:t>
                      </m:r>
                      <m:r>
                        <a:rPr lang="en-US" b="1" i="1" smtClean="0">
                          <a:solidFill>
                            <a:schemeClr val="tx2"/>
                          </a:solidFill>
                          <a:effectLst/>
                          <a:latin typeface="Cambria Math"/>
                        </a:rPr>
                        <m:t>.</m:t>
                      </m:r>
                      <m:r>
                        <a:rPr lang="en-US" b="1" i="1" smtClean="0">
                          <a:solidFill>
                            <a:schemeClr val="tx2"/>
                          </a:solidFill>
                          <a:effectLst/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solidFill>
                            <a:schemeClr val="tx2"/>
                          </a:solidFill>
                          <a:effectLst/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solidFill>
                            <a:schemeClr val="tx2"/>
                          </a:solidFill>
                          <a:effectLst/>
                          <a:latin typeface="Cambria Math"/>
                        </a:rPr>
                        <m:t>𝒎𝒎</m:t>
                      </m:r>
                    </m:oMath>
                  </m:oMathPara>
                </a14:m>
                <a:endParaRPr lang="en-US" b="1" dirty="0">
                  <a:effectLst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1756301"/>
                <a:ext cx="2808974" cy="9106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038600" y="1600200"/>
                <a:ext cx="1367617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=3</m:t>
                      </m:r>
                      <m:r>
                        <a:rPr lang="en-US" b="0" i="1" smtClean="0">
                          <a:latin typeface="Cambria Math"/>
                        </a:rPr>
                        <m:t>𝑚𝑚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  <m:r>
                        <a:rPr lang="en-US" b="0" i="1" smtClean="0">
                          <a:latin typeface="Cambria Math"/>
                        </a:rPr>
                        <m:t>=0.5</m:t>
                      </m:r>
                      <m:r>
                        <a:rPr lang="en-US" b="0" i="1" smtClean="0">
                          <a:latin typeface="Cambria Math"/>
                        </a:rPr>
                        <m:t>𝑚𝑚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=0.3</m:t>
                      </m:r>
                      <m:r>
                        <a:rPr lang="en-US" b="0" i="1" smtClean="0">
                          <a:latin typeface="Cambria Math"/>
                        </a:rPr>
                        <m:t>𝑚𝑚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  <m:r>
                        <a:rPr lang="en-US" b="0" i="1" smtClean="0">
                          <a:latin typeface="Cambria Math"/>
                        </a:rPr>
                        <m:t>=1.5</m:t>
                      </m:r>
                      <m:r>
                        <a:rPr lang="en-US" b="0" i="1" smtClean="0">
                          <a:latin typeface="Cambria Math"/>
                        </a:rPr>
                        <m:t>𝑚𝑚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1600200"/>
                <a:ext cx="1367617" cy="120032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76200" y="3200400"/>
            <a:ext cx="4419600" cy="342900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7" descr="C:\Workspace\Lavori\OTHER\ASTA\Linearizing\talk_at_UserMtng\dechirpingV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05250"/>
            <a:ext cx="395736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83895" y="3200400"/>
                <a:ext cx="366670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Dechirper</a:t>
                </a:r>
                <a:r>
                  <a:rPr lang="en-U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regime</a:t>
                </a:r>
                <a:r>
                  <a:rPr lang="en-US" sz="2000" b="1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  <a:r>
                  <a:rPr lang="en-US" sz="2400" b="1" i="1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short bunch</a:t>
                </a:r>
                <a:endParaRPr lang="en-US" sz="2000" b="1" i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r>
                  <a:rPr lang="en-U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en-US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𝒃</m:t>
                        </m:r>
                      </m:sub>
                    </m:sSub>
                    <m:r>
                      <a:rPr lang="en-US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≪</m:t>
                    </m:r>
                    <m:r>
                      <a:rPr lang="en-US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𝝀</m:t>
                    </m:r>
                  </m:oMath>
                </a14:m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895" y="3200400"/>
                <a:ext cx="3666709" cy="769441"/>
              </a:xfrm>
              <a:prstGeom prst="rect">
                <a:avLst/>
              </a:prstGeom>
              <a:blipFill rotWithShape="0">
                <a:blip r:embed="rId6"/>
                <a:stretch>
                  <a:fillRect l="-1498" t="-7143" r="-2829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4648200" y="3200400"/>
            <a:ext cx="4419600" cy="342900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6" descr="C:\Workspace\Lavori\OTHER\ASTA\Linearizing\talk_at_UserMtng\linearizingV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562" y="3873500"/>
            <a:ext cx="3962313" cy="26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181600" y="3192959"/>
                <a:ext cx="366997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Linearizer  regime:  </a:t>
                </a:r>
                <a:r>
                  <a:rPr lang="en-US" sz="2400" b="1" i="1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long bunch</a:t>
                </a:r>
                <a:endParaRPr lang="en-US" sz="2000" b="1" i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𝑳</m:t>
                          </m:r>
                        </m:e>
                        <m:sub>
                          <m: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𝒃</m:t>
                          </m:r>
                        </m:sub>
                      </m:sSub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~</m:t>
                      </m:r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𝝀</m:t>
                      </m:r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/</m:t>
                      </m:r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3192959"/>
                <a:ext cx="3669979" cy="769441"/>
              </a:xfrm>
              <a:prstGeom prst="rect">
                <a:avLst/>
              </a:prstGeom>
              <a:blipFill rotWithShape="1">
                <a:blip r:embed="rId8"/>
                <a:stretch>
                  <a:fillRect l="-1827" t="-7143" r="-2326" b="-10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5897300" y="3987225"/>
            <a:ext cx="11893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en-US" sz="16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uadratic </a:t>
            </a:r>
          </a:p>
          <a:p>
            <a:r>
              <a:rPr lang="en-US" sz="16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component </a:t>
            </a:r>
            <a:endParaRPr lang="en-US" sz="1600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6004850" y="4648200"/>
            <a:ext cx="472150" cy="76200"/>
          </a:xfrm>
          <a:prstGeom prst="straightConnector1">
            <a:avLst/>
          </a:prstGeom>
          <a:ln w="28575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90600" y="5114925"/>
            <a:ext cx="3200400" cy="1057275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20500" y="4215825"/>
            <a:ext cx="11893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linear </a:t>
            </a:r>
          </a:p>
          <a:p>
            <a:r>
              <a:rPr lang="en-US" sz="16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component </a:t>
            </a:r>
            <a:endParaRPr lang="en-US" sz="1600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1066800" y="4851975"/>
            <a:ext cx="381000" cy="177225"/>
          </a:xfrm>
          <a:prstGeom prst="straightConnector1">
            <a:avLst/>
          </a:prstGeom>
          <a:ln w="28575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73253" y="5715000"/>
                <a:ext cx="129657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tx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2"/>
                              </a:solidFill>
                              <a:effectLst/>
                              <a:latin typeface="Cambria Math"/>
                            </a:rPr>
                            <m:t>𝑳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chemeClr val="tx2"/>
                              </a:solidFill>
                              <a:effectLst/>
                              <a:latin typeface="Cambria Math"/>
                            </a:rPr>
                            <m:t>𝒃</m:t>
                          </m:r>
                        </m:sub>
                      </m:sSub>
                      <m:r>
                        <a:rPr lang="en-US" sz="1600" b="1" i="1" smtClean="0">
                          <a:solidFill>
                            <a:schemeClr val="tx2"/>
                          </a:solidFill>
                          <a:effectLst/>
                          <a:latin typeface="Cambria Math"/>
                        </a:rPr>
                        <m:t>~</m:t>
                      </m:r>
                      <m:r>
                        <a:rPr lang="en-US" sz="1600" b="1" i="1" smtClean="0">
                          <a:solidFill>
                            <a:schemeClr val="tx2"/>
                          </a:solidFill>
                          <a:effectLst/>
                          <a:latin typeface="Cambria Math"/>
                        </a:rPr>
                        <m:t>𝟎</m:t>
                      </m:r>
                      <m:r>
                        <a:rPr lang="en-US" sz="1600" b="1" i="1" smtClean="0">
                          <a:solidFill>
                            <a:schemeClr val="tx2"/>
                          </a:solidFill>
                          <a:effectLst/>
                          <a:latin typeface="Cambria Math"/>
                        </a:rPr>
                        <m:t>.</m:t>
                      </m:r>
                      <m:r>
                        <a:rPr lang="en-US" sz="1600" b="1" i="1" smtClean="0">
                          <a:solidFill>
                            <a:schemeClr val="tx2"/>
                          </a:solidFill>
                          <a:effectLst/>
                          <a:latin typeface="Cambria Math"/>
                        </a:rPr>
                        <m:t>𝟗</m:t>
                      </m:r>
                      <m:r>
                        <a:rPr lang="en-US" sz="1600" b="1" i="1" smtClean="0">
                          <a:solidFill>
                            <a:schemeClr val="tx2"/>
                          </a:solidFill>
                          <a:effectLst/>
                          <a:latin typeface="Cambria Math"/>
                        </a:rPr>
                        <m:t>𝒎𝒎</m:t>
                      </m:r>
                    </m:oMath>
                  </m:oMathPara>
                </a14:m>
                <a:endParaRPr lang="en-US" sz="1600" b="1" dirty="0">
                  <a:solidFill>
                    <a:schemeClr val="tx2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253" y="5715000"/>
                <a:ext cx="1296573" cy="3385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455912" y="5715000"/>
                <a:ext cx="109728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tx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2"/>
                              </a:solidFill>
                              <a:effectLst/>
                              <a:latin typeface="Cambria Math"/>
                            </a:rPr>
                            <m:t>𝑳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chemeClr val="tx2"/>
                              </a:solidFill>
                              <a:effectLst/>
                              <a:latin typeface="Cambria Math"/>
                            </a:rPr>
                            <m:t>𝒃</m:t>
                          </m:r>
                        </m:sub>
                      </m:sSub>
                      <m:r>
                        <a:rPr lang="en-US" sz="1600" b="1" i="1" smtClean="0">
                          <a:solidFill>
                            <a:schemeClr val="tx2"/>
                          </a:solidFill>
                          <a:effectLst/>
                          <a:latin typeface="Cambria Math"/>
                        </a:rPr>
                        <m:t>~</m:t>
                      </m:r>
                      <m:r>
                        <a:rPr lang="en-US" sz="1600" b="1" i="1" smtClean="0">
                          <a:solidFill>
                            <a:schemeClr val="tx2"/>
                          </a:solidFill>
                          <a:effectLst/>
                          <a:latin typeface="Cambria Math"/>
                        </a:rPr>
                        <m:t>𝟔</m:t>
                      </m:r>
                      <m:r>
                        <a:rPr lang="en-US" sz="1600" b="1" i="1" smtClean="0">
                          <a:solidFill>
                            <a:schemeClr val="tx2"/>
                          </a:solidFill>
                          <a:effectLst/>
                          <a:latin typeface="Cambria Math"/>
                        </a:rPr>
                        <m:t>𝒎𝒎</m:t>
                      </m:r>
                    </m:oMath>
                  </m:oMathPara>
                </a14:m>
                <a:endParaRPr lang="en-US" sz="1600" b="1" dirty="0">
                  <a:solidFill>
                    <a:schemeClr val="tx2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5912" y="5715000"/>
                <a:ext cx="1097288" cy="3385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-36158" y="2819400"/>
                <a:ext cx="14077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𝑸</m:t>
                      </m:r>
                      <m:r>
                        <a:rPr lang="en-US" b="1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b="1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𝟐𝟓𝟎</m:t>
                      </m:r>
                      <m:r>
                        <a:rPr lang="en-US" b="1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𝒑𝑪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158" y="2819400"/>
                <a:ext cx="1407758" cy="369332"/>
              </a:xfrm>
              <a:prstGeom prst="rect">
                <a:avLst/>
              </a:prstGeom>
              <a:blipFill rotWithShape="1">
                <a:blip r:embed="rId11"/>
                <a:stretch>
                  <a:fillRect r="-1299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51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 animBg="1"/>
      <p:bldP spid="22" grpId="0"/>
      <p:bldP spid="23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87362"/>
          </a:xfrm>
        </p:spPr>
        <p:txBody>
          <a:bodyPr/>
          <a:lstStyle/>
          <a:p>
            <a:r>
              <a:rPr lang="en-US" sz="2800" dirty="0" smtClean="0"/>
              <a:t>Could a passive insertion linearizer work for ASTA?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953000"/>
            <a:ext cx="5791200" cy="1219200"/>
          </a:xfrm>
        </p:spPr>
        <p:txBody>
          <a:bodyPr/>
          <a:lstStyle/>
          <a:p>
            <a:r>
              <a:rPr lang="en-US" sz="2000" b="1" dirty="0" smtClean="0"/>
              <a:t>Consider moderate charge bunches out of CAV2 (Q=250pC)</a:t>
            </a:r>
          </a:p>
          <a:p>
            <a:pPr lvl="1"/>
            <a:r>
              <a:rPr lang="en-US" sz="1800" dirty="0" smtClean="0"/>
              <a:t>ASTRA simulations (</a:t>
            </a:r>
            <a:r>
              <a:rPr lang="en-US" sz="1800" dirty="0" err="1" smtClean="0"/>
              <a:t>P.Piot</a:t>
            </a:r>
            <a:r>
              <a:rPr lang="en-US" sz="1800" dirty="0" smtClean="0"/>
              <a:t>, et al.)</a:t>
            </a:r>
          </a:p>
          <a:p>
            <a:r>
              <a:rPr lang="en-US" sz="2000" b="1" dirty="0" smtClean="0"/>
              <a:t>Include 3 CMs (up to 600sMeV)</a:t>
            </a:r>
          </a:p>
          <a:p>
            <a:r>
              <a:rPr lang="en-US" sz="2000" b="1" dirty="0" err="1" smtClean="0"/>
              <a:t>LiTrack</a:t>
            </a:r>
            <a:r>
              <a:rPr lang="en-US" sz="2000" b="1" dirty="0" smtClean="0"/>
              <a:t> simulation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7BE14-E88A-4170-AB61-B546627567F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4" descr="C:\Workspace\Lavori\OTHER\ASTA\Dechirping\ASTAschem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362200"/>
            <a:ext cx="697230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5791200" y="2743200"/>
            <a:ext cx="11430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024914" y="2170331"/>
            <a:ext cx="194286" cy="344269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790700" y="2286000"/>
            <a:ext cx="495300" cy="57150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C:\Workspace\Lavori\OTHER\ASTA\Linearizing\LT\report\ASTRA_be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47800"/>
            <a:ext cx="3193971" cy="51816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943600" y="990600"/>
                <a:ext cx="32542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Injected beam (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𝑸</m:t>
                    </m:r>
                    <m:r>
                      <a:rPr lang="en-US" sz="2000" b="1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𝟐𝟓𝟎</m:t>
                    </m:r>
                    <m:r>
                      <a:rPr lang="en-US" sz="2000" b="1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𝒑𝑪</m:t>
                    </m:r>
                    <m:r>
                      <a:rPr lang="en-US" sz="2000" b="1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)</m:t>
                    </m:r>
                  </m:oMath>
                </a14:m>
                <a:endParaRPr 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990600"/>
                <a:ext cx="3254289" cy="400110"/>
              </a:xfrm>
              <a:prstGeom prst="rect">
                <a:avLst/>
              </a:prstGeom>
              <a:blipFill rotWithShape="1">
                <a:blip r:embed="rId4"/>
                <a:stretch>
                  <a:fillRect l="-2060" t="-9231" r="-936" b="-3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6934200" y="5867400"/>
            <a:ext cx="1564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</a:rPr>
              <a:t>Current profile</a:t>
            </a:r>
            <a:endParaRPr lang="en-US" i="1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34200" y="2895600"/>
            <a:ext cx="1346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Longitudinal</a:t>
            </a:r>
          </a:p>
          <a:p>
            <a:r>
              <a:rPr lang="en-US" i="1" dirty="0">
                <a:solidFill>
                  <a:srgbClr val="FF0000"/>
                </a:solidFill>
              </a:rPr>
              <a:t>p</a:t>
            </a:r>
            <a:r>
              <a:rPr lang="en-US" i="1" dirty="0" smtClean="0">
                <a:solidFill>
                  <a:srgbClr val="FF0000"/>
                </a:solidFill>
              </a:rPr>
              <a:t>hase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849390" y="2590800"/>
                <a:ext cx="126541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1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𝐵𝐶</m:t>
                          </m:r>
                          <m:r>
                            <a:rPr lang="en-US" sz="1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~50</m:t>
                      </m:r>
                      <m:r>
                        <a:rPr lang="en-US" sz="1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𝑀𝑒𝑉</m:t>
                      </m:r>
                    </m:oMath>
                  </m:oMathPara>
                </a14:m>
                <a:endPara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9390" y="2590800"/>
                <a:ext cx="1265410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228600" y="1286470"/>
            <a:ext cx="1722587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 holder </a:t>
            </a:r>
          </a:p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armonic cavity</a:t>
            </a:r>
          </a:p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inearizer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17179" y="1371600"/>
            <a:ext cx="1745221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Passive insertion</a:t>
            </a: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(~1m) should go</a:t>
            </a: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43423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639762"/>
          </a:xfrm>
        </p:spPr>
        <p:txBody>
          <a:bodyPr/>
          <a:lstStyle/>
          <a:p>
            <a:r>
              <a:rPr lang="en-US" sz="3200" dirty="0" smtClean="0"/>
              <a:t>ASTA: Compressing with 3.9GHz harmonic cavity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819400"/>
            <a:ext cx="2667000" cy="2667000"/>
          </a:xfrm>
        </p:spPr>
        <p:txBody>
          <a:bodyPr/>
          <a:lstStyle/>
          <a:p>
            <a:r>
              <a:rPr lang="en-US" sz="1800" b="1" dirty="0" smtClean="0"/>
              <a:t>We are interested in moderate compressions to limit </a:t>
            </a:r>
            <a:r>
              <a:rPr lang="en-US" sz="1800" b="1" dirty="0" err="1" smtClean="0"/>
              <a:t>emittance</a:t>
            </a:r>
            <a:r>
              <a:rPr lang="en-US" sz="1800" b="1" dirty="0" smtClean="0"/>
              <a:t> growth</a:t>
            </a:r>
          </a:p>
          <a:p>
            <a:pPr lvl="1"/>
            <a:r>
              <a:rPr lang="en-US" sz="1400" dirty="0" smtClean="0"/>
              <a:t>We may  want to compress even less </a:t>
            </a:r>
          </a:p>
          <a:p>
            <a:pPr lvl="1"/>
            <a:endParaRPr lang="en-US" sz="1400" dirty="0"/>
          </a:p>
          <a:p>
            <a:r>
              <a:rPr lang="en-US" sz="1800" dirty="0" smtClean="0"/>
              <a:t>Simulation does not include space charge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7BE14-E88A-4170-AB61-B546627567F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027" name="Picture 3" descr="C:\Workspace\Lavori\OTHER\ASTA\Linearizing\talk_at_UserMtng\ASTA_no_lineariz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647" y="1665287"/>
            <a:ext cx="2732753" cy="51165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Workspace\Lavori\OTHER\ASTA\Linearizing\talk_at_UserMtng\ASTA_linearizer_on_OneB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791" y="1676400"/>
            <a:ext cx="2872809" cy="51054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39074" y="1219200"/>
            <a:ext cx="1975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Linearizer ON 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629400" y="1219200"/>
            <a:ext cx="2056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Linearizer OFF 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8600" y="5791200"/>
                <a:ext cx="162089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56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=−19</m:t>
                      </m:r>
                      <m:r>
                        <a:rPr lang="en-US" b="0" i="1" smtClean="0">
                          <a:latin typeface="Cambria Math"/>
                        </a:rPr>
                        <m:t>𝑐𝑚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𝐻𝐿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=6</m:t>
                      </m:r>
                      <m:r>
                        <a:rPr lang="en-US" b="0" i="1" smtClean="0">
                          <a:latin typeface="Cambria Math"/>
                        </a:rPr>
                        <m:t>𝑀𝑉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791200"/>
                <a:ext cx="1620893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183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2012 NGLS Bo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2012 NGLS Bo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1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12105</TotalTime>
  <Words>657</Words>
  <Application>Microsoft Office PowerPoint</Application>
  <PresentationFormat>On-screen Show (4:3)</PresentationFormat>
  <Paragraphs>169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Calibri</vt:lpstr>
      <vt:lpstr>굴림</vt:lpstr>
      <vt:lpstr>Cambria Math</vt:lpstr>
      <vt:lpstr>Arial</vt:lpstr>
      <vt:lpstr>Adobe Fan Heiti Std B</vt:lpstr>
      <vt:lpstr>Times New Roman</vt:lpstr>
      <vt:lpstr>Comic Sans MS</vt:lpstr>
      <vt:lpstr>돋움</vt:lpstr>
      <vt:lpstr>Office Theme</vt:lpstr>
      <vt:lpstr>1_2012 NGLS Bob</vt:lpstr>
      <vt:lpstr>2_2012 NGLS Bob</vt:lpstr>
      <vt:lpstr>A Passive Insertion as a Linearizer  for ASTA? </vt:lpstr>
      <vt:lpstr>Q: Why is a linearizer useful?</vt:lpstr>
      <vt:lpstr>RF waveform is the main cause of           energy-chirp nonlinearity</vt:lpstr>
      <vt:lpstr>Various ways to linearize the longitudinal phase space</vt:lpstr>
      <vt:lpstr>Recent experience with passive insertions</vt:lpstr>
      <vt:lpstr>Time-resolved beam measurements at PAL-ITF</vt:lpstr>
      <vt:lpstr>Voltage drop induced by corrugated-pipe insertion  (rectangular aperture) </vt:lpstr>
      <vt:lpstr>Could a passive insertion linearizer work for ASTA?</vt:lpstr>
      <vt:lpstr>ASTA: Compressing with 3.9GHz harmonic cavity</vt:lpstr>
      <vt:lpstr>Replace harmonic cavity with corrugated 0.7m pipe </vt:lpstr>
      <vt:lpstr>Introducing a 2nd bunch compressor (at ~250MeV)</vt:lpstr>
      <vt:lpstr>Perturbation to transverse dynamics</vt:lpstr>
      <vt:lpstr>Conclusions</vt:lpstr>
      <vt:lpstr>Acknowledgments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sannibal</dc:creator>
  <cp:lastModifiedBy>Marco Venturini</cp:lastModifiedBy>
  <cp:revision>458</cp:revision>
  <cp:lastPrinted>2014-04-19T02:13:56Z</cp:lastPrinted>
  <dcterms:created xsi:type="dcterms:W3CDTF">2012-08-13T02:31:59Z</dcterms:created>
  <dcterms:modified xsi:type="dcterms:W3CDTF">2014-06-10T13:08:23Z</dcterms:modified>
</cp:coreProperties>
</file>