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18"/>
  </p:notesMasterIdLst>
  <p:handoutMasterIdLst>
    <p:handoutMasterId r:id="rId19"/>
  </p:handoutMasterIdLst>
  <p:sldIdLst>
    <p:sldId id="256" r:id="rId3"/>
    <p:sldId id="258" r:id="rId4"/>
    <p:sldId id="292" r:id="rId5"/>
    <p:sldId id="289" r:id="rId6"/>
    <p:sldId id="290" r:id="rId7"/>
    <p:sldId id="294" r:id="rId8"/>
    <p:sldId id="295" r:id="rId9"/>
    <p:sldId id="301" r:id="rId10"/>
    <p:sldId id="274" r:id="rId11"/>
    <p:sldId id="302" r:id="rId12"/>
    <p:sldId id="298" r:id="rId13"/>
    <p:sldId id="299" r:id="rId14"/>
    <p:sldId id="304" r:id="rId15"/>
    <p:sldId id="286" r:id="rId16"/>
    <p:sldId id="278" r:id="rId1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99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EA7A860-0505-0941-9F8C-035E764AC660}" type="datetimeFigureOut">
              <a:rPr lang="en-US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5D5CBA45-44E1-084B-8515-BBDFA392FE2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3391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C1F4E03D-9E3F-5545-BF88-F5457EBD5AC9}" type="datetimeFigureOut">
              <a:rPr lang="en-US"/>
              <a:pPr>
                <a:defRPr/>
              </a:pPr>
              <a:t>6/9/14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921570B-5AAD-FB42-AE92-EFC46B7C52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878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1063" y="13716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2826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EEF26F5E-3BCB-0D4B-AD15-862F00D86C43}" type="datetime1">
              <a:rPr lang="en-US" smtClean="0"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3CBB32FC-7AA1-9D42-A95C-43F4593BB4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286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F4B7C-8328-054F-BE88-E33201C6F7AE}" type="datetime1">
              <a:rPr lang="en-US" smtClean="0"/>
              <a:t>6/9/14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1D69F-02C9-0443-9DA1-CFFA0DCC43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22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B748C-2847-6848-9FCF-1790FEE17E58}" type="datetime1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9B9D7-7614-4F40-BF13-BFD54A4A50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95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EBD48-1AAB-704F-ACCC-B1CAF5A0E423}" type="datetime1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F5232-87FA-0846-B034-8FAB74C6E3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6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70A1F-BFA9-754D-A31C-A35F0DAF197B}" type="datetime1">
              <a:rPr lang="en-US" smtClean="0"/>
              <a:t>6/9/14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F46E7-777A-1D45-89D8-7386B35C8C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4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D7378-F8C0-CA43-BDAB-B49BE7181214}" type="datetime1">
              <a:rPr lang="en-US" smtClean="0"/>
              <a:t>6/9/14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6F64-38FD-4841-BDAA-35F863DDA0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52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B98E3-E1D6-7847-94F8-9E444A6441EA}" type="datetime1">
              <a:rPr lang="en-US" smtClean="0"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AA6C8-C5F1-9442-9166-AC96BA3F9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1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D5211A-870D-F943-BE37-E29996359753}" type="datetime1">
              <a:rPr lang="en-US" smtClean="0"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C62F5-4524-F14B-A8D2-6C57E2A6F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00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6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A8EB7E45-4B19-614E-9AFD-C4496474C7A4}" type="datetime1">
              <a:rPr lang="en-US" smtClean="0"/>
              <a:t>6/9/14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A24C83B6-18CD-0D43-BB57-1BB73EB8B6C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fld id="{8DB70F72-8442-0946-84F5-6272425CBAEC}" type="datetime1">
              <a:rPr lang="en-US" smtClean="0"/>
              <a:t>6/9/14</a:t>
            </a:fld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D7FC5DC8-E45E-D340-A8AC-5DA9E21CCC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ASTA Commissioning &amp; Status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Elvin Harms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ASTA Users Meeting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>
                <a:solidFill>
                  <a:schemeClr val="tx2"/>
                </a:solidFill>
                <a:latin typeface="Helvetica" charset="0"/>
              </a:rPr>
              <a:t>9</a:t>
            </a:r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 June 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Achievements: CC-</a:t>
            </a:r>
            <a:r>
              <a:rPr lang="en-US" dirty="0"/>
              <a:t>1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10</a:t>
            </a:fld>
            <a:endParaRPr lang="en-US" dirty="0"/>
          </a:p>
        </p:txBody>
      </p:sp>
      <p:sp>
        <p:nvSpPr>
          <p:cNvPr id="15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0330" y="1010977"/>
            <a:ext cx="3275070" cy="24563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717" y="3615226"/>
            <a:ext cx="3316683" cy="24875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074103"/>
            <a:ext cx="4407360" cy="33055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82715" y="2543189"/>
            <a:ext cx="245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Buttoning up CC-1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96896" y="1216111"/>
            <a:ext cx="24223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Failed </a:t>
            </a:r>
            <a:r>
              <a:rPr lang="en-US" dirty="0" err="1" smtClean="0"/>
              <a:t>Piezo</a:t>
            </a:r>
            <a:r>
              <a:rPr lang="en-US" dirty="0" smtClean="0"/>
              <a:t> tuner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375756" y="5641074"/>
            <a:ext cx="2043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removal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0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Achievements: 50 MeV beam-line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078E583-71BD-754D-9C14-6513DF48BFB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382000" cy="2987211"/>
          </a:xfrm>
        </p:spPr>
        <p:txBody>
          <a:bodyPr/>
          <a:lstStyle/>
          <a:p>
            <a:r>
              <a:rPr lang="en-US" sz="2000" dirty="0" smtClean="0"/>
              <a:t>See Curtis’s talk at 11:00</a:t>
            </a:r>
          </a:p>
          <a:p>
            <a:r>
              <a:rPr lang="en-US" sz="2000" dirty="0" smtClean="0"/>
              <a:t>Third Girder (of 3) installed this week</a:t>
            </a:r>
          </a:p>
          <a:p>
            <a:r>
              <a:rPr lang="en-US" sz="2000" dirty="0" smtClean="0">
                <a:latin typeface="Arial" charset="0"/>
              </a:rPr>
              <a:t>Dump and shielding in place</a:t>
            </a:r>
          </a:p>
          <a:p>
            <a:r>
              <a:rPr lang="en-US" sz="2000" dirty="0" smtClean="0">
                <a:latin typeface="Arial" charset="0"/>
              </a:rPr>
              <a:t>Components necessary for first beam to dump identified</a:t>
            </a:r>
          </a:p>
          <a:p>
            <a:r>
              <a:rPr lang="en-US" sz="2000" dirty="0" smtClean="0">
                <a:latin typeface="Arial" charset="0"/>
              </a:rPr>
              <a:t>Priority installation and hook-up for those devices</a:t>
            </a:r>
          </a:p>
          <a:p>
            <a:r>
              <a:rPr lang="en-US" sz="2000" dirty="0" smtClean="0">
                <a:latin typeface="Arial" charset="0"/>
              </a:rPr>
              <a:t>Careful and extensive check-out</a:t>
            </a:r>
          </a:p>
          <a:p>
            <a:r>
              <a:rPr lang="en-US" sz="2000" dirty="0" smtClean="0">
                <a:latin typeface="Arial" charset="0"/>
              </a:rPr>
              <a:t>Machine Protection System development &amp; installation proceeding </a:t>
            </a:r>
          </a:p>
          <a:p>
            <a:endParaRPr lang="en-US" sz="1800" dirty="0" smtClean="0">
              <a:latin typeface="Arial" charset="0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B32FC-7AA1-9D42-A95C-43F4593BB47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7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Achievements: </a:t>
            </a:r>
            <a:r>
              <a:rPr lang="en-US" dirty="0" smtClean="0"/>
              <a:t>Guests &amp; Users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078E583-71BD-754D-9C14-6513DF48BFB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382000" cy="1840615"/>
          </a:xfrm>
        </p:spPr>
        <p:txBody>
          <a:bodyPr/>
          <a:lstStyle/>
          <a:p>
            <a:r>
              <a:rPr lang="en-US" sz="2000" dirty="0" smtClean="0"/>
              <a:t>See </a:t>
            </a:r>
            <a:r>
              <a:rPr lang="en-US" sz="2000" dirty="0" err="1" smtClean="0"/>
              <a:t>Auralee’s</a:t>
            </a:r>
            <a:r>
              <a:rPr lang="en-US" sz="2000" dirty="0" smtClean="0"/>
              <a:t> talk at 14:10</a:t>
            </a:r>
          </a:p>
          <a:p>
            <a:r>
              <a:rPr lang="en-US" sz="2000" dirty="0" smtClean="0"/>
              <a:t>Visitors from KEK: CM-2</a:t>
            </a:r>
          </a:p>
          <a:p>
            <a:r>
              <a:rPr lang="en-US" sz="2000" dirty="0" smtClean="0">
                <a:latin typeface="Arial" charset="0"/>
              </a:rPr>
              <a:t>Jun Zhu: Guest from </a:t>
            </a:r>
            <a:r>
              <a:rPr lang="en-US" sz="2000" dirty="0" err="1" smtClean="0">
                <a:latin typeface="Arial" charset="0"/>
              </a:rPr>
              <a:t>Batelle</a:t>
            </a:r>
            <a:endParaRPr lang="en-US" sz="2000" dirty="0" smtClean="0">
              <a:latin typeface="Arial" charset="0"/>
            </a:endParaRPr>
          </a:p>
          <a:p>
            <a:pPr lvl="1"/>
            <a:r>
              <a:rPr lang="en-US" sz="1800" dirty="0" smtClean="0">
                <a:latin typeface="Arial" charset="0"/>
              </a:rPr>
              <a:t>RTFB development and SRF commissioning</a:t>
            </a:r>
          </a:p>
          <a:p>
            <a:r>
              <a:rPr lang="en-US" sz="2000" dirty="0" smtClean="0">
                <a:latin typeface="Arial" charset="0"/>
              </a:rPr>
              <a:t>(at least) three Summer interns assigned to ASTA activities</a:t>
            </a: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B32FC-7AA1-9D42-A95C-43F4593BB47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7" name="Picture 6" descr="students_ayaka_mathieu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327" y="2995944"/>
            <a:ext cx="4100073" cy="27333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8529" y="5729325"/>
            <a:ext cx="2346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Ayaka</a:t>
            </a:r>
            <a:r>
              <a:rPr lang="en-US" dirty="0" smtClean="0"/>
              <a:t> &amp; Mathieu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59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2014 Achievements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078E583-71BD-754D-9C14-6513DF48BFBB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0" y="1142999"/>
            <a:ext cx="8382000" cy="4848889"/>
          </a:xfrm>
        </p:spPr>
        <p:txBody>
          <a:bodyPr/>
          <a:lstStyle/>
          <a:p>
            <a:r>
              <a:rPr lang="en-US" sz="2000" dirty="0"/>
              <a:t>RF gun has reached goal of 45 MV/m, 1ms, 1 </a:t>
            </a:r>
            <a:r>
              <a:rPr lang="en-US" sz="2000" dirty="0" smtClean="0"/>
              <a:t>Hz</a:t>
            </a:r>
          </a:p>
          <a:p>
            <a:pPr lvl="1"/>
            <a:r>
              <a:rPr lang="en-US" sz="1600" dirty="0"/>
              <a:t>I</a:t>
            </a:r>
            <a:r>
              <a:rPr lang="en-US" sz="1600" dirty="0" smtClean="0"/>
              <a:t>ncrease </a:t>
            </a:r>
            <a:r>
              <a:rPr lang="en-US" sz="1600" dirty="0"/>
              <a:t>repetition rate to 5 </a:t>
            </a:r>
            <a:r>
              <a:rPr lang="en-US" sz="1600" dirty="0" smtClean="0"/>
              <a:t>Hz</a:t>
            </a:r>
          </a:p>
          <a:p>
            <a:r>
              <a:rPr lang="en-US" sz="2000" dirty="0" smtClean="0"/>
              <a:t>RFCA002</a:t>
            </a:r>
            <a:r>
              <a:rPr lang="en-US" sz="2000" dirty="0"/>
              <a:t>/CM-2 works in the cold</a:t>
            </a:r>
          </a:p>
          <a:p>
            <a:pPr lvl="1"/>
            <a:r>
              <a:rPr lang="en-US" sz="1800" dirty="0"/>
              <a:t>full </a:t>
            </a:r>
            <a:r>
              <a:rPr lang="en-US" sz="1800" dirty="0" err="1"/>
              <a:t>cryomodule</a:t>
            </a:r>
            <a:r>
              <a:rPr lang="en-US" sz="1800" dirty="0"/>
              <a:t> powering and other </a:t>
            </a:r>
            <a:r>
              <a:rPr lang="en-US" sz="1800" dirty="0" smtClean="0"/>
              <a:t>testing </a:t>
            </a:r>
            <a:r>
              <a:rPr lang="en-US" sz="1800" dirty="0"/>
              <a:t>to </a:t>
            </a:r>
            <a:r>
              <a:rPr lang="en-US" sz="1800" dirty="0" smtClean="0"/>
              <a:t>follow</a:t>
            </a:r>
            <a:endParaRPr lang="en-US" sz="1800" dirty="0" smtClean="0">
              <a:latin typeface="Arial" charset="0"/>
            </a:endParaRPr>
          </a:p>
          <a:p>
            <a:r>
              <a:rPr lang="en-US" sz="2000" dirty="0"/>
              <a:t>CC1 upgrade nearly complete</a:t>
            </a:r>
          </a:p>
          <a:p>
            <a:pPr lvl="1"/>
            <a:r>
              <a:rPr lang="en-US" sz="1800" dirty="0"/>
              <a:t>(</a:t>
            </a:r>
            <a:r>
              <a:rPr lang="en-US" sz="1800" dirty="0" err="1"/>
              <a:t>cryo</a:t>
            </a:r>
            <a:r>
              <a:rPr lang="en-US" sz="1800" dirty="0"/>
              <a:t>) installation will take </a:t>
            </a:r>
            <a:r>
              <a:rPr lang="en-US" sz="1800" dirty="0" smtClean="0"/>
              <a:t>time</a:t>
            </a:r>
          </a:p>
          <a:p>
            <a:r>
              <a:rPr lang="en-US" sz="2000" dirty="0"/>
              <a:t>CC2 cooled back down and operation verified</a:t>
            </a:r>
          </a:p>
          <a:p>
            <a:pPr lvl="1"/>
            <a:r>
              <a:rPr lang="en-US" sz="1800" dirty="0"/>
              <a:t>reduced gradient will require </a:t>
            </a:r>
            <a:r>
              <a:rPr lang="en-US" sz="1800" dirty="0" smtClean="0"/>
              <a:t>attention</a:t>
            </a:r>
          </a:p>
          <a:p>
            <a:r>
              <a:rPr lang="en-US" sz="2000" dirty="0" smtClean="0"/>
              <a:t>Beam</a:t>
            </a:r>
            <a:r>
              <a:rPr lang="en-US" sz="2000" dirty="0"/>
              <a:t>-line installation well </a:t>
            </a:r>
            <a:r>
              <a:rPr lang="en-US" sz="2000" dirty="0" smtClean="0"/>
              <a:t>along</a:t>
            </a:r>
          </a:p>
          <a:p>
            <a:pPr lvl="1"/>
            <a:r>
              <a:rPr lang="en-US" sz="1600" dirty="0" smtClean="0"/>
              <a:t>vacuum</a:t>
            </a:r>
            <a:r>
              <a:rPr lang="en-US" sz="1600" dirty="0"/>
              <a:t>, cabling etc. still a significant </a:t>
            </a:r>
            <a:r>
              <a:rPr lang="en-US" sz="1600" dirty="0" smtClean="0"/>
              <a:t>effort</a:t>
            </a:r>
          </a:p>
          <a:p>
            <a:r>
              <a:rPr lang="en-US" sz="2000" dirty="0" smtClean="0"/>
              <a:t>Pressing </a:t>
            </a:r>
            <a:r>
              <a:rPr lang="en-US" sz="2000" dirty="0"/>
              <a:t>for 20 MeV electrons this summer</a:t>
            </a:r>
          </a:p>
          <a:p>
            <a:r>
              <a:rPr lang="en-US" sz="2000" dirty="0"/>
              <a:t>50 MeV this </a:t>
            </a:r>
            <a:r>
              <a:rPr lang="en-US" sz="2000" dirty="0" smtClean="0"/>
              <a:t>FY</a:t>
            </a:r>
            <a:endParaRPr lang="en-US" sz="2000" dirty="0"/>
          </a:p>
          <a:p>
            <a:r>
              <a:rPr lang="en-US" sz="2000" dirty="0" smtClean="0">
                <a:latin typeface="Arial" charset="0"/>
              </a:rPr>
              <a:t>Balancing installation, </a:t>
            </a:r>
            <a:r>
              <a:rPr lang="en-US" sz="2000" dirty="0" err="1" smtClean="0">
                <a:latin typeface="Arial" charset="0"/>
              </a:rPr>
              <a:t>Cryomodule</a:t>
            </a:r>
            <a:r>
              <a:rPr lang="en-US" sz="2000" dirty="0" smtClean="0">
                <a:latin typeface="Arial" charset="0"/>
              </a:rPr>
              <a:t> commissioning, electron operation requires careful coordination and flexibility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B32FC-7AA1-9D42-A95C-43F4593BB47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63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1" y="1066800"/>
            <a:ext cx="8382000" cy="2693542"/>
          </a:xfrm>
        </p:spPr>
        <p:txBody>
          <a:bodyPr/>
          <a:lstStyle/>
          <a:p>
            <a:r>
              <a:rPr lang="en-US" dirty="0" smtClean="0"/>
              <a:t>Progress on virtually every front</a:t>
            </a:r>
          </a:p>
          <a:p>
            <a:pPr lvl="1"/>
            <a:r>
              <a:rPr lang="en-US" dirty="0" smtClean="0"/>
              <a:t>notable achievements </a:t>
            </a:r>
          </a:p>
          <a:p>
            <a:r>
              <a:rPr lang="en-US" dirty="0" smtClean="0"/>
              <a:t>This summer will be busy and hopefully exciting</a:t>
            </a:r>
          </a:p>
          <a:p>
            <a:r>
              <a:rPr lang="en-US" dirty="0" smtClean="0"/>
              <a:t>Looking forward to hosting first experiments</a:t>
            </a:r>
          </a:p>
          <a:p>
            <a:r>
              <a:rPr lang="en-US" dirty="0" smtClean="0"/>
              <a:t>An extremely dedicated and capable ASTA staff</a:t>
            </a:r>
          </a:p>
          <a:p>
            <a:pPr lvl="1"/>
            <a:r>
              <a:rPr lang="en-US" dirty="0" smtClean="0"/>
              <a:t>KUDO’s to them!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14</a:t>
            </a:fld>
            <a:endParaRPr lang="en-US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pic>
        <p:nvPicPr>
          <p:cNvPr id="7" name="Picture 6" descr="ASTA_injecto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3597371"/>
            <a:ext cx="7508849" cy="2470497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1143000" y="4549397"/>
            <a:ext cx="521507" cy="12329"/>
          </a:xfrm>
          <a:prstGeom prst="straightConnector1">
            <a:avLst/>
          </a:prstGeom>
          <a:ln w="57150" cmpd="sng"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664507" y="4561726"/>
            <a:ext cx="3538619" cy="12329"/>
          </a:xfrm>
          <a:prstGeom prst="straightConnector1">
            <a:avLst/>
          </a:prstGeom>
          <a:ln w="57150" cmpd="sng">
            <a:solidFill>
              <a:schemeClr val="accent4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203126" y="4574055"/>
            <a:ext cx="628813" cy="382198"/>
          </a:xfrm>
          <a:prstGeom prst="straightConnector1">
            <a:avLst/>
          </a:prstGeom>
          <a:ln w="57150" cmpd="sng">
            <a:solidFill>
              <a:schemeClr val="accent4"/>
            </a:solidFill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863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41357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15</a:t>
            </a:fld>
            <a:endParaRPr lang="en-US" dirty="0"/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8350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137812"/>
          </a:xfrm>
        </p:spPr>
        <p:txBody>
          <a:bodyPr>
            <a:normAutofit/>
          </a:bodyPr>
          <a:lstStyle/>
          <a:p>
            <a:r>
              <a:rPr lang="en-US" dirty="0" smtClean="0"/>
              <a:t>Recap where we were last year and goals</a:t>
            </a:r>
          </a:p>
          <a:p>
            <a:r>
              <a:rPr lang="en-US" dirty="0" smtClean="0"/>
              <a:t>Accomplishment in past 12 months</a:t>
            </a:r>
          </a:p>
          <a:p>
            <a:r>
              <a:rPr lang="en-US" dirty="0" smtClean="0"/>
              <a:t>What’s on the horizon</a:t>
            </a:r>
          </a:p>
          <a:p>
            <a:r>
              <a:rPr lang="en-US" dirty="0" smtClean="0"/>
              <a:t>Summary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11247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2</a:t>
            </a:fld>
            <a:endParaRPr lang="en-US" dirty="0"/>
          </a:p>
        </p:txBody>
      </p:sp>
      <p:sp>
        <p:nvSpPr>
          <p:cNvPr id="9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2155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066800"/>
            <a:ext cx="8305800" cy="2667000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Goal</a:t>
            </a:r>
            <a:r>
              <a:rPr lang="en-US" dirty="0"/>
              <a:t>: installation complete and beam commissioning started by end of </a:t>
            </a:r>
            <a:r>
              <a:rPr lang="en-US" dirty="0" smtClean="0"/>
              <a:t>CY13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RF </a:t>
            </a:r>
            <a:r>
              <a:rPr lang="en-US" sz="1600" dirty="0">
                <a:solidFill>
                  <a:schemeClr val="tx1"/>
                </a:solidFill>
              </a:rPr>
              <a:t>gun + RF system and photocathode laser </a:t>
            </a:r>
            <a:r>
              <a:rPr lang="en-US" sz="1600" dirty="0" smtClean="0">
                <a:solidFill>
                  <a:schemeClr val="tx1"/>
                </a:solidFill>
              </a:rPr>
              <a:t>system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2 SRF </a:t>
            </a:r>
            <a:r>
              <a:rPr lang="en-US" sz="1600" dirty="0">
                <a:solidFill>
                  <a:schemeClr val="tx1"/>
                </a:solidFill>
              </a:rPr>
              <a:t>booster cavities </a:t>
            </a:r>
            <a:r>
              <a:rPr lang="en-US" sz="1600" dirty="0" smtClean="0">
                <a:solidFill>
                  <a:schemeClr val="tx1"/>
                </a:solidFill>
              </a:rPr>
              <a:t>(CC1 </a:t>
            </a:r>
            <a:r>
              <a:rPr lang="en-US" sz="1600" dirty="0">
                <a:solidFill>
                  <a:schemeClr val="tx1"/>
                </a:solidFill>
              </a:rPr>
              <a:t>and </a:t>
            </a:r>
            <a:r>
              <a:rPr lang="en-US" sz="1600" dirty="0" smtClean="0">
                <a:solidFill>
                  <a:schemeClr val="tx1"/>
                </a:solidFill>
              </a:rPr>
              <a:t>CC2) </a:t>
            </a:r>
            <a:r>
              <a:rPr lang="en-US" sz="1600" dirty="0">
                <a:solidFill>
                  <a:schemeClr val="tx1"/>
                </a:solidFill>
              </a:rPr>
              <a:t>+ RF </a:t>
            </a:r>
            <a:r>
              <a:rPr lang="en-US" sz="1600" dirty="0" smtClean="0">
                <a:solidFill>
                  <a:schemeClr val="tx1"/>
                </a:solidFill>
              </a:rPr>
              <a:t>systems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50 </a:t>
            </a:r>
            <a:r>
              <a:rPr lang="en-US" sz="1600" dirty="0">
                <a:solidFill>
                  <a:schemeClr val="tx1"/>
                </a:solidFill>
              </a:rPr>
              <a:t>MeV </a:t>
            </a:r>
            <a:r>
              <a:rPr lang="en-US" sz="1600" dirty="0" smtClean="0">
                <a:solidFill>
                  <a:schemeClr val="tx1"/>
                </a:solidFill>
              </a:rPr>
              <a:t>beam line </a:t>
            </a:r>
            <a:r>
              <a:rPr lang="en-US" sz="1600" dirty="0">
                <a:solidFill>
                  <a:schemeClr val="tx1"/>
                </a:solidFill>
              </a:rPr>
              <a:t>elements and instrumentation to the low energy </a:t>
            </a:r>
            <a:r>
              <a:rPr lang="en-US" sz="1600" dirty="0" smtClean="0">
                <a:solidFill>
                  <a:schemeClr val="tx1"/>
                </a:solidFill>
              </a:rPr>
              <a:t>dump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Low </a:t>
            </a:r>
            <a:r>
              <a:rPr lang="en-US" sz="1600" dirty="0">
                <a:solidFill>
                  <a:schemeClr val="tx1"/>
                </a:solidFill>
              </a:rPr>
              <a:t>energy beam </a:t>
            </a:r>
            <a:r>
              <a:rPr lang="en-US" sz="1600" dirty="0" smtClean="0">
                <a:solidFill>
                  <a:schemeClr val="tx1"/>
                </a:solidFill>
              </a:rPr>
              <a:t>dump</a:t>
            </a:r>
          </a:p>
          <a:p>
            <a:pPr lvl="1">
              <a:buFont typeface="Arial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SRF </a:t>
            </a:r>
            <a:r>
              <a:rPr lang="en-US" sz="1600" dirty="0">
                <a:solidFill>
                  <a:schemeClr val="tx1"/>
                </a:solidFill>
              </a:rPr>
              <a:t>cryomodule </a:t>
            </a:r>
            <a:r>
              <a:rPr lang="en-US" sz="1600" dirty="0" smtClean="0">
                <a:solidFill>
                  <a:schemeClr val="tx1"/>
                </a:solidFill>
              </a:rPr>
              <a:t>(RFCA002/CM2)</a:t>
            </a:r>
          </a:p>
          <a:p>
            <a:pPr>
              <a:buFont typeface="Arial"/>
              <a:buChar char="•"/>
            </a:pPr>
            <a:r>
              <a:rPr lang="en-US" dirty="0" smtClean="0"/>
              <a:t>Installation </a:t>
            </a:r>
            <a:r>
              <a:rPr lang="en-US" dirty="0"/>
              <a:t>of 1st AARD experiment </a:t>
            </a:r>
            <a:r>
              <a:rPr lang="en-US" dirty="0" smtClean="0"/>
              <a:t>(high </a:t>
            </a:r>
            <a:r>
              <a:rPr lang="en-US" dirty="0"/>
              <a:t>brightness X-ray channeling source)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3675" y="228600"/>
            <a:ext cx="7162800" cy="495643"/>
          </a:xfrm>
        </p:spPr>
        <p:txBody>
          <a:bodyPr/>
          <a:lstStyle/>
          <a:p>
            <a:r>
              <a:rPr lang="en-US" dirty="0" smtClean="0"/>
              <a:t>CY13 - 50 </a:t>
            </a:r>
            <a:r>
              <a:rPr lang="en-US" dirty="0"/>
              <a:t>MeV Injector + 1 Cryomodule</a:t>
            </a:r>
          </a:p>
        </p:txBody>
      </p:sp>
      <p:sp>
        <p:nvSpPr>
          <p:cNvPr id="9" name="Slide Number Placeholder 4"/>
          <p:cNvSpPr txBox="1">
            <a:spLocks noGrp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fld id="{44FE7EA1-CD98-9740-A5A2-C942085FAE91}" type="slidenum">
              <a:rPr lang="en-US" sz="1200">
                <a:solidFill>
                  <a:srgbClr val="FFFFFF"/>
                </a:solidFill>
              </a:rPr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81000" y="4334948"/>
            <a:ext cx="8408710" cy="1837252"/>
            <a:chOff x="1905000" y="2133599"/>
            <a:chExt cx="13148164" cy="3998914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2133599"/>
              <a:ext cx="13066713" cy="3998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2262447" y="3478835"/>
              <a:ext cx="1355321" cy="33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000" kern="1200" dirty="0" smtClean="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electron gun</a:t>
              </a:r>
              <a:endParaRPr lang="en-US" sz="1000" kern="1200" dirty="0">
                <a:solidFill>
                  <a:srgbClr val="FF3300"/>
                </a:solidFill>
                <a:latin typeface="Calibri" charset="0"/>
                <a:cs typeface="ＭＳ Ｐゴシック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3811385" y="3312980"/>
              <a:ext cx="1668087" cy="33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000" kern="1200" dirty="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booster cavities</a:t>
              </a:r>
            </a:p>
          </p:txBody>
        </p:sp>
        <p:sp>
          <p:nvSpPr>
            <p:cNvPr id="14" name="Text Box 8"/>
            <p:cNvSpPr txBox="1">
              <a:spLocks noChangeArrowheads="1"/>
            </p:cNvSpPr>
            <p:nvPr/>
          </p:nvSpPr>
          <p:spPr bwMode="auto">
            <a:xfrm>
              <a:off x="6236566" y="3105661"/>
              <a:ext cx="975533" cy="66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000" kern="1200" dirty="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flat beam transform</a:t>
              </a: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7467773" y="4183718"/>
              <a:ext cx="819150" cy="331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000" kern="120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chicane</a:t>
              </a:r>
            </a:p>
          </p:txBody>
        </p:sp>
        <p:sp>
          <p:nvSpPr>
            <p:cNvPr id="17" name="Text Box 11"/>
            <p:cNvSpPr txBox="1">
              <a:spLocks noChangeArrowheads="1"/>
            </p:cNvSpPr>
            <p:nvPr/>
          </p:nvSpPr>
          <p:spPr bwMode="auto">
            <a:xfrm>
              <a:off x="10126287" y="2981270"/>
              <a:ext cx="762057" cy="66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000" kern="1200" dirty="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beam dump</a:t>
              </a: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2037637" y="3198955"/>
              <a:ext cx="1449648" cy="331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000" kern="120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1</a:t>
              </a:r>
              <a:r>
                <a:rPr lang="en-US" sz="1000" kern="1200" baseline="3000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st</a:t>
              </a:r>
              <a:r>
                <a:rPr lang="en-US" sz="1000" kern="120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 cryomodule</a:t>
              </a:r>
            </a:p>
          </p:txBody>
        </p:sp>
        <p:sp>
          <p:nvSpPr>
            <p:cNvPr id="19" name="Text Box 13"/>
            <p:cNvSpPr txBox="1">
              <a:spLocks noChangeArrowheads="1"/>
            </p:cNvSpPr>
            <p:nvPr/>
          </p:nvSpPr>
          <p:spPr bwMode="auto">
            <a:xfrm>
              <a:off x="11675225" y="5137384"/>
              <a:ext cx="1397520" cy="334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000" kern="1200" dirty="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test </a:t>
              </a:r>
              <a:r>
                <a:rPr lang="en-US" sz="1000" kern="1200" dirty="0" err="1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beamlines</a:t>
              </a:r>
              <a:endParaRPr lang="en-US" sz="1000" kern="1200" dirty="0">
                <a:solidFill>
                  <a:srgbClr val="FF3300"/>
                </a:solidFill>
                <a:latin typeface="Calibri" charset="0"/>
                <a:cs typeface="ＭＳ Ｐゴシック" charset="0"/>
              </a:endParaRPr>
            </a:p>
          </p:txBody>
        </p:sp>
        <p:sp>
          <p:nvSpPr>
            <p:cNvPr id="20" name="Text Box 14"/>
            <p:cNvSpPr txBox="1">
              <a:spLocks noChangeArrowheads="1"/>
            </p:cNvSpPr>
            <p:nvPr/>
          </p:nvSpPr>
          <p:spPr bwMode="auto">
            <a:xfrm>
              <a:off x="14097924" y="5182303"/>
              <a:ext cx="913476" cy="66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000" kern="120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beam dump</a:t>
              </a:r>
            </a:p>
          </p:txBody>
        </p:sp>
        <p:sp>
          <p:nvSpPr>
            <p:cNvPr id="21" name="Text Box 17"/>
            <p:cNvSpPr txBox="1">
              <a:spLocks noChangeArrowheads="1"/>
            </p:cNvSpPr>
            <p:nvPr/>
          </p:nvSpPr>
          <p:spPr bwMode="auto">
            <a:xfrm>
              <a:off x="9292245" y="3886561"/>
              <a:ext cx="1154258" cy="66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sz="1000" kern="1200" dirty="0">
                  <a:solidFill>
                    <a:srgbClr val="FF3300"/>
                  </a:solidFill>
                  <a:latin typeface="Calibri" charset="0"/>
                  <a:cs typeface="ＭＳ Ｐゴシック" charset="0"/>
                </a:rPr>
                <a:t>spectrometer magnet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11556076" y="2151995"/>
              <a:ext cx="3497088" cy="803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l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sz="1800" dirty="0" smtClean="0">
                  <a:solidFill>
                    <a:srgbClr val="FF0000"/>
                  </a:solidFill>
                  <a:latin typeface="Calibri" charset="0"/>
                </a:rPr>
                <a:t>5</a:t>
              </a:r>
              <a:r>
                <a:rPr lang="en-US" sz="1800" kern="1200" dirty="0" smtClean="0">
                  <a:solidFill>
                    <a:srgbClr val="FF0000"/>
                  </a:solidFill>
                  <a:latin typeface="Calibri" charset="0"/>
                </a:rPr>
                <a:t>0</a:t>
              </a:r>
              <a:r>
                <a:rPr lang="en-US" sz="1800" dirty="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en-US" sz="1800" kern="1200" dirty="0" smtClean="0">
                  <a:solidFill>
                    <a:srgbClr val="FF0000"/>
                  </a:solidFill>
                  <a:latin typeface="Calibri" charset="0"/>
                </a:rPr>
                <a:t>MeV Beam Energy</a:t>
              </a:r>
              <a:endParaRPr lang="en-US" sz="1800" kern="1200" dirty="0">
                <a:solidFill>
                  <a:srgbClr val="FF0000"/>
                </a:solidFill>
                <a:latin typeface="Calibri" charset="0"/>
              </a:endParaRP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9600" y="5715000"/>
            <a:ext cx="20285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 b="1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Calibri" charset="0"/>
              </a:rPr>
              <a:t>ASTA Photoinjector</a:t>
            </a:r>
            <a:endParaRPr lang="en-US" sz="1800" b="1" kern="1200" dirty="0">
              <a:solidFill>
                <a:schemeClr val="bg1">
                  <a:lumMod val="60000"/>
                  <a:lumOff val="40000"/>
                </a:schemeClr>
              </a:solidFill>
              <a:latin typeface="Calibri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819400" y="4343400"/>
            <a:ext cx="8202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200" dirty="0" smtClean="0">
                <a:solidFill>
                  <a:srgbClr val="1616FF"/>
                </a:solidFill>
                <a:latin typeface="Calibri" charset="0"/>
              </a:rPr>
              <a:t>22 meters</a:t>
            </a:r>
            <a:endParaRPr lang="en-US" sz="1200" kern="1200" dirty="0">
              <a:solidFill>
                <a:srgbClr val="1616FF"/>
              </a:solidFill>
              <a:latin typeface="Calibri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733800" y="4495800"/>
            <a:ext cx="24384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flipH="1">
            <a:off x="838200" y="4495800"/>
            <a:ext cx="1905000" cy="0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Oval 27"/>
          <p:cNvSpPr/>
          <p:nvPr/>
        </p:nvSpPr>
        <p:spPr bwMode="auto">
          <a:xfrm>
            <a:off x="533400" y="4724400"/>
            <a:ext cx="5638800" cy="609600"/>
          </a:xfrm>
          <a:prstGeom prst="ellipse">
            <a:avLst/>
          </a:prstGeom>
          <a:noFill/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6248400" y="4800600"/>
            <a:ext cx="2209800" cy="609600"/>
          </a:xfrm>
          <a:prstGeom prst="ellipse">
            <a:avLst/>
          </a:prstGeom>
          <a:noFill/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4267200" y="5410200"/>
            <a:ext cx="12565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9900"/>
                </a:solidFill>
                <a:latin typeface="Calibri" charset="0"/>
              </a:rPr>
              <a:t>To be installed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400" dirty="0" smtClean="0">
                <a:solidFill>
                  <a:srgbClr val="009900"/>
                </a:solidFill>
                <a:latin typeface="Calibri" charset="0"/>
              </a:rPr>
              <a:t>in CY13</a:t>
            </a:r>
            <a:endParaRPr lang="en-US" sz="1400" kern="1200" dirty="0">
              <a:solidFill>
                <a:srgbClr val="009900"/>
              </a:solidFill>
              <a:latin typeface="Calibri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H="1" flipV="1">
            <a:off x="3886200" y="5410200"/>
            <a:ext cx="457200" cy="152400"/>
          </a:xfrm>
          <a:prstGeom prst="straightConnector1">
            <a:avLst/>
          </a:prstGeom>
          <a:noFill/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5410200" y="5334000"/>
            <a:ext cx="1066800" cy="381000"/>
          </a:xfrm>
          <a:prstGeom prst="straightConnector1">
            <a:avLst/>
          </a:prstGeom>
          <a:noFill/>
          <a:ln w="285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B32FC-7AA1-9D42-A95C-43F4593BB47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0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 in 2013 - Recap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078E583-71BD-754D-9C14-6513DF48BFB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382000" cy="4419600"/>
          </a:xfrm>
        </p:spPr>
        <p:txBody>
          <a:bodyPr/>
          <a:lstStyle/>
          <a:p>
            <a:r>
              <a:rPr lang="en-US" sz="2000" dirty="0" smtClean="0">
                <a:latin typeface="Arial" charset="0"/>
              </a:rPr>
              <a:t>Laser installed/UV to ASTA cave</a:t>
            </a:r>
          </a:p>
          <a:p>
            <a:r>
              <a:rPr lang="en-US" sz="2000" dirty="0" smtClean="0">
                <a:latin typeface="Arial" charset="0"/>
              </a:rPr>
              <a:t>CM-2 Installed and nearly ready for cooldown</a:t>
            </a:r>
          </a:p>
          <a:p>
            <a:r>
              <a:rPr lang="en-US" sz="2000" dirty="0" smtClean="0">
                <a:latin typeface="Arial" charset="0"/>
              </a:rPr>
              <a:t>Warm Coupler Conditioning completed</a:t>
            </a:r>
          </a:p>
          <a:p>
            <a:r>
              <a:rPr lang="en-US" sz="2000" dirty="0" smtClean="0">
                <a:latin typeface="Arial" charset="0"/>
              </a:rPr>
              <a:t>Gun installed and first phase of conditioning complete</a:t>
            </a:r>
          </a:p>
          <a:p>
            <a:r>
              <a:rPr lang="en-US" sz="2000" dirty="0" smtClean="0">
                <a:latin typeface="Arial" charset="0"/>
              </a:rPr>
              <a:t>9-way diagnostic cross installed and operational</a:t>
            </a:r>
          </a:p>
          <a:p>
            <a:r>
              <a:rPr lang="en-US" sz="2000" dirty="0" smtClean="0">
                <a:latin typeface="Arial" charset="0"/>
              </a:rPr>
              <a:t>Electrons!</a:t>
            </a:r>
          </a:p>
          <a:p>
            <a:pPr lvl="1"/>
            <a:r>
              <a:rPr lang="en-US" sz="1600" dirty="0" smtClean="0">
                <a:latin typeface="Arial" charset="0"/>
              </a:rPr>
              <a:t>Beam sensed on Faraday cup, Loss Monitor, Wall Current Monitor, and now BPM’s</a:t>
            </a:r>
          </a:p>
          <a:p>
            <a:pPr lvl="1"/>
            <a:r>
              <a:rPr lang="en-US" sz="1600" dirty="0">
                <a:latin typeface="Arial" charset="0"/>
              </a:rPr>
              <a:t>C</a:t>
            </a:r>
            <a:r>
              <a:rPr lang="en-US" sz="1600" dirty="0" smtClean="0">
                <a:latin typeface="Arial" charset="0"/>
              </a:rPr>
              <a:t>alibration in progress</a:t>
            </a:r>
          </a:p>
          <a:p>
            <a:endParaRPr lang="en-US" sz="1800" dirty="0" smtClean="0">
              <a:latin typeface="Arial" charset="0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B32FC-7AA1-9D42-A95C-43F4593BB47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5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Short-term Future Activities - Recap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078E583-71BD-754D-9C14-6513DF48BFB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382000" cy="4419600"/>
          </a:xfrm>
        </p:spPr>
        <p:txBody>
          <a:bodyPr/>
          <a:lstStyle/>
          <a:p>
            <a:r>
              <a:rPr lang="en-US" sz="1800" dirty="0"/>
              <a:t>Continue conditioning the RF gun (goal is 45 MV/m, currently at 32 MV/m)</a:t>
            </a:r>
          </a:p>
          <a:p>
            <a:r>
              <a:rPr lang="en-US" sz="1800" dirty="0" smtClean="0"/>
              <a:t>Complete installation of RFCA002/CM2</a:t>
            </a:r>
            <a:endParaRPr lang="en-US" sz="1800" dirty="0"/>
          </a:p>
          <a:p>
            <a:r>
              <a:rPr lang="en-US" sz="1800" dirty="0" smtClean="0"/>
              <a:t>Complete upgrade and install </a:t>
            </a:r>
            <a:r>
              <a:rPr lang="en-US" sz="1800" dirty="0"/>
              <a:t>CC1</a:t>
            </a:r>
          </a:p>
          <a:p>
            <a:r>
              <a:rPr lang="en-US" sz="1800" dirty="0" smtClean="0"/>
              <a:t>Cool </a:t>
            </a:r>
            <a:r>
              <a:rPr lang="en-US" sz="1800" dirty="0"/>
              <a:t>down and commission CM2, CC1; </a:t>
            </a:r>
            <a:r>
              <a:rPr lang="en-US" sz="1800" dirty="0" err="1"/>
              <a:t>recommission</a:t>
            </a:r>
            <a:r>
              <a:rPr lang="en-US" sz="1800" dirty="0"/>
              <a:t> CC2</a:t>
            </a:r>
          </a:p>
          <a:p>
            <a:r>
              <a:rPr lang="en-US" sz="1800" dirty="0" smtClean="0"/>
              <a:t>Continue </a:t>
            </a:r>
            <a:r>
              <a:rPr lang="en-US" sz="1800" dirty="0"/>
              <a:t>gun photoelectron studies @ 3 - 5 MeV</a:t>
            </a:r>
          </a:p>
          <a:p>
            <a:r>
              <a:rPr lang="en-US" sz="1800" dirty="0" smtClean="0"/>
              <a:t>Continue </a:t>
            </a:r>
            <a:r>
              <a:rPr lang="en-US" sz="1800" dirty="0"/>
              <a:t>installation of 50 MeV </a:t>
            </a:r>
            <a:r>
              <a:rPr lang="en-US" sz="1800" dirty="0" smtClean="0"/>
              <a:t>beam line </a:t>
            </a:r>
            <a:r>
              <a:rPr lang="en-US" sz="1800" dirty="0"/>
              <a:t>components</a:t>
            </a:r>
          </a:p>
          <a:p>
            <a:r>
              <a:rPr lang="en-US" sz="1800" dirty="0" smtClean="0"/>
              <a:t>Start </a:t>
            </a:r>
            <a:r>
              <a:rPr lang="en-US" sz="1800" dirty="0"/>
              <a:t>commissioning 50 MeV injector into beam dump in the Fall</a:t>
            </a:r>
            <a:endParaRPr lang="en-US" sz="1800" dirty="0" smtClean="0">
              <a:latin typeface="Arial" charset="0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B32FC-7AA1-9D42-A95C-43F4593BB47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7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Accomplishments in 2014 so far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078E583-71BD-754D-9C14-6513DF48BFB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0" y="1143000"/>
            <a:ext cx="8382000" cy="4419600"/>
          </a:xfrm>
        </p:spPr>
        <p:txBody>
          <a:bodyPr/>
          <a:lstStyle/>
          <a:p>
            <a:pPr>
              <a:buFont typeface="Wingdings" charset="2"/>
              <a:buChar char="ü"/>
            </a:pPr>
            <a:r>
              <a:rPr lang="en-US" sz="2000" dirty="0"/>
              <a:t>Continue conditioning the RF gun (goal is 45 MV/m, currently at 32 MV/m)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Complete installation of RFCA002/CM2</a:t>
            </a:r>
          </a:p>
          <a:p>
            <a:r>
              <a:rPr lang="en-US" sz="2000" dirty="0"/>
              <a:t>Complete upgrade and install CC1</a:t>
            </a:r>
          </a:p>
          <a:p>
            <a:r>
              <a:rPr lang="en-US" sz="2000" dirty="0"/>
              <a:t>Cool down and commission CM2, CC1; </a:t>
            </a:r>
            <a:r>
              <a:rPr lang="en-US" sz="2000" dirty="0" err="1"/>
              <a:t>recommission</a:t>
            </a:r>
            <a:r>
              <a:rPr lang="en-US" sz="2000" dirty="0"/>
              <a:t> CC2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Continue gun photoelectron studies @ 3 - 5 MeV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Continue installation of 50 MeV beam line components</a:t>
            </a:r>
          </a:p>
          <a:p>
            <a:r>
              <a:rPr lang="en-US" sz="2000" dirty="0"/>
              <a:t>Start commissioning 50 MeV injector into beam dump in the </a:t>
            </a:r>
            <a:r>
              <a:rPr lang="en-US" sz="2000" dirty="0" smtClean="0"/>
              <a:t>Fall</a:t>
            </a:r>
            <a:endParaRPr lang="en-US" sz="2000" dirty="0">
              <a:latin typeface="Arial" charset="0"/>
            </a:endParaRP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B32FC-7AA1-9D42-A95C-43F4593BB47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9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Achievements: Laser &amp; Gun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078E583-71BD-754D-9C14-6513DF48BFB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0" y="1142999"/>
            <a:ext cx="4469009" cy="4633624"/>
          </a:xfrm>
        </p:spPr>
        <p:txBody>
          <a:bodyPr/>
          <a:lstStyle/>
          <a:p>
            <a:r>
              <a:rPr lang="en-US" sz="2000" dirty="0" smtClean="0"/>
              <a:t>See </a:t>
            </a:r>
            <a:r>
              <a:rPr lang="en-US" sz="2000" dirty="0" err="1" smtClean="0"/>
              <a:t>Jinhao’s</a:t>
            </a:r>
            <a:r>
              <a:rPr lang="en-US" sz="2000" dirty="0" smtClean="0"/>
              <a:t> talk at 1040 - Laser</a:t>
            </a:r>
          </a:p>
          <a:p>
            <a:r>
              <a:rPr lang="en-US" sz="2000" dirty="0" smtClean="0"/>
              <a:t>See </a:t>
            </a:r>
            <a:r>
              <a:rPr lang="en-US" sz="2000" dirty="0" err="1" smtClean="0"/>
              <a:t>Giulio’s</a:t>
            </a:r>
            <a:r>
              <a:rPr lang="en-US" sz="2000" dirty="0" smtClean="0"/>
              <a:t> talk at 13:50  - electron measurements</a:t>
            </a:r>
          </a:p>
          <a:p>
            <a:r>
              <a:rPr lang="en-US" sz="2000" dirty="0" smtClean="0"/>
              <a:t>7 March 2014: </a:t>
            </a:r>
            <a:r>
              <a:rPr lang="en-US" sz="2000" dirty="0"/>
              <a:t>Gun cavity was operated at 3.48 MW (GCVTPM), 1 </a:t>
            </a:r>
            <a:r>
              <a:rPr lang="en-US" sz="2000" dirty="0" err="1"/>
              <a:t>ms</a:t>
            </a:r>
            <a:r>
              <a:rPr lang="en-US" sz="2000" dirty="0"/>
              <a:t> pulse width, 1 Hz for 1.5 hours and 2.25 hours separately</a:t>
            </a:r>
            <a:r>
              <a:rPr lang="en-US" sz="2000" dirty="0" smtClean="0"/>
              <a:t>. </a:t>
            </a:r>
            <a:r>
              <a:rPr lang="en-US" sz="2000" dirty="0" smtClean="0">
                <a:solidFill>
                  <a:schemeClr val="accent3"/>
                </a:solidFill>
              </a:rPr>
              <a:t>45 MV/m achieved!</a:t>
            </a:r>
            <a:endParaRPr lang="en-US" sz="2000" dirty="0">
              <a:solidFill>
                <a:schemeClr val="accent3"/>
              </a:solidFill>
            </a:endParaRPr>
          </a:p>
          <a:p>
            <a:r>
              <a:rPr lang="en-US" sz="2000" dirty="0" smtClean="0"/>
              <a:t>18 March 2014: New </a:t>
            </a:r>
            <a:r>
              <a:rPr lang="en-US" sz="2000" dirty="0"/>
              <a:t>(Cs</a:t>
            </a:r>
            <a:r>
              <a:rPr lang="en-US" sz="2000" baseline="-25000" dirty="0"/>
              <a:t>2</a:t>
            </a:r>
            <a:r>
              <a:rPr lang="en-US" sz="2000" dirty="0"/>
              <a:t>Te) </a:t>
            </a:r>
            <a:r>
              <a:rPr lang="en-US" sz="2000" dirty="0" smtClean="0"/>
              <a:t>cathode installed and electrons produced</a:t>
            </a:r>
          </a:p>
          <a:p>
            <a:r>
              <a:rPr lang="en-US" sz="2000" dirty="0"/>
              <a:t>4 June 2014: 3000 Electron Bunches from the ASTA Photoelectron Gun</a:t>
            </a: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422" y="2948038"/>
            <a:ext cx="3588978" cy="3167139"/>
          </a:xfrm>
          <a:prstGeom prst="rect">
            <a:avLst/>
          </a:prstGeom>
        </p:spPr>
      </p:pic>
      <p:pic>
        <p:nvPicPr>
          <p:cNvPr id="3" name="Picture 2" descr="first csTeelectron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55" y="905005"/>
            <a:ext cx="2462445" cy="19320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9812" y="5776623"/>
            <a:ext cx="2666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6"/>
                </a:solidFill>
              </a:rPr>
              <a:t>3000 bunches on Faraday cup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6027" y="1142999"/>
            <a:ext cx="1192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accent6"/>
                </a:solidFill>
              </a:rPr>
              <a:t>YaG</a:t>
            </a:r>
            <a:r>
              <a:rPr lang="en-US" sz="1600" dirty="0" smtClean="0">
                <a:solidFill>
                  <a:schemeClr val="accent6"/>
                </a:solidFill>
              </a:rPr>
              <a:t> screen image of first electrons from Cs</a:t>
            </a:r>
            <a:r>
              <a:rPr lang="en-US" sz="1600" baseline="-25000" dirty="0" smtClean="0">
                <a:solidFill>
                  <a:schemeClr val="accent6"/>
                </a:solidFill>
              </a:rPr>
              <a:t>2</a:t>
            </a:r>
            <a:r>
              <a:rPr lang="en-US" sz="1600" dirty="0" smtClean="0">
                <a:solidFill>
                  <a:schemeClr val="accent6"/>
                </a:solidFill>
              </a:rPr>
              <a:t>Te cathode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B32FC-7AA1-9D42-A95C-43F4593BB47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2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Achievements: </a:t>
            </a:r>
            <a:r>
              <a:rPr lang="en-US" dirty="0" err="1" smtClean="0"/>
              <a:t>Cryomodules</a:t>
            </a:r>
            <a:endParaRPr lang="en-US" dirty="0"/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1200" kern="1200">
                <a:solidFill>
                  <a:srgbClr val="FFFFFF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r" rtl="0" fontAlgn="base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fld id="{4078E583-71BD-754D-9C14-6513DF48BFB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228600" y="1142999"/>
            <a:ext cx="8382000" cy="4848889"/>
          </a:xfrm>
        </p:spPr>
        <p:txBody>
          <a:bodyPr/>
          <a:lstStyle/>
          <a:p>
            <a:r>
              <a:rPr lang="en-US" sz="2000" dirty="0" smtClean="0"/>
              <a:t>See Elvin’s talk at 13:30</a:t>
            </a:r>
          </a:p>
          <a:p>
            <a:r>
              <a:rPr lang="en-US" sz="2000" dirty="0" smtClean="0"/>
              <a:t>CM-2 cooled to 2 K and has stayed there with excellent reliability</a:t>
            </a:r>
          </a:p>
          <a:p>
            <a:pPr lvl="1"/>
            <a:r>
              <a:rPr lang="en-US" sz="1800" dirty="0" smtClean="0"/>
              <a:t>Individual cavity testing essentially complete – good results</a:t>
            </a:r>
          </a:p>
          <a:p>
            <a:pPr lvl="1"/>
            <a:r>
              <a:rPr lang="en-US" sz="1800" dirty="0" smtClean="0">
                <a:latin typeface="Arial" charset="0"/>
              </a:rPr>
              <a:t>Fewer problems as compared to CM-1</a:t>
            </a:r>
          </a:p>
          <a:p>
            <a:pPr lvl="1"/>
            <a:r>
              <a:rPr lang="en-US" sz="1800" dirty="0" smtClean="0">
                <a:latin typeface="Arial" charset="0"/>
              </a:rPr>
              <a:t>Begin full </a:t>
            </a:r>
            <a:r>
              <a:rPr lang="en-US" sz="1800" dirty="0" err="1" smtClean="0">
                <a:latin typeface="Arial" charset="0"/>
              </a:rPr>
              <a:t>cryomodule</a:t>
            </a:r>
            <a:r>
              <a:rPr lang="en-US" sz="1800" dirty="0" smtClean="0">
                <a:latin typeface="Arial" charset="0"/>
              </a:rPr>
              <a:t> powering this summer </a:t>
            </a:r>
          </a:p>
          <a:p>
            <a:r>
              <a:rPr lang="en-US" sz="2000" dirty="0" smtClean="0">
                <a:latin typeface="Arial" charset="0"/>
              </a:rPr>
              <a:t>CC2 re-commissioned in late 2013</a:t>
            </a:r>
          </a:p>
          <a:p>
            <a:pPr lvl="1"/>
            <a:r>
              <a:rPr lang="en-US" sz="1800" dirty="0" smtClean="0">
                <a:latin typeface="Arial" charset="0"/>
              </a:rPr>
              <a:t>on-resonance conditioning</a:t>
            </a:r>
          </a:p>
          <a:p>
            <a:pPr lvl="1"/>
            <a:r>
              <a:rPr lang="en-US" sz="1800" dirty="0" smtClean="0">
                <a:latin typeface="Arial" charset="0"/>
              </a:rPr>
              <a:t>peak gradient reduced (&lt;21 MV/m)</a:t>
            </a:r>
          </a:p>
          <a:p>
            <a:pPr lvl="1"/>
            <a:r>
              <a:rPr lang="en-US" sz="1800" dirty="0" smtClean="0">
                <a:latin typeface="Arial" charset="0"/>
              </a:rPr>
              <a:t>should attempt higher power conditioning as conditions allow</a:t>
            </a:r>
          </a:p>
          <a:p>
            <a:pPr lvl="1"/>
            <a:r>
              <a:rPr lang="en-US" sz="1800" dirty="0" smtClean="0">
                <a:latin typeface="Arial" charset="0"/>
              </a:rPr>
              <a:t>updated ESECON LLRF and calibration factors</a:t>
            </a:r>
          </a:p>
          <a:p>
            <a:r>
              <a:rPr lang="en-US" sz="2000" dirty="0" smtClean="0">
                <a:latin typeface="Arial" charset="0"/>
              </a:rPr>
              <a:t>CC1 upgrade continues</a:t>
            </a:r>
          </a:p>
          <a:p>
            <a:pPr lvl="1"/>
            <a:r>
              <a:rPr lang="en-US" sz="1800" dirty="0" smtClean="0">
                <a:latin typeface="Arial" charset="0"/>
              </a:rPr>
              <a:t>replacing a </a:t>
            </a:r>
            <a:r>
              <a:rPr lang="en-US" sz="1800" dirty="0" err="1" smtClean="0">
                <a:latin typeface="Arial" charset="0"/>
              </a:rPr>
              <a:t>piezo</a:t>
            </a:r>
            <a:r>
              <a:rPr lang="en-US" sz="1800" dirty="0" smtClean="0">
                <a:latin typeface="Arial" charset="0"/>
              </a:rPr>
              <a:t> tuner which failed during final checkout</a:t>
            </a:r>
          </a:p>
          <a:p>
            <a:pPr lvl="1"/>
            <a:r>
              <a:rPr lang="en-US" sz="1800" dirty="0" smtClean="0">
                <a:latin typeface="Arial" charset="0"/>
              </a:rPr>
              <a:t>HLRF (klystron) commissioning begun</a:t>
            </a:r>
          </a:p>
          <a:p>
            <a:pPr lvl="1"/>
            <a:r>
              <a:rPr lang="en-US" sz="1800" dirty="0" smtClean="0">
                <a:latin typeface="Arial" charset="0"/>
              </a:rPr>
              <a:t>support systems in place and checkout in progress</a:t>
            </a:r>
          </a:p>
        </p:txBody>
      </p:sp>
      <p:sp>
        <p:nvSpPr>
          <p:cNvPr id="6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BB32FC-7AA1-9D42-A95C-43F4593BB47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44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830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676400"/>
            <a:ext cx="2933700" cy="3911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9600" y="5181600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FF00"/>
                </a:solidFill>
              </a:rPr>
              <a:t>CM2 installed at ASTA</a:t>
            </a:r>
            <a:endParaRPr lang="en-US" sz="1600" dirty="0">
              <a:solidFill>
                <a:srgbClr val="FFFF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207891" y="1289110"/>
            <a:ext cx="4707509" cy="4823132"/>
            <a:chOff x="4207891" y="1289110"/>
            <a:chExt cx="4707509" cy="4823132"/>
          </a:xfrm>
        </p:grpSpPr>
        <p:pic>
          <p:nvPicPr>
            <p:cNvPr id="4" name="Picture 3" descr="CM2 gradients_all8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891" y="1289110"/>
              <a:ext cx="4707509" cy="4823132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4792778" y="2943016"/>
              <a:ext cx="4108744" cy="0"/>
            </a:xfrm>
            <a:prstGeom prst="line">
              <a:avLst/>
            </a:prstGeom>
            <a:noFill/>
            <a:ln w="38100" cap="flat" cmpd="sng" algn="ctr">
              <a:solidFill>
                <a:srgbClr val="0099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" name="TextBox 4"/>
            <p:cNvSpPr txBox="1"/>
            <p:nvPr/>
          </p:nvSpPr>
          <p:spPr>
            <a:xfrm>
              <a:off x="6198969" y="3829110"/>
              <a:ext cx="160031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ILC Milestone</a:t>
              </a:r>
            </a:p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31.5 MV/m</a:t>
              </a:r>
              <a:endParaRPr lang="en-US" sz="2000" dirty="0">
                <a:solidFill>
                  <a:srgbClr val="0099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6760803" y="2910122"/>
              <a:ext cx="86347" cy="918988"/>
            </a:xfrm>
            <a:prstGeom prst="straightConnector1">
              <a:avLst/>
            </a:prstGeom>
            <a:noFill/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Achievements: CM-2</a:t>
            </a: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228600" y="6515100"/>
            <a:ext cx="336550" cy="241300"/>
          </a:xfrm>
        </p:spPr>
        <p:txBody>
          <a:bodyPr/>
          <a:lstStyle/>
          <a:p>
            <a:pPr algn="ctr">
              <a:defRPr/>
            </a:pPr>
            <a:fld id="{4078E583-71BD-754D-9C14-6513DF48BFBB}" type="slidenum">
              <a:rPr lang="en-US" smtClean="0"/>
              <a:pPr algn="ctr">
                <a:defRPr/>
              </a:pPr>
              <a:t>9</a:t>
            </a:fld>
            <a:endParaRPr lang="en-US" dirty="0"/>
          </a:p>
        </p:txBody>
      </p:sp>
      <p:sp>
        <p:nvSpPr>
          <p:cNvPr id="15" name="Footer Placeholder 1"/>
          <p:cNvSpPr txBox="1">
            <a:spLocks/>
          </p:cNvSpPr>
          <p:nvPr/>
        </p:nvSpPr>
        <p:spPr>
          <a:xfrm>
            <a:off x="1143000" y="6477000"/>
            <a:ext cx="60198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algn="r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ro-RO" sz="900" dirty="0" smtClean="0"/>
              <a:t>E</a:t>
            </a:r>
            <a:r>
              <a:rPr lang="ro-RO" sz="900" dirty="0"/>
              <a:t>. Harms			</a:t>
            </a:r>
            <a:r>
              <a:rPr lang="ro-RO" sz="900" dirty="0" smtClean="0"/>
              <a:t>2nd ASTA USers Meeting</a:t>
            </a:r>
            <a:r>
              <a:rPr lang="ro-RO" sz="900" dirty="0"/>
              <a:t>		 </a:t>
            </a:r>
            <a:r>
              <a:rPr lang="ro-RO" sz="900" dirty="0" smtClean="0"/>
              <a:t>9-10 June 2014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702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3809</TotalTime>
  <Words>901</Words>
  <Application>Microsoft Macintosh PowerPoint</Application>
  <PresentationFormat>On-screen Show (4:3)</PresentationFormat>
  <Paragraphs>161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FermilabTemplate</vt:lpstr>
      <vt:lpstr>Fermilab: Footer Only</vt:lpstr>
      <vt:lpstr>ASTA Commissioning &amp; Status</vt:lpstr>
      <vt:lpstr>Introduction</vt:lpstr>
      <vt:lpstr>CY13 - 50 MeV Injector + 1 Cryomodule</vt:lpstr>
      <vt:lpstr>Accomplishments in 2013 - Recap</vt:lpstr>
      <vt:lpstr>Short-term Future Activities - Recap</vt:lpstr>
      <vt:lpstr>Accomplishments in 2014 so far</vt:lpstr>
      <vt:lpstr>2014 Achievements: Laser &amp; Gun</vt:lpstr>
      <vt:lpstr>2014 Achievements: Cryomodules</vt:lpstr>
      <vt:lpstr>2014 Achievements: CM-2</vt:lpstr>
      <vt:lpstr>2014 Achievements: CC-1</vt:lpstr>
      <vt:lpstr>2014 Achievements: 50 MeV beam-line</vt:lpstr>
      <vt:lpstr>2014 Achievements: Guests &amp; Users</vt:lpstr>
      <vt:lpstr>Summary of 2014 Achievements</vt:lpstr>
      <vt:lpstr>Summary</vt:lpstr>
      <vt:lpstr>Thank you for your attention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Elvin Harms</cp:lastModifiedBy>
  <cp:revision>210</cp:revision>
  <cp:lastPrinted>2014-05-09T18:13:16Z</cp:lastPrinted>
  <dcterms:created xsi:type="dcterms:W3CDTF">2014-01-03T20:18:13Z</dcterms:created>
  <dcterms:modified xsi:type="dcterms:W3CDTF">2014-06-09T12:19:56Z</dcterms:modified>
</cp:coreProperties>
</file>