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73" r:id="rId4"/>
    <p:sldId id="274" r:id="rId5"/>
    <p:sldId id="291" r:id="rId6"/>
    <p:sldId id="288" r:id="rId7"/>
    <p:sldId id="289" r:id="rId8"/>
    <p:sldId id="275" r:id="rId9"/>
    <p:sldId id="263" r:id="rId10"/>
    <p:sldId id="282" r:id="rId11"/>
    <p:sldId id="264" r:id="rId12"/>
    <p:sldId id="280" r:id="rId13"/>
    <p:sldId id="281" r:id="rId14"/>
    <p:sldId id="287" r:id="rId15"/>
    <p:sldId id="285" r:id="rId16"/>
    <p:sldId id="286" r:id="rId17"/>
    <p:sldId id="293" r:id="rId18"/>
    <p:sldId id="279" r:id="rId19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3019B"/>
    <a:srgbClr val="060996"/>
    <a:srgbClr val="090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82" autoAdjust="0"/>
    <p:restoredTop sz="88686" autoAdjust="0"/>
  </p:normalViewPr>
  <p:slideViewPr>
    <p:cSldViewPr>
      <p:cViewPr varScale="1">
        <p:scale>
          <a:sx n="70" d="100"/>
          <a:sy n="70" d="100"/>
        </p:scale>
        <p:origin x="-15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2748" y="-96"/>
      </p:cViewPr>
      <p:guideLst>
        <p:guide orient="horz" pos="2952"/>
        <p:guide pos="22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0860" cy="468630"/>
          </a:xfrm>
          <a:prstGeom prst="rect">
            <a:avLst/>
          </a:prstGeom>
        </p:spPr>
        <p:txBody>
          <a:bodyPr vert="horz" lIns="94045" tIns="47023" rIns="94045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1" y="0"/>
            <a:ext cx="3070860" cy="468630"/>
          </a:xfrm>
          <a:prstGeom prst="rect">
            <a:avLst/>
          </a:prstGeom>
        </p:spPr>
        <p:txBody>
          <a:bodyPr vert="horz" lIns="94045" tIns="47023" rIns="94045" bIns="47023" rtlCol="0"/>
          <a:lstStyle>
            <a:lvl1pPr algn="r">
              <a:defRPr sz="1200"/>
            </a:lvl1pPr>
          </a:lstStyle>
          <a:p>
            <a:fld id="{D40A5063-8B64-4CF0-8A21-4F29AACC6DA4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02344"/>
            <a:ext cx="3070860" cy="468630"/>
          </a:xfrm>
          <a:prstGeom prst="rect">
            <a:avLst/>
          </a:prstGeom>
        </p:spPr>
        <p:txBody>
          <a:bodyPr vert="horz" lIns="94045" tIns="47023" rIns="94045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1" y="8902344"/>
            <a:ext cx="3070860" cy="468630"/>
          </a:xfrm>
          <a:prstGeom prst="rect">
            <a:avLst/>
          </a:prstGeom>
        </p:spPr>
        <p:txBody>
          <a:bodyPr vert="horz" lIns="94045" tIns="47023" rIns="94045" bIns="47023" rtlCol="0" anchor="b"/>
          <a:lstStyle>
            <a:lvl1pPr algn="r">
              <a:defRPr sz="1200"/>
            </a:lvl1pPr>
          </a:lstStyle>
          <a:p>
            <a:fld id="{803D9846-9C6E-4B73-BFAB-F704C421B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98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0860" cy="468630"/>
          </a:xfrm>
          <a:prstGeom prst="rect">
            <a:avLst/>
          </a:prstGeom>
        </p:spPr>
        <p:txBody>
          <a:bodyPr vert="horz" lIns="94045" tIns="47023" rIns="94045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1" y="0"/>
            <a:ext cx="3070860" cy="468630"/>
          </a:xfrm>
          <a:prstGeom prst="rect">
            <a:avLst/>
          </a:prstGeom>
        </p:spPr>
        <p:txBody>
          <a:bodyPr vert="horz" lIns="94045" tIns="47023" rIns="94045" bIns="47023" rtlCol="0"/>
          <a:lstStyle>
            <a:lvl1pPr algn="r">
              <a:defRPr sz="1200"/>
            </a:lvl1pPr>
          </a:lstStyle>
          <a:p>
            <a:fld id="{DCA0AA2F-E527-4044-AEA1-9C67DAECC830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7888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5" tIns="47023" rIns="94045" bIns="470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1" y="4451985"/>
            <a:ext cx="5669280" cy="4217670"/>
          </a:xfrm>
          <a:prstGeom prst="rect">
            <a:avLst/>
          </a:prstGeom>
        </p:spPr>
        <p:txBody>
          <a:bodyPr vert="horz" lIns="94045" tIns="47023" rIns="94045" bIns="470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02344"/>
            <a:ext cx="3070860" cy="468630"/>
          </a:xfrm>
          <a:prstGeom prst="rect">
            <a:avLst/>
          </a:prstGeom>
        </p:spPr>
        <p:txBody>
          <a:bodyPr vert="horz" lIns="94045" tIns="47023" rIns="94045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1" y="8902344"/>
            <a:ext cx="3070860" cy="468630"/>
          </a:xfrm>
          <a:prstGeom prst="rect">
            <a:avLst/>
          </a:prstGeom>
        </p:spPr>
        <p:txBody>
          <a:bodyPr vert="horz" lIns="94045" tIns="47023" rIns="94045" bIns="47023" rtlCol="0" anchor="b"/>
          <a:lstStyle>
            <a:lvl1pPr algn="r">
              <a:defRPr sz="1200"/>
            </a:lvl1pPr>
          </a:lstStyle>
          <a:p>
            <a:fld id="{E7D8479C-9A29-4CFD-89AE-AD8F33E63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86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8479C-9A29-4CFD-89AE-AD8F33E633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71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8479C-9A29-4CFD-89AE-AD8F33E633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22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8479C-9A29-4CFD-89AE-AD8F33E633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49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8479C-9A29-4CFD-89AE-AD8F33E633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90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8479C-9A29-4CFD-89AE-AD8F33E633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11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8479C-9A29-4CFD-89AE-AD8F33E633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4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F0039C-6CE8-4435-A126-CC204F0CB4F6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156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E103A2-696E-413C-939B-4131B07DD5C3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9126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8479C-9A29-4CFD-89AE-AD8F33E633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104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8479C-9A29-4CFD-89AE-AD8F33E6338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41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8479C-9A29-4CFD-89AE-AD8F33E633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19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8479C-9A29-4CFD-89AE-AD8F33E633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95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8479C-9A29-4CFD-89AE-AD8F33E633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18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8479C-9A29-4CFD-89AE-AD8F33E633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36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8479C-9A29-4CFD-89AE-AD8F33E633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36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07AEC-D18D-46D6-BF0D-92D39DD3789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39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8479C-9A29-4CFD-89AE-AD8F33E633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56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8479C-9A29-4CFD-89AE-AD8F33E633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93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CE8D4-591E-4FBE-A850-8B312C878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24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0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gif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11" Type="http://schemas.openxmlformats.org/officeDocument/2006/relationships/image" Target="../media/image11.wmf"/><Relationship Id="rId5" Type="http://schemas.openxmlformats.org/officeDocument/2006/relationships/image" Target="../media/image13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://link.aps.org/abstract/PRL/v110/e08480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tiff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10" Type="http://schemas.openxmlformats.org/officeDocument/2006/relationships/image" Target="../media/image26.jpeg"/><Relationship Id="rId4" Type="http://schemas.openxmlformats.org/officeDocument/2006/relationships/image" Target="../media/image60.png"/><Relationship Id="rId9" Type="http://schemas.openxmlformats.org/officeDocument/2006/relationships/image" Target="../media/image1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705600" y="6201373"/>
            <a:ext cx="2434652" cy="661988"/>
          </a:xfrm>
          <a:prstGeom prst="rect">
            <a:avLst/>
          </a:prstGeom>
          <a:solidFill>
            <a:srgbClr val="090C9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243" y="3048000"/>
            <a:ext cx="9144000" cy="1600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University </a:t>
            </a:r>
            <a:r>
              <a:rPr lang="en-US" sz="3200" dirty="0">
                <a:solidFill>
                  <a:srgbClr val="FF0000"/>
                </a:solidFill>
              </a:rPr>
              <a:t>of Maryland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200" b="1" dirty="0">
                <a:solidFill>
                  <a:srgbClr val="0000FF"/>
                </a:solidFill>
              </a:rPr>
              <a:t>Institute for Research in Electronics and Applied Physics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186136"/>
            <a:ext cx="7848600" cy="125911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Brian L. Beaudoin and Jayakar Charles Tobin Thangaraj</a:t>
            </a:r>
          </a:p>
          <a:p>
            <a:r>
              <a:rPr lang="en-US" dirty="0" smtClean="0"/>
              <a:t>June 10, 2014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21920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Controlled Density Perturbations Studies on Longitudinally Uniform Beams in the Advanced Superconducting Test Accelerator (ASTA)</a:t>
            </a:r>
            <a:endParaRPr lang="en-US" dirty="0"/>
          </a:p>
        </p:txBody>
      </p:sp>
      <p:pic>
        <p:nvPicPr>
          <p:cNvPr id="5" name="Picture 15" descr="UMinformal300dpi1x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89"/>
            <a:ext cx="1052512" cy="105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IREAP logo onl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103505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71352"/>
            <a:ext cx="2739452" cy="633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324600"/>
            <a:ext cx="2190750" cy="4000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7029" y="6032212"/>
            <a:ext cx="1186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IREAP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88721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be 12"/>
          <p:cNvSpPr/>
          <p:nvPr/>
        </p:nvSpPr>
        <p:spPr>
          <a:xfrm>
            <a:off x="2053624" y="4114800"/>
            <a:ext cx="1543451" cy="1376049"/>
          </a:xfrm>
          <a:prstGeom prst="cube">
            <a:avLst>
              <a:gd name="adj" fmla="val 57329"/>
            </a:avLst>
          </a:prstGeom>
          <a:ln/>
        </p:spPr>
        <p:style>
          <a:lnRef idx="0">
            <a:schemeClr val="accent6"/>
          </a:lnRef>
          <a:fillRef idx="1002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accent1"/>
          </a:solidFill>
        </p:spPr>
        <p:txBody>
          <a:bodyPr/>
          <a:lstStyle/>
          <a:p>
            <a:r>
              <a:rPr lang="en-US" sz="4000" b="1" dirty="0" smtClean="0"/>
              <a:t>“Slip &amp; Stack”*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371600" y="1600199"/>
            <a:ext cx="5801008" cy="4471657"/>
            <a:chOff x="914400" y="598657"/>
            <a:chExt cx="3043502" cy="2625118"/>
          </a:xfrm>
        </p:grpSpPr>
        <p:sp>
          <p:nvSpPr>
            <p:cNvPr id="11" name="Cube 10"/>
            <p:cNvSpPr/>
            <p:nvPr/>
          </p:nvSpPr>
          <p:spPr>
            <a:xfrm>
              <a:off x="2188670" y="1068130"/>
              <a:ext cx="936557" cy="951911"/>
            </a:xfrm>
            <a:prstGeom prst="cube">
              <a:avLst>
                <a:gd name="adj" fmla="val 57329"/>
              </a:avLst>
            </a:prstGeom>
            <a:ln/>
          </p:spPr>
          <p:style>
            <a:lnRef idx="0">
              <a:schemeClr val="accent6"/>
            </a:lnRef>
            <a:fillRef idx="1002">
              <a:schemeClr val="lt2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74407" y="1637175"/>
              <a:ext cx="983495" cy="398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18 mm</a:t>
              </a:r>
              <a:endParaRPr lang="en-US" sz="105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27272" y="2566943"/>
              <a:ext cx="883400" cy="39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9 mm</a:t>
              </a:r>
              <a:endParaRPr lang="en-US" sz="1100" b="1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914400" y="598657"/>
              <a:ext cx="2478659" cy="2625118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solid"/>
              <a:headEnd type="none" w="med" len="med"/>
              <a:tailEnd type="arrow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8414">
            <a:off x="921553" y="3494792"/>
            <a:ext cx="900093" cy="1941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048000" y="2133600"/>
            <a:ext cx="0" cy="3733800"/>
          </a:xfrm>
          <a:prstGeom prst="straightConnector1">
            <a:avLst/>
          </a:prstGeom>
          <a:ln w="38100"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800600" y="990600"/>
            <a:ext cx="0" cy="3733800"/>
          </a:xfrm>
          <a:prstGeom prst="straightConnector1">
            <a:avLst/>
          </a:prstGeom>
          <a:ln w="38100"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c 29"/>
          <p:cNvSpPr/>
          <p:nvPr/>
        </p:nvSpPr>
        <p:spPr>
          <a:xfrm>
            <a:off x="3047245" y="3708698"/>
            <a:ext cx="549830" cy="406101"/>
          </a:xfrm>
          <a:prstGeom prst="arc">
            <a:avLst>
              <a:gd name="adj1" fmla="val 11795478"/>
              <a:gd name="adj2" fmla="val 3325142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4748206" y="2133600"/>
            <a:ext cx="549830" cy="406101"/>
          </a:xfrm>
          <a:prstGeom prst="arc">
            <a:avLst>
              <a:gd name="adj1" fmla="val 11795478"/>
              <a:gd name="adj2" fmla="val 3325142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267377" y="30701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θ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023121" y="16059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θ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19800" y="4267200"/>
            <a:ext cx="270785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Control variables: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Thickness of the crystal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Angle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649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0" y="1345198"/>
            <a:ext cx="2993383" cy="132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81001"/>
            <a:ext cx="5777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*Linac </a:t>
            </a:r>
            <a:r>
              <a:rPr lang="en-US" sz="1200" dirty="0"/>
              <a:t>Laser </a:t>
            </a:r>
            <a:r>
              <a:rPr lang="en-US" sz="1200" dirty="0" err="1" smtClean="0"/>
              <a:t>Notcher</a:t>
            </a:r>
            <a:r>
              <a:rPr lang="en-US" sz="1200" dirty="0" smtClean="0"/>
              <a:t> (Beams-doc-4537-v1) with a twist…longitudinal instead of transverse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6626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accent1"/>
          </a:solidFill>
        </p:spPr>
        <p:txBody>
          <a:bodyPr/>
          <a:lstStyle/>
          <a:p>
            <a:r>
              <a:rPr lang="en-US" b="1" dirty="0" smtClean="0"/>
              <a:t>Various Temporal Pulse Shapes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" r="5458"/>
          <a:stretch/>
        </p:blipFill>
        <p:spPr bwMode="auto">
          <a:xfrm>
            <a:off x="25066" y="1756538"/>
            <a:ext cx="4088732" cy="21816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Content Placeholder 7"/>
          <p:cNvPicPr>
            <a:picLocks noGrp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1" r="7097"/>
          <a:stretch/>
        </p:blipFill>
        <p:spPr bwMode="auto">
          <a:xfrm>
            <a:off x="5105400" y="2512959"/>
            <a:ext cx="4038600" cy="22592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r="6916"/>
          <a:stretch/>
        </p:blipFill>
        <p:spPr bwMode="auto">
          <a:xfrm>
            <a:off x="25066" y="4580021"/>
            <a:ext cx="4191000" cy="228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17588" y="1985138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Gaussian Pulse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06449" y="2706560"/>
            <a:ext cx="2331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Longitudinally Uniform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42760" y="4772163"/>
            <a:ext cx="148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4 - Pulse Train</a:t>
            </a:r>
            <a:endParaRPr lang="en-US" dirty="0"/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2882403" y="990600"/>
            <a:ext cx="3545651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 smtClean="0">
                <a:solidFill>
                  <a:srgbClr val="0000FF"/>
                </a:solidFill>
              </a:rPr>
              <a:t>Analytical Calculations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4065" y="1500227"/>
            <a:ext cx="2071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Nominal laser pulse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585171" y="5686018"/>
            <a:ext cx="2578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Two Crystals</a:t>
            </a:r>
          </a:p>
          <a:p>
            <a:r>
              <a:rPr lang="en-US" dirty="0" smtClean="0"/>
              <a:t>Length 1 </a:t>
            </a:r>
            <a:r>
              <a:rPr lang="en-US" dirty="0"/>
              <a:t>= </a:t>
            </a:r>
            <a:r>
              <a:rPr lang="en-US" dirty="0" smtClean="0"/>
              <a:t>27.0mm</a:t>
            </a:r>
            <a:r>
              <a:rPr lang="en-US" dirty="0"/>
              <a:t>, </a:t>
            </a:r>
            <a:r>
              <a:rPr lang="en-US" dirty="0" smtClean="0"/>
              <a:t>45</a:t>
            </a:r>
            <a:r>
              <a:rPr lang="en-US" baseline="30000" dirty="0" smtClean="0"/>
              <a:t>o</a:t>
            </a:r>
            <a:endParaRPr lang="en-US" dirty="0" smtClean="0"/>
          </a:p>
          <a:p>
            <a:r>
              <a:rPr lang="en-US" dirty="0" smtClean="0"/>
              <a:t>Length 2 = 13.3mm, 45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2501566" y="3080193"/>
            <a:ext cx="4953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non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1396666" y="3080193"/>
            <a:ext cx="4953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2321119" y="2590800"/>
            <a:ext cx="16775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FWHM = 7.54ps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8084786" y="3725415"/>
            <a:ext cx="4953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non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5913086" y="3725415"/>
            <a:ext cx="4953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6380338" y="4050268"/>
            <a:ext cx="167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FWHM = 31.1ps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1448802" y="5598695"/>
            <a:ext cx="545432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358643" y="6107668"/>
                <a:ext cx="127118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Δ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=11.52ps</a:t>
                </a:r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643" y="6107668"/>
                <a:ext cx="1271182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384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6468544" y="1390471"/>
            <a:ext cx="2578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Three Crystals</a:t>
            </a:r>
          </a:p>
          <a:p>
            <a:r>
              <a:rPr lang="en-US" dirty="0" smtClean="0"/>
              <a:t>Length 1 </a:t>
            </a:r>
            <a:r>
              <a:rPr lang="en-US" dirty="0"/>
              <a:t>= </a:t>
            </a:r>
            <a:r>
              <a:rPr lang="en-US" dirty="0" smtClean="0"/>
              <a:t>18.0mm</a:t>
            </a:r>
            <a:r>
              <a:rPr lang="en-US" dirty="0"/>
              <a:t>, </a:t>
            </a:r>
            <a:r>
              <a:rPr lang="en-US" dirty="0" smtClean="0"/>
              <a:t>45</a:t>
            </a:r>
            <a:r>
              <a:rPr lang="en-US" baseline="30000" dirty="0" smtClean="0"/>
              <a:t>o</a:t>
            </a:r>
            <a:endParaRPr lang="en-US" dirty="0" smtClean="0"/>
          </a:p>
          <a:p>
            <a:r>
              <a:rPr lang="en-US" dirty="0" smtClean="0"/>
              <a:t>Length 2 = 9.0mm, 45</a:t>
            </a:r>
            <a:r>
              <a:rPr lang="en-US" baseline="30000" dirty="0" smtClean="0"/>
              <a:t>o</a:t>
            </a:r>
          </a:p>
          <a:p>
            <a:r>
              <a:rPr lang="en-US" dirty="0"/>
              <a:t>Length </a:t>
            </a:r>
            <a:r>
              <a:rPr lang="en-US" dirty="0" smtClean="0"/>
              <a:t>3 </a:t>
            </a:r>
            <a:r>
              <a:rPr lang="en-US" dirty="0"/>
              <a:t>= </a:t>
            </a:r>
            <a:r>
              <a:rPr lang="en-US" dirty="0" smtClean="0"/>
              <a:t>4.5mm</a:t>
            </a:r>
            <a:r>
              <a:rPr lang="en-US" dirty="0"/>
              <a:t>, </a:t>
            </a:r>
            <a:r>
              <a:rPr lang="en-US" dirty="0" smtClean="0"/>
              <a:t>45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3390900" y="5792110"/>
            <a:ext cx="4953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non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685800" y="5792110"/>
            <a:ext cx="4953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3225466" y="5317231"/>
            <a:ext cx="17945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FWHM = 42.36ps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0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4" t="5200" r="9109"/>
          <a:stretch/>
        </p:blipFill>
        <p:spPr>
          <a:xfrm>
            <a:off x="76200" y="1135663"/>
            <a:ext cx="8961978" cy="5722337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899495" y="1550393"/>
            <a:ext cx="1902108" cy="1726207"/>
            <a:chOff x="906849" y="593769"/>
            <a:chExt cx="3045420" cy="2630006"/>
          </a:xfrm>
        </p:grpSpPr>
        <p:sp>
          <p:nvSpPr>
            <p:cNvPr id="13" name="Cube 12"/>
            <p:cNvSpPr/>
            <p:nvPr/>
          </p:nvSpPr>
          <p:spPr>
            <a:xfrm rot="1048105">
              <a:off x="1336279" y="2132446"/>
              <a:ext cx="735312" cy="893026"/>
            </a:xfrm>
            <a:prstGeom prst="cube">
              <a:avLst>
                <a:gd name="adj" fmla="val 28777"/>
              </a:avLst>
            </a:prstGeom>
            <a:solidFill>
              <a:srgbClr val="00B0F0">
                <a:alpha val="58000"/>
              </a:srgb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ube 14"/>
            <p:cNvSpPr/>
            <p:nvPr/>
          </p:nvSpPr>
          <p:spPr>
            <a:xfrm>
              <a:off x="2188670" y="1068130"/>
              <a:ext cx="936557" cy="951911"/>
            </a:xfrm>
            <a:prstGeom prst="cube">
              <a:avLst>
                <a:gd name="adj" fmla="val 57329"/>
              </a:avLst>
            </a:prstGeom>
            <a:solidFill>
              <a:srgbClr val="00B0F0">
                <a:alpha val="57000"/>
              </a:srgb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914400" y="593769"/>
              <a:ext cx="2546121" cy="2630006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prstDash val="sysDot"/>
              <a:headEnd type="none" w="med" len="med"/>
              <a:tailEnd type="arrow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906849" y="1704476"/>
              <a:ext cx="796138" cy="4220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45</a:t>
              </a:r>
              <a:r>
                <a:rPr lang="en-US" sz="1200" b="1" baseline="30000" dirty="0" smtClean="0"/>
                <a:t>0</a:t>
              </a:r>
              <a:r>
                <a:rPr lang="en-US" baseline="30000" dirty="0" smtClean="0">
                  <a:solidFill>
                    <a:schemeClr val="accent3"/>
                  </a:solidFill>
                </a:rPr>
                <a:t>0</a:t>
              </a:r>
              <a:endParaRPr lang="en-US" baseline="30000" dirty="0">
                <a:solidFill>
                  <a:schemeClr val="accent3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772705" y="899483"/>
              <a:ext cx="506119" cy="398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0</a:t>
              </a:r>
              <a:r>
                <a:rPr lang="en-US" sz="1100" b="1" baseline="30000" dirty="0"/>
                <a:t>0</a:t>
              </a:r>
              <a:endParaRPr lang="en-US" sz="11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968774" y="1577866"/>
              <a:ext cx="983495" cy="398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18 mm</a:t>
              </a:r>
              <a:endParaRPr lang="en-US" sz="105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085374" y="2725848"/>
              <a:ext cx="883400" cy="39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9 mm</a:t>
              </a:r>
              <a:endParaRPr lang="en-US" sz="1100" b="1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962400" y="4419600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 10%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Flat top generation using two crystals</a:t>
            </a:r>
          </a:p>
        </p:txBody>
      </p:sp>
    </p:spTree>
    <p:extLst>
      <p:ext uri="{BB962C8B-B14F-4D97-AF65-F5344CB8AC3E}">
        <p14:creationId xmlns:p14="http://schemas.microsoft.com/office/powerpoint/2010/main" val="242389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9" r="7164"/>
          <a:stretch/>
        </p:blipFill>
        <p:spPr>
          <a:xfrm>
            <a:off x="-5283" y="838200"/>
            <a:ext cx="9146050" cy="6019800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687742" y="1604950"/>
            <a:ext cx="2055458" cy="2205050"/>
            <a:chOff x="906849" y="-135783"/>
            <a:chExt cx="3290945" cy="3359559"/>
          </a:xfrm>
        </p:grpSpPr>
        <p:sp>
          <p:nvSpPr>
            <p:cNvPr id="13" name="Cube 12"/>
            <p:cNvSpPr/>
            <p:nvPr/>
          </p:nvSpPr>
          <p:spPr>
            <a:xfrm rot="1048105">
              <a:off x="1336279" y="2132446"/>
              <a:ext cx="735312" cy="893026"/>
            </a:xfrm>
            <a:prstGeom prst="cube">
              <a:avLst>
                <a:gd name="adj" fmla="val 28777"/>
              </a:avLst>
            </a:prstGeom>
            <a:solidFill>
              <a:srgbClr val="00B0F0">
                <a:alpha val="58000"/>
              </a:srgb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ube 14"/>
            <p:cNvSpPr/>
            <p:nvPr/>
          </p:nvSpPr>
          <p:spPr>
            <a:xfrm>
              <a:off x="2188670" y="1068130"/>
              <a:ext cx="936557" cy="951911"/>
            </a:xfrm>
            <a:prstGeom prst="cube">
              <a:avLst>
                <a:gd name="adj" fmla="val 57329"/>
              </a:avLst>
            </a:prstGeom>
            <a:solidFill>
              <a:srgbClr val="00B0F0">
                <a:alpha val="57000"/>
              </a:srgb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914400" y="-135783"/>
              <a:ext cx="3283394" cy="3359559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prstDash val="sysDot"/>
              <a:headEnd type="none" w="med" len="med"/>
              <a:tailEnd type="arrow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906849" y="1704476"/>
              <a:ext cx="1014293" cy="4220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-165</a:t>
              </a:r>
              <a:r>
                <a:rPr lang="en-US" sz="1200" b="1" baseline="30000" dirty="0" smtClean="0"/>
                <a:t>0</a:t>
              </a:r>
              <a:r>
                <a:rPr lang="en-US" baseline="30000" dirty="0" smtClean="0">
                  <a:solidFill>
                    <a:schemeClr val="accent3"/>
                  </a:solidFill>
                </a:rPr>
                <a:t>0</a:t>
              </a:r>
              <a:endParaRPr lang="en-US" baseline="30000" dirty="0">
                <a:solidFill>
                  <a:schemeClr val="accent3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772705" y="899483"/>
              <a:ext cx="706308" cy="39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-30</a:t>
              </a:r>
              <a:r>
                <a:rPr lang="en-US" sz="1100" b="1" baseline="30000" dirty="0" smtClean="0"/>
                <a:t>0</a:t>
              </a:r>
              <a:endParaRPr lang="en-US" sz="11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968774" y="1577866"/>
              <a:ext cx="983495" cy="398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18 mm</a:t>
              </a:r>
              <a:endParaRPr lang="en-US" sz="105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085374" y="2725848"/>
              <a:ext cx="883400" cy="39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9 mm</a:t>
              </a:r>
              <a:endParaRPr lang="en-US" sz="1100" b="1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113130" y="4865132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&lt; 10%</a:t>
            </a:r>
            <a:endParaRPr lang="en-US" dirty="0"/>
          </a:p>
        </p:txBody>
      </p:sp>
      <p:sp>
        <p:nvSpPr>
          <p:cNvPr id="12" name="Cube 11"/>
          <p:cNvSpPr/>
          <p:nvPr/>
        </p:nvSpPr>
        <p:spPr>
          <a:xfrm>
            <a:off x="2133600" y="1684805"/>
            <a:ext cx="584955" cy="624788"/>
          </a:xfrm>
          <a:prstGeom prst="cube">
            <a:avLst>
              <a:gd name="adj" fmla="val 52905"/>
            </a:avLst>
          </a:prstGeom>
          <a:solidFill>
            <a:srgbClr val="00B0F0">
              <a:alpha val="57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14600" y="2108284"/>
            <a:ext cx="6126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25 mm</a:t>
            </a:r>
            <a:endParaRPr lang="en-US" sz="105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864948" y="1620992"/>
            <a:ext cx="497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25</a:t>
            </a:r>
            <a:r>
              <a:rPr lang="en-US" sz="1200" b="1" baseline="30000" dirty="0" smtClean="0"/>
              <a:t>0</a:t>
            </a:r>
            <a:r>
              <a:rPr lang="en-US" baseline="30000" dirty="0" smtClean="0">
                <a:solidFill>
                  <a:schemeClr val="accent3"/>
                </a:solidFill>
              </a:rPr>
              <a:t>0</a:t>
            </a:r>
            <a:endParaRPr lang="en-US" baseline="30000" dirty="0">
              <a:solidFill>
                <a:schemeClr val="accent3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-5283" y="-1"/>
            <a:ext cx="9149283" cy="1191399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4000" b="1" dirty="0" smtClean="0"/>
              <a:t>Longitudinal HOTSPOT </a:t>
            </a:r>
            <a:br>
              <a:rPr lang="en-US" sz="4000" b="1" dirty="0" smtClean="0"/>
            </a:br>
            <a:r>
              <a:rPr lang="en-US" sz="4000" b="1" dirty="0" smtClean="0"/>
              <a:t>(Density perturbation)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7000" y="3044708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Perturbation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077200" y="4133135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858000" y="4331732"/>
            <a:ext cx="10604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416580" y="3259201"/>
            <a:ext cx="10604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78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6" t="4359" r="8326"/>
          <a:stretch/>
        </p:blipFill>
        <p:spPr>
          <a:xfrm>
            <a:off x="0" y="1160126"/>
            <a:ext cx="9144000" cy="5697874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910939" y="1452550"/>
            <a:ext cx="2055458" cy="2205050"/>
            <a:chOff x="906849" y="-135783"/>
            <a:chExt cx="3290945" cy="3359559"/>
          </a:xfrm>
        </p:grpSpPr>
        <p:sp>
          <p:nvSpPr>
            <p:cNvPr id="13" name="Cube 12"/>
            <p:cNvSpPr/>
            <p:nvPr/>
          </p:nvSpPr>
          <p:spPr>
            <a:xfrm rot="1048105">
              <a:off x="1336279" y="2132446"/>
              <a:ext cx="735312" cy="893026"/>
            </a:xfrm>
            <a:prstGeom prst="cube">
              <a:avLst>
                <a:gd name="adj" fmla="val 28777"/>
              </a:avLst>
            </a:prstGeom>
            <a:solidFill>
              <a:srgbClr val="00B0F0">
                <a:alpha val="58000"/>
              </a:srgb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ube 14"/>
            <p:cNvSpPr/>
            <p:nvPr/>
          </p:nvSpPr>
          <p:spPr>
            <a:xfrm>
              <a:off x="2188670" y="1068130"/>
              <a:ext cx="936557" cy="951911"/>
            </a:xfrm>
            <a:prstGeom prst="cube">
              <a:avLst>
                <a:gd name="adj" fmla="val 57329"/>
              </a:avLst>
            </a:prstGeom>
            <a:solidFill>
              <a:srgbClr val="00B0F0">
                <a:alpha val="57000"/>
              </a:srgb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914400" y="-135783"/>
              <a:ext cx="3283394" cy="3359559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prstDash val="sysDot"/>
              <a:headEnd type="none" w="med" len="med"/>
              <a:tailEnd type="arrow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906849" y="1704476"/>
              <a:ext cx="742240" cy="4220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-4</a:t>
              </a:r>
              <a:r>
                <a:rPr lang="en-US" sz="1200" b="1" baseline="30000" dirty="0" smtClean="0"/>
                <a:t>0</a:t>
              </a:r>
              <a:r>
                <a:rPr lang="en-US" baseline="30000" dirty="0" smtClean="0">
                  <a:solidFill>
                    <a:schemeClr val="accent3"/>
                  </a:solidFill>
                </a:rPr>
                <a:t>0</a:t>
              </a:r>
              <a:endParaRPr lang="en-US" baseline="30000" dirty="0">
                <a:solidFill>
                  <a:schemeClr val="accent3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772705" y="899483"/>
              <a:ext cx="706308" cy="39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-43</a:t>
              </a:r>
              <a:r>
                <a:rPr lang="en-US" sz="1100" b="1" baseline="30000" dirty="0" smtClean="0"/>
                <a:t>0</a:t>
              </a:r>
              <a:endParaRPr lang="en-US" sz="11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968774" y="1577866"/>
              <a:ext cx="983495" cy="398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18 mm</a:t>
              </a:r>
              <a:endParaRPr lang="en-US" sz="105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085374" y="2725848"/>
              <a:ext cx="883400" cy="39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9 mm</a:t>
              </a:r>
              <a:endParaRPr lang="en-US" sz="1100" b="1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590610" y="4114800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 10%</a:t>
            </a:r>
            <a:endParaRPr lang="en-US" dirty="0"/>
          </a:p>
        </p:txBody>
      </p:sp>
      <p:sp>
        <p:nvSpPr>
          <p:cNvPr id="12" name="Cube 11"/>
          <p:cNvSpPr/>
          <p:nvPr/>
        </p:nvSpPr>
        <p:spPr>
          <a:xfrm>
            <a:off x="2297100" y="1610063"/>
            <a:ext cx="584955" cy="624788"/>
          </a:xfrm>
          <a:prstGeom prst="cube">
            <a:avLst>
              <a:gd name="adj" fmla="val 52905"/>
            </a:avLst>
          </a:prstGeom>
          <a:solidFill>
            <a:srgbClr val="00B0F0">
              <a:alpha val="57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740132" y="2104046"/>
            <a:ext cx="6126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25 mm</a:t>
            </a:r>
            <a:endParaRPr lang="en-US" sz="105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048474" y="1452550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-75</a:t>
            </a:r>
            <a:r>
              <a:rPr lang="en-US" sz="1200" b="1" baseline="30000" dirty="0" smtClean="0"/>
              <a:t>0</a:t>
            </a:r>
            <a:r>
              <a:rPr lang="en-US" baseline="30000" dirty="0" smtClean="0">
                <a:solidFill>
                  <a:schemeClr val="accent3"/>
                </a:solidFill>
              </a:rPr>
              <a:t>0</a:t>
            </a:r>
            <a:endParaRPr lang="en-US" baseline="30000" dirty="0">
              <a:solidFill>
                <a:schemeClr val="accent3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Multiple Longitudinal Perturbation’</a:t>
            </a:r>
            <a:r>
              <a:rPr lang="en-US" b="1" dirty="0"/>
              <a:t>s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20060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2" name="Straight Connector 161"/>
          <p:cNvCxnSpPr/>
          <p:nvPr/>
        </p:nvCxnSpPr>
        <p:spPr>
          <a:xfrm>
            <a:off x="4790839" y="2814661"/>
            <a:ext cx="1647779" cy="60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33463" y="2828642"/>
            <a:ext cx="258292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-5110" y="0"/>
            <a:ext cx="9144000" cy="10668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ASTA Low Energy Beamline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397185" y="2824706"/>
            <a:ext cx="3340751" cy="39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lowchart: Terminator 41"/>
          <p:cNvSpPr/>
          <p:nvPr/>
        </p:nvSpPr>
        <p:spPr>
          <a:xfrm>
            <a:off x="4406452" y="2488156"/>
            <a:ext cx="51171" cy="635635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Terminator 27"/>
          <p:cNvSpPr/>
          <p:nvPr/>
        </p:nvSpPr>
        <p:spPr>
          <a:xfrm>
            <a:off x="3911785" y="2473827"/>
            <a:ext cx="51171" cy="635635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Terminator 31"/>
          <p:cNvSpPr/>
          <p:nvPr/>
        </p:nvSpPr>
        <p:spPr>
          <a:xfrm>
            <a:off x="4739668" y="2479591"/>
            <a:ext cx="51171" cy="635635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Terminator 32"/>
          <p:cNvSpPr/>
          <p:nvPr/>
        </p:nvSpPr>
        <p:spPr>
          <a:xfrm>
            <a:off x="4566890" y="2473828"/>
            <a:ext cx="51171" cy="635635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80"/>
          <p:cNvGrpSpPr/>
          <p:nvPr/>
        </p:nvGrpSpPr>
        <p:grpSpPr>
          <a:xfrm rot="10800000">
            <a:off x="5174359" y="2559428"/>
            <a:ext cx="1774825" cy="887242"/>
            <a:chOff x="1600200" y="3505200"/>
            <a:chExt cx="4915786" cy="1524000"/>
          </a:xfrm>
        </p:grpSpPr>
        <p:cxnSp>
          <p:nvCxnSpPr>
            <p:cNvPr id="93" name="Straight Connector 92"/>
            <p:cNvCxnSpPr/>
            <p:nvPr/>
          </p:nvCxnSpPr>
          <p:spPr>
            <a:xfrm flipH="1">
              <a:off x="4145208" y="3886200"/>
              <a:ext cx="807792" cy="18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1600200" y="4648200"/>
              <a:ext cx="87541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endCxn id="110" idx="1"/>
            </p:cNvCxnSpPr>
            <p:nvPr/>
          </p:nvCxnSpPr>
          <p:spPr>
            <a:xfrm flipV="1">
              <a:off x="3014330" y="3906194"/>
              <a:ext cx="574055" cy="5896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endCxn id="104" idx="1"/>
            </p:cNvCxnSpPr>
            <p:nvPr/>
          </p:nvCxnSpPr>
          <p:spPr>
            <a:xfrm>
              <a:off x="5438553" y="3913359"/>
              <a:ext cx="538716" cy="5715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43"/>
            <p:cNvGrpSpPr/>
            <p:nvPr/>
          </p:nvGrpSpPr>
          <p:grpSpPr>
            <a:xfrm>
              <a:off x="2475614" y="4267200"/>
              <a:ext cx="538716" cy="762000"/>
              <a:chOff x="1219200" y="1447800"/>
              <a:chExt cx="609600" cy="762000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1295400" y="1447800"/>
                <a:ext cx="457200" cy="762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lowchart: Terminator 111"/>
              <p:cNvSpPr/>
              <p:nvPr/>
            </p:nvSpPr>
            <p:spPr>
              <a:xfrm>
                <a:off x="1752600" y="1524000"/>
                <a:ext cx="76200" cy="533400"/>
              </a:xfrm>
              <a:prstGeom prst="flowChartTerminator">
                <a:avLst/>
              </a:prstGeom>
              <a:solidFill>
                <a:srgbClr val="9900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Flowchart: Terminator 112"/>
              <p:cNvSpPr/>
              <p:nvPr/>
            </p:nvSpPr>
            <p:spPr>
              <a:xfrm>
                <a:off x="1219200" y="1524000"/>
                <a:ext cx="76200" cy="533400"/>
              </a:xfrm>
              <a:prstGeom prst="flowChartTerminator">
                <a:avLst/>
              </a:prstGeom>
              <a:solidFill>
                <a:srgbClr val="9900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44"/>
            <p:cNvGrpSpPr/>
            <p:nvPr/>
          </p:nvGrpSpPr>
          <p:grpSpPr>
            <a:xfrm>
              <a:off x="3588385" y="3563294"/>
              <a:ext cx="538716" cy="762000"/>
              <a:chOff x="1219200" y="1447800"/>
              <a:chExt cx="609600" cy="762000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1295400" y="1447800"/>
                <a:ext cx="457200" cy="762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lowchart: Terminator 108"/>
              <p:cNvSpPr/>
              <p:nvPr/>
            </p:nvSpPr>
            <p:spPr>
              <a:xfrm>
                <a:off x="1752600" y="1524000"/>
                <a:ext cx="76200" cy="533400"/>
              </a:xfrm>
              <a:prstGeom prst="flowChartTerminator">
                <a:avLst/>
              </a:prstGeom>
              <a:solidFill>
                <a:srgbClr val="9900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lowchart: Terminator 109"/>
              <p:cNvSpPr/>
              <p:nvPr/>
            </p:nvSpPr>
            <p:spPr>
              <a:xfrm>
                <a:off x="1219200" y="1524000"/>
                <a:ext cx="76200" cy="533400"/>
              </a:xfrm>
              <a:prstGeom prst="flowChartTerminator">
                <a:avLst/>
              </a:prstGeom>
              <a:solidFill>
                <a:srgbClr val="9900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48"/>
            <p:cNvGrpSpPr/>
            <p:nvPr/>
          </p:nvGrpSpPr>
          <p:grpSpPr>
            <a:xfrm>
              <a:off x="4953000" y="3505200"/>
              <a:ext cx="538716" cy="762000"/>
              <a:chOff x="1219200" y="1447800"/>
              <a:chExt cx="609600" cy="762000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1295400" y="1447800"/>
                <a:ext cx="457200" cy="762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lowchart: Terminator 105"/>
              <p:cNvSpPr/>
              <p:nvPr/>
            </p:nvSpPr>
            <p:spPr>
              <a:xfrm>
                <a:off x="1752600" y="1524000"/>
                <a:ext cx="76200" cy="533400"/>
              </a:xfrm>
              <a:prstGeom prst="flowChartTerminator">
                <a:avLst/>
              </a:prstGeom>
              <a:solidFill>
                <a:srgbClr val="9900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Flowchart: Terminator 106"/>
              <p:cNvSpPr/>
              <p:nvPr/>
            </p:nvSpPr>
            <p:spPr>
              <a:xfrm>
                <a:off x="1219200" y="1524000"/>
                <a:ext cx="76200" cy="533400"/>
              </a:xfrm>
              <a:prstGeom prst="flowChartTerminator">
                <a:avLst/>
              </a:prstGeom>
              <a:solidFill>
                <a:srgbClr val="9900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62"/>
            <p:cNvGrpSpPr/>
            <p:nvPr/>
          </p:nvGrpSpPr>
          <p:grpSpPr>
            <a:xfrm>
              <a:off x="5977270" y="4141959"/>
              <a:ext cx="538716" cy="762000"/>
              <a:chOff x="1219200" y="1447800"/>
              <a:chExt cx="609600" cy="762000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1295400" y="1447800"/>
                <a:ext cx="457200" cy="762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Flowchart: Terminator 102"/>
              <p:cNvSpPr/>
              <p:nvPr/>
            </p:nvSpPr>
            <p:spPr>
              <a:xfrm>
                <a:off x="1752600" y="1524000"/>
                <a:ext cx="76200" cy="533400"/>
              </a:xfrm>
              <a:prstGeom prst="flowChartTerminator">
                <a:avLst/>
              </a:prstGeom>
              <a:solidFill>
                <a:srgbClr val="9900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lowchart: Terminator 103"/>
              <p:cNvSpPr/>
              <p:nvPr/>
            </p:nvSpPr>
            <p:spPr>
              <a:xfrm>
                <a:off x="1219200" y="1524000"/>
                <a:ext cx="76200" cy="533400"/>
              </a:xfrm>
              <a:prstGeom prst="flowChartTerminator">
                <a:avLst/>
              </a:prstGeom>
              <a:solidFill>
                <a:srgbClr val="9900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0" name="Rectangle 119"/>
          <p:cNvSpPr/>
          <p:nvPr/>
        </p:nvSpPr>
        <p:spPr>
          <a:xfrm>
            <a:off x="8839200" y="3040855"/>
            <a:ext cx="76200" cy="637531"/>
          </a:xfrm>
          <a:prstGeom prst="rect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Terminator 83"/>
          <p:cNvSpPr/>
          <p:nvPr/>
        </p:nvSpPr>
        <p:spPr>
          <a:xfrm>
            <a:off x="3012925" y="2488156"/>
            <a:ext cx="51171" cy="635635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Terminator 84"/>
          <p:cNvSpPr/>
          <p:nvPr/>
        </p:nvSpPr>
        <p:spPr>
          <a:xfrm>
            <a:off x="2734823" y="2488157"/>
            <a:ext cx="51171" cy="635635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3448003" y="2472320"/>
            <a:ext cx="297998" cy="635635"/>
            <a:chOff x="2057400" y="3810000"/>
            <a:chExt cx="350874" cy="533400"/>
          </a:xfrm>
        </p:grpSpPr>
        <p:sp>
          <p:nvSpPr>
            <p:cNvPr id="80" name="Flowchart: Terminator 79"/>
            <p:cNvSpPr/>
            <p:nvPr/>
          </p:nvSpPr>
          <p:spPr>
            <a:xfrm>
              <a:off x="2348023" y="3810000"/>
              <a:ext cx="60251" cy="533400"/>
            </a:xfrm>
            <a:prstGeom prst="flowChartTermina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lowchart: Terminator 80"/>
            <p:cNvSpPr/>
            <p:nvPr/>
          </p:nvSpPr>
          <p:spPr>
            <a:xfrm>
              <a:off x="2057400" y="3810000"/>
              <a:ext cx="60251" cy="533400"/>
            </a:xfrm>
            <a:prstGeom prst="flowChartTermina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5" name="Straight Connector 114"/>
          <p:cNvCxnSpPr/>
          <p:nvPr/>
        </p:nvCxnSpPr>
        <p:spPr>
          <a:xfrm>
            <a:off x="6668956" y="2781238"/>
            <a:ext cx="153644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Flowchart: Terminator 115"/>
          <p:cNvSpPr/>
          <p:nvPr/>
        </p:nvSpPr>
        <p:spPr>
          <a:xfrm>
            <a:off x="6998249" y="2444688"/>
            <a:ext cx="51171" cy="635635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lowchart: Terminator 117"/>
          <p:cNvSpPr/>
          <p:nvPr/>
        </p:nvSpPr>
        <p:spPr>
          <a:xfrm>
            <a:off x="7331465" y="2436123"/>
            <a:ext cx="51171" cy="635635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lowchart: Terminator 118"/>
          <p:cNvSpPr/>
          <p:nvPr/>
        </p:nvSpPr>
        <p:spPr>
          <a:xfrm>
            <a:off x="7158687" y="2430360"/>
            <a:ext cx="51171" cy="635635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Connector 121"/>
          <p:cNvCxnSpPr>
            <a:endCxn id="120" idx="1"/>
          </p:cNvCxnSpPr>
          <p:nvPr/>
        </p:nvCxnSpPr>
        <p:spPr>
          <a:xfrm>
            <a:off x="8268655" y="2781238"/>
            <a:ext cx="570545" cy="57838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317954" y="2616542"/>
            <a:ext cx="1082842" cy="416328"/>
            <a:chOff x="2082124" y="5029200"/>
            <a:chExt cx="1521844" cy="336550"/>
          </a:xfrm>
        </p:grpSpPr>
        <p:sp>
          <p:nvSpPr>
            <p:cNvPr id="125" name="Oval 124"/>
            <p:cNvSpPr/>
            <p:nvPr/>
          </p:nvSpPr>
          <p:spPr bwMode="auto">
            <a:xfrm>
              <a:off x="2082124" y="5029200"/>
              <a:ext cx="146367" cy="336550"/>
            </a:xfrm>
            <a:prstGeom prst="ellipse">
              <a:avLst/>
            </a:prstGeom>
            <a:solidFill>
              <a:srgbClr val="D28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2228491" y="5029200"/>
              <a:ext cx="146368" cy="336550"/>
            </a:xfrm>
            <a:prstGeom prst="ellipse">
              <a:avLst/>
            </a:prstGeom>
            <a:solidFill>
              <a:srgbClr val="D28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2374859" y="5029200"/>
              <a:ext cx="146367" cy="336550"/>
            </a:xfrm>
            <a:prstGeom prst="ellipse">
              <a:avLst/>
            </a:prstGeom>
            <a:solidFill>
              <a:srgbClr val="D28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2521226" y="5029200"/>
              <a:ext cx="146368" cy="336550"/>
            </a:xfrm>
            <a:prstGeom prst="ellipse">
              <a:avLst/>
            </a:prstGeom>
            <a:solidFill>
              <a:srgbClr val="D28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7" name="Oval 136"/>
            <p:cNvSpPr/>
            <p:nvPr/>
          </p:nvSpPr>
          <p:spPr bwMode="auto">
            <a:xfrm>
              <a:off x="2667594" y="5029200"/>
              <a:ext cx="146367" cy="336550"/>
            </a:xfrm>
            <a:prstGeom prst="ellipse">
              <a:avLst/>
            </a:prstGeom>
            <a:solidFill>
              <a:srgbClr val="D28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8" name="Oval 137"/>
            <p:cNvSpPr/>
            <p:nvPr/>
          </p:nvSpPr>
          <p:spPr bwMode="auto">
            <a:xfrm>
              <a:off x="2819400" y="5029200"/>
              <a:ext cx="146367" cy="336550"/>
            </a:xfrm>
            <a:prstGeom prst="ellipse">
              <a:avLst/>
            </a:prstGeom>
            <a:solidFill>
              <a:srgbClr val="D28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2977833" y="5029200"/>
              <a:ext cx="146367" cy="336550"/>
            </a:xfrm>
            <a:prstGeom prst="ellipse">
              <a:avLst/>
            </a:prstGeom>
            <a:solidFill>
              <a:srgbClr val="D28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3130233" y="5029200"/>
              <a:ext cx="146367" cy="336550"/>
            </a:xfrm>
            <a:prstGeom prst="ellipse">
              <a:avLst/>
            </a:prstGeom>
            <a:solidFill>
              <a:srgbClr val="D28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3282633" y="5029200"/>
              <a:ext cx="146367" cy="336550"/>
            </a:xfrm>
            <a:prstGeom prst="ellipse">
              <a:avLst/>
            </a:prstGeom>
            <a:solidFill>
              <a:srgbClr val="D28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3457601" y="5029200"/>
              <a:ext cx="146367" cy="336550"/>
            </a:xfrm>
            <a:prstGeom prst="ellipse">
              <a:avLst/>
            </a:prstGeom>
            <a:solidFill>
              <a:srgbClr val="D28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1460875" y="2615273"/>
            <a:ext cx="1117217" cy="416328"/>
            <a:chOff x="2082124" y="5029200"/>
            <a:chExt cx="1521844" cy="336550"/>
          </a:xfrm>
        </p:grpSpPr>
        <p:sp>
          <p:nvSpPr>
            <p:cNvPr id="148" name="Oval 147"/>
            <p:cNvSpPr/>
            <p:nvPr/>
          </p:nvSpPr>
          <p:spPr bwMode="auto">
            <a:xfrm>
              <a:off x="2082124" y="5029200"/>
              <a:ext cx="146367" cy="336550"/>
            </a:xfrm>
            <a:prstGeom prst="ellipse">
              <a:avLst/>
            </a:prstGeom>
            <a:solidFill>
              <a:srgbClr val="D28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2228491" y="5029200"/>
              <a:ext cx="146368" cy="336550"/>
            </a:xfrm>
            <a:prstGeom prst="ellipse">
              <a:avLst/>
            </a:prstGeom>
            <a:solidFill>
              <a:srgbClr val="D28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0" name="Oval 149"/>
            <p:cNvSpPr/>
            <p:nvPr/>
          </p:nvSpPr>
          <p:spPr bwMode="auto">
            <a:xfrm>
              <a:off x="2374859" y="5029200"/>
              <a:ext cx="146367" cy="336550"/>
            </a:xfrm>
            <a:prstGeom prst="ellipse">
              <a:avLst/>
            </a:prstGeom>
            <a:solidFill>
              <a:srgbClr val="D28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1" name="Oval 150"/>
            <p:cNvSpPr/>
            <p:nvPr/>
          </p:nvSpPr>
          <p:spPr bwMode="auto">
            <a:xfrm>
              <a:off x="2521226" y="5029200"/>
              <a:ext cx="146368" cy="336550"/>
            </a:xfrm>
            <a:prstGeom prst="ellipse">
              <a:avLst/>
            </a:prstGeom>
            <a:solidFill>
              <a:srgbClr val="D28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2" name="Oval 151"/>
            <p:cNvSpPr/>
            <p:nvPr/>
          </p:nvSpPr>
          <p:spPr bwMode="auto">
            <a:xfrm>
              <a:off x="2667594" y="5029200"/>
              <a:ext cx="146367" cy="336550"/>
            </a:xfrm>
            <a:prstGeom prst="ellipse">
              <a:avLst/>
            </a:prstGeom>
            <a:solidFill>
              <a:srgbClr val="D28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" name="Oval 152"/>
            <p:cNvSpPr/>
            <p:nvPr/>
          </p:nvSpPr>
          <p:spPr bwMode="auto">
            <a:xfrm>
              <a:off x="2819400" y="5029200"/>
              <a:ext cx="146367" cy="336550"/>
            </a:xfrm>
            <a:prstGeom prst="ellipse">
              <a:avLst/>
            </a:prstGeom>
            <a:solidFill>
              <a:srgbClr val="D28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" name="Oval 153"/>
            <p:cNvSpPr/>
            <p:nvPr/>
          </p:nvSpPr>
          <p:spPr bwMode="auto">
            <a:xfrm>
              <a:off x="2977833" y="5029200"/>
              <a:ext cx="146367" cy="336550"/>
            </a:xfrm>
            <a:prstGeom prst="ellipse">
              <a:avLst/>
            </a:prstGeom>
            <a:solidFill>
              <a:srgbClr val="D28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5" name="Oval 154"/>
            <p:cNvSpPr/>
            <p:nvPr/>
          </p:nvSpPr>
          <p:spPr bwMode="auto">
            <a:xfrm>
              <a:off x="3130233" y="5029200"/>
              <a:ext cx="146367" cy="336550"/>
            </a:xfrm>
            <a:prstGeom prst="ellipse">
              <a:avLst/>
            </a:prstGeom>
            <a:solidFill>
              <a:srgbClr val="D28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6" name="Oval 155"/>
            <p:cNvSpPr/>
            <p:nvPr/>
          </p:nvSpPr>
          <p:spPr bwMode="auto">
            <a:xfrm>
              <a:off x="3282633" y="5029200"/>
              <a:ext cx="146367" cy="336550"/>
            </a:xfrm>
            <a:prstGeom prst="ellipse">
              <a:avLst/>
            </a:prstGeom>
            <a:solidFill>
              <a:srgbClr val="D28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7" name="Oval 156"/>
            <p:cNvSpPr/>
            <p:nvPr/>
          </p:nvSpPr>
          <p:spPr bwMode="auto">
            <a:xfrm>
              <a:off x="3457601" y="5029200"/>
              <a:ext cx="146367" cy="336550"/>
            </a:xfrm>
            <a:prstGeom prst="ellipse">
              <a:avLst/>
            </a:prstGeom>
            <a:solidFill>
              <a:srgbClr val="D28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59" name="Rectangle 158"/>
          <p:cNvSpPr/>
          <p:nvPr/>
        </p:nvSpPr>
        <p:spPr>
          <a:xfrm flipH="1">
            <a:off x="25585" y="2488157"/>
            <a:ext cx="140755" cy="705368"/>
          </a:xfrm>
          <a:prstGeom prst="rect">
            <a:avLst/>
          </a:prstGeom>
          <a:solidFill>
            <a:srgbClr val="D60093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0371" y="2031035"/>
            <a:ext cx="77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CAV1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538047" y="2049723"/>
            <a:ext cx="77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CAV2</a:t>
            </a:r>
            <a:endParaRPr lang="en-US" dirty="0"/>
          </a:p>
        </p:txBody>
      </p:sp>
      <p:sp>
        <p:nvSpPr>
          <p:cNvPr id="161" name="TextBox 160"/>
          <p:cNvSpPr txBox="1"/>
          <p:nvPr/>
        </p:nvSpPr>
        <p:spPr>
          <a:xfrm>
            <a:off x="5466111" y="2003704"/>
            <a:ext cx="941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BC1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 rot="16200000">
            <a:off x="-312125" y="175230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RF-Gun</a:t>
            </a:r>
          </a:p>
        </p:txBody>
      </p:sp>
      <p:sp>
        <p:nvSpPr>
          <p:cNvPr id="3" name="Flowchart: Extract 2"/>
          <p:cNvSpPr/>
          <p:nvPr/>
        </p:nvSpPr>
        <p:spPr>
          <a:xfrm>
            <a:off x="8102078" y="2527177"/>
            <a:ext cx="321934" cy="387776"/>
          </a:xfrm>
          <a:prstGeom prst="flowChartExtra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CE8D4-591E-4FBE-A850-8B312C87811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73830" y="1107705"/>
            <a:ext cx="2895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BC1   = Bunch compressor </a:t>
            </a:r>
          </a:p>
          <a:p>
            <a:r>
              <a:rPr lang="en-US" dirty="0" smtClean="0"/>
              <a:t>VS     = Vertical Spectrometer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316418" y="2030783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VS</a:t>
            </a: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034029"/>
              </p:ext>
            </p:extLst>
          </p:nvPr>
        </p:nvGraphicFramePr>
        <p:xfrm>
          <a:off x="252038" y="4114800"/>
          <a:ext cx="4064000" cy="7416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~20 - 3 MeV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Bunch</a:t>
                      </a:r>
                      <a:r>
                        <a:rPr lang="en-US" baseline="0" dirty="0" smtClean="0"/>
                        <a:t> Charge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 </a:t>
                      </a:r>
                      <a:r>
                        <a:rPr lang="en-US" dirty="0" err="1" smtClean="0"/>
                        <a:t>nC</a:t>
                      </a:r>
                      <a:r>
                        <a:rPr lang="en-US" dirty="0" smtClean="0"/>
                        <a:t> - 3.2 </a:t>
                      </a:r>
                      <a:r>
                        <a:rPr lang="en-US" dirty="0" err="1" smtClean="0"/>
                        <a:t>nC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7" name="Straight Arrow Connector 76"/>
          <p:cNvCxnSpPr>
            <a:endCxn id="82" idx="1"/>
          </p:cNvCxnSpPr>
          <p:nvPr/>
        </p:nvCxnSpPr>
        <p:spPr bwMode="auto">
          <a:xfrm>
            <a:off x="0" y="3247041"/>
            <a:ext cx="749678" cy="29724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none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749678" y="3359621"/>
            <a:ext cx="2323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Crystals in Laser Room</a:t>
            </a:r>
            <a:endParaRPr lang="en-US" b="1" dirty="0"/>
          </a:p>
        </p:txBody>
      </p:sp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152400" y="5105400"/>
            <a:ext cx="7949678" cy="1752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27432" rIns="54864" bIns="27432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ea typeface="Times New Roman" pitchFamily="18" charset="0"/>
                <a:cs typeface="Arial" charset="0"/>
              </a:rPr>
              <a:t>Running e-beams created using BBO crystals at charge levels where longitudinal space-charge is moderate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dirty="0" smtClean="0">
              <a:ea typeface="Times New Roman" pitchFamily="18" charset="0"/>
              <a:cs typeface="Arial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ea typeface="Times New Roman" pitchFamily="18" charset="0"/>
                <a:cs typeface="Arial" charset="0"/>
              </a:rPr>
              <a:t>Measure the effects of space-charge by observing the energy profile as a function of time and perturbation splitting</a:t>
            </a:r>
          </a:p>
        </p:txBody>
      </p:sp>
      <p:cxnSp>
        <p:nvCxnSpPr>
          <p:cNvPr id="83" name="Straight Arrow Connector 82"/>
          <p:cNvCxnSpPr/>
          <p:nvPr/>
        </p:nvCxnSpPr>
        <p:spPr bwMode="auto">
          <a:xfrm flipV="1">
            <a:off x="391751" y="1752600"/>
            <a:ext cx="502871" cy="481789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none"/>
          </a:ln>
          <a:effectLst/>
        </p:spPr>
      </p:cxnSp>
      <p:sp>
        <p:nvSpPr>
          <p:cNvPr id="87" name="TextBox 86"/>
          <p:cNvSpPr txBox="1"/>
          <p:nvPr/>
        </p:nvSpPr>
        <p:spPr>
          <a:xfrm>
            <a:off x="627101" y="1434272"/>
            <a:ext cx="245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Initially Gun Phase Scan</a:t>
            </a:r>
            <a:endParaRPr lang="en-US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4810560" y="3671154"/>
            <a:ext cx="3394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Time Profile ps Resolution </a:t>
            </a:r>
          </a:p>
          <a:p>
            <a:pPr algn="ctr"/>
            <a:r>
              <a:rPr lang="en-US" b="1" dirty="0" smtClean="0"/>
              <a:t>Streak Camera (0.5ps res) @ X121</a:t>
            </a:r>
            <a:endParaRPr lang="en-US" b="1" dirty="0"/>
          </a:p>
        </p:txBody>
      </p:sp>
      <p:cxnSp>
        <p:nvCxnSpPr>
          <p:cNvPr id="89" name="Straight Arrow Connector 88"/>
          <p:cNvCxnSpPr/>
          <p:nvPr/>
        </p:nvCxnSpPr>
        <p:spPr bwMode="auto">
          <a:xfrm flipH="1">
            <a:off x="6949184" y="2799391"/>
            <a:ext cx="490617" cy="74489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none"/>
          </a:ln>
          <a:effectLst/>
        </p:spPr>
      </p:cxnSp>
      <p:sp>
        <p:nvSpPr>
          <p:cNvPr id="90" name="TextBox 89"/>
          <p:cNvSpPr txBox="1"/>
          <p:nvPr/>
        </p:nvSpPr>
        <p:spPr>
          <a:xfrm>
            <a:off x="6284339" y="4474927"/>
            <a:ext cx="285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Energy Profile using @ X124</a:t>
            </a:r>
            <a:endParaRPr lang="en-US" b="1" dirty="0"/>
          </a:p>
        </p:txBody>
      </p:sp>
      <p:cxnSp>
        <p:nvCxnSpPr>
          <p:cNvPr id="92" name="Straight Arrow Connector 91"/>
          <p:cNvCxnSpPr/>
          <p:nvPr/>
        </p:nvCxnSpPr>
        <p:spPr bwMode="auto">
          <a:xfrm flipH="1">
            <a:off x="8102078" y="3402308"/>
            <a:ext cx="584722" cy="1072619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317240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r="7396"/>
          <a:stretch/>
        </p:blipFill>
        <p:spPr bwMode="auto">
          <a:xfrm>
            <a:off x="449391" y="1575137"/>
            <a:ext cx="8193866" cy="45603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4000" b="1" dirty="0" smtClean="0"/>
              <a:t>Space Charge Waves with Acceleration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639568"/>
              </p:ext>
            </p:extLst>
          </p:nvPr>
        </p:nvGraphicFramePr>
        <p:xfrm>
          <a:off x="1524000" y="2108537"/>
          <a:ext cx="191135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4" name="Equation" r:id="rId5" imgW="1168200" imgH="507960" progId="Equation.DSMT4">
                  <p:embed/>
                </p:oleObj>
              </mc:Choice>
              <mc:Fallback>
                <p:oleObj name="Equation" r:id="rId5" imgW="11682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108537"/>
                        <a:ext cx="1911350" cy="82867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331051"/>
              </p:ext>
            </p:extLst>
          </p:nvPr>
        </p:nvGraphicFramePr>
        <p:xfrm>
          <a:off x="3587113" y="1956137"/>
          <a:ext cx="1295400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5" name="Equation" r:id="rId7" imgW="647419" imgH="393529" progId="Equation.DSMT4">
                  <p:embed/>
                </p:oleObj>
              </mc:Choice>
              <mc:Fallback>
                <p:oleObj name="Equation" r:id="rId7" imgW="64741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113" y="1956137"/>
                        <a:ext cx="1295400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9391" y="6135469"/>
            <a:ext cx="8699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q</a:t>
            </a:r>
            <a:r>
              <a:rPr lang="en-US" dirty="0" smtClean="0"/>
              <a:t>: Charge; </a:t>
            </a:r>
            <a:r>
              <a:rPr lang="en-US" u="sng" dirty="0" smtClean="0"/>
              <a:t>g</a:t>
            </a:r>
            <a:r>
              <a:rPr lang="en-US" dirty="0" smtClean="0"/>
              <a:t>: geometric factor; </a:t>
            </a:r>
            <a:r>
              <a:rPr lang="en-US" u="sng" dirty="0" smtClean="0"/>
              <a:t>I</a:t>
            </a:r>
            <a:r>
              <a:rPr lang="en-US" dirty="0" smtClean="0"/>
              <a:t>: beam current; </a:t>
            </a:r>
            <a:r>
              <a:rPr lang="en-US" u="sng" dirty="0" smtClean="0"/>
              <a:t>m</a:t>
            </a:r>
            <a:r>
              <a:rPr lang="en-US" dirty="0" smtClean="0"/>
              <a:t>:mass of e-; </a:t>
            </a:r>
            <a:r>
              <a:rPr lang="el-GR" u="sng" dirty="0" smtClean="0"/>
              <a:t>Λ</a:t>
            </a:r>
            <a:r>
              <a:rPr lang="en-US" dirty="0" smtClean="0"/>
              <a:t>: line charge density</a:t>
            </a:r>
          </a:p>
          <a:p>
            <a:r>
              <a:rPr lang="en-US" u="sng" dirty="0" smtClean="0"/>
              <a:t>b</a:t>
            </a:r>
            <a:r>
              <a:rPr lang="en-US" dirty="0" smtClean="0"/>
              <a:t>: pipe radius; </a:t>
            </a:r>
            <a:r>
              <a:rPr lang="en-US" u="sng" dirty="0" smtClean="0"/>
              <a:t>a</a:t>
            </a:r>
            <a:r>
              <a:rPr lang="en-US" dirty="0" smtClean="0"/>
              <a:t>: average beam radius;</a:t>
            </a:r>
            <a:r>
              <a:rPr lang="el-GR" u="sng" dirty="0" smtClean="0"/>
              <a:t>γ</a:t>
            </a:r>
            <a:r>
              <a:rPr lang="en-US" u="sng" baseline="-25000" dirty="0" smtClean="0"/>
              <a:t>0</a:t>
            </a:r>
            <a:r>
              <a:rPr lang="en-US" u="sng" dirty="0" smtClean="0"/>
              <a:t> </a:t>
            </a:r>
            <a:r>
              <a:rPr lang="en-US" dirty="0" smtClean="0"/>
              <a:t> Lorentz factor</a:t>
            </a:r>
            <a:endParaRPr lang="en-US" baseline="-25000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 rot="20749620">
            <a:off x="3308283" y="2717352"/>
            <a:ext cx="1981957" cy="50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0033CC"/>
                </a:solidFill>
                <a:effectLst/>
                <a:latin typeface="Calibri"/>
                <a:ea typeface="Calibri"/>
                <a:cs typeface="Times New Roman"/>
              </a:rPr>
              <a:t>UMER Beams</a:t>
            </a: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657601" y="3480137"/>
            <a:ext cx="3886200" cy="50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00FF00"/>
                </a:solidFill>
                <a:effectLst/>
                <a:latin typeface="Calibri"/>
                <a:ea typeface="Calibri"/>
                <a:cs typeface="Times New Roman"/>
              </a:rPr>
              <a:t>ASTA Gun at </a:t>
            </a:r>
            <a:r>
              <a:rPr lang="en-US" sz="2400" b="1" dirty="0" smtClean="0">
                <a:solidFill>
                  <a:srgbClr val="00FF00"/>
                </a:solidFill>
                <a:latin typeface="Calibri"/>
                <a:ea typeface="Calibri"/>
                <a:cs typeface="Times New Roman"/>
              </a:rPr>
              <a:t>3nC</a:t>
            </a:r>
            <a:r>
              <a:rPr lang="en-US" sz="2400" b="1" dirty="0" smtClean="0">
                <a:solidFill>
                  <a:srgbClr val="00FF00"/>
                </a:solidFill>
                <a:effectLst/>
                <a:latin typeface="Calibri"/>
                <a:ea typeface="Calibri"/>
                <a:cs typeface="Times New Roman"/>
              </a:rPr>
              <a:t>, </a:t>
            </a:r>
            <a:r>
              <a:rPr lang="en-US" sz="2400" b="1" dirty="0">
                <a:solidFill>
                  <a:srgbClr val="00FF00"/>
                </a:solidFill>
                <a:effectLst/>
                <a:latin typeface="Calibri"/>
                <a:ea typeface="Calibri"/>
                <a:cs typeface="Times New Roman"/>
              </a:rPr>
              <a:t>1.75 MeV</a:t>
            </a: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629361" y="4775537"/>
            <a:ext cx="391443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effectLst/>
                <a:latin typeface="Calibri"/>
                <a:ea typeface="Calibri"/>
                <a:cs typeface="Times New Roman"/>
              </a:rPr>
              <a:t>ASTA Gun at </a:t>
            </a:r>
            <a:r>
              <a:rPr lang="en-US" sz="2400" b="1" dirty="0" smtClean="0">
                <a:effectLst/>
                <a:latin typeface="Calibri"/>
                <a:ea typeface="Calibri"/>
                <a:cs typeface="Times New Roman"/>
              </a:rPr>
              <a:t>3nC, </a:t>
            </a:r>
            <a:r>
              <a:rPr lang="en-US" sz="2400" b="1" dirty="0">
                <a:effectLst/>
                <a:latin typeface="Calibri"/>
                <a:ea typeface="Calibri"/>
                <a:cs typeface="Times New Roman"/>
              </a:rPr>
              <a:t>3.5 MeV</a:t>
            </a: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71926" y="1367135"/>
            <a:ext cx="4548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ASTA has fine control on “gamma”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74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/>
          </a:solidFill>
        </p:spPr>
        <p:txBody>
          <a:bodyPr/>
          <a:lstStyle/>
          <a:p>
            <a:r>
              <a:rPr lang="en-US" b="1" dirty="0" smtClean="0"/>
              <a:t>Plan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Phase 1: </a:t>
            </a:r>
            <a:r>
              <a:rPr lang="en-US" dirty="0"/>
              <a:t>Install a reproducible 3 crystal optic setup.  </a:t>
            </a:r>
            <a:r>
              <a:rPr lang="en-US" u="sng" dirty="0" smtClean="0"/>
              <a:t>Look </a:t>
            </a:r>
            <a:r>
              <a:rPr lang="en-US" u="sng" dirty="0"/>
              <a:t>for a closed loop controller to be procured through ASTA</a:t>
            </a:r>
            <a:r>
              <a:rPr lang="en-US" dirty="0"/>
              <a:t>. </a:t>
            </a:r>
            <a:r>
              <a:rPr lang="en-US" dirty="0" smtClean="0"/>
              <a:t> Experimental setup and gun phase scan.  Define </a:t>
            </a:r>
            <a:r>
              <a:rPr lang="en-US" dirty="0"/>
              <a:t>what are the lower limitations on beam energy transport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smtClean="0"/>
              <a:t>Phase 2: </a:t>
            </a:r>
            <a:r>
              <a:rPr lang="en-US" dirty="0" smtClean="0"/>
              <a:t>In parallel do simulations using ASTRA or WARP, and perform measurements using streak camera. </a:t>
            </a:r>
          </a:p>
          <a:p>
            <a:endParaRPr lang="en-US" dirty="0" smtClean="0"/>
          </a:p>
          <a:p>
            <a:r>
              <a:rPr lang="en-US" b="1" dirty="0"/>
              <a:t>Phase 3</a:t>
            </a:r>
            <a:r>
              <a:rPr lang="en-US" b="1" dirty="0" smtClean="0"/>
              <a:t>: </a:t>
            </a:r>
            <a:r>
              <a:rPr lang="en-US" dirty="0" smtClean="0"/>
              <a:t>Second set of experiments including energy profile.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81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763000" cy="5715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Thank you to:</a:t>
            </a:r>
            <a:br>
              <a:rPr lang="en-US" b="1" dirty="0" smtClean="0"/>
            </a:br>
            <a:r>
              <a:rPr lang="en-US" sz="4000" dirty="0"/>
              <a:t>Jinhao Ruan [</a:t>
            </a:r>
            <a:r>
              <a:rPr lang="en-US" sz="4000" dirty="0" smtClean="0"/>
              <a:t>Lasers and crystals]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dirty="0"/>
              <a:t>“Chip” Dean Edstrom [Optics and Laser]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dirty="0" smtClean="0"/>
              <a:t>Alex Lumpkin [Streak Camera]</a:t>
            </a:r>
            <a:br>
              <a:rPr lang="en-US" sz="4000" dirty="0" smtClean="0"/>
            </a:br>
            <a:r>
              <a:rPr lang="en-US" sz="4000" dirty="0"/>
              <a:t>Jamie Santucci [Optics]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Philippe Piot and Vladimir Shiltsev [URA support]</a:t>
            </a:r>
            <a:br>
              <a:rPr lang="en-US" sz="4000" dirty="0" smtClean="0"/>
            </a:br>
            <a:r>
              <a:rPr lang="en-US" sz="4000" dirty="0" smtClean="0"/>
              <a:t>Elvin Harms/Daniel Broemmelsiek </a:t>
            </a:r>
            <a:r>
              <a:rPr lang="en-US" sz="4000" dirty="0" smtClean="0"/>
              <a:t>[Operations</a:t>
            </a:r>
            <a:r>
              <a:rPr lang="en-US" sz="4000" dirty="0" smtClean="0"/>
              <a:t>]</a:t>
            </a:r>
            <a:br>
              <a:rPr lang="en-US" sz="4000" dirty="0" smtClean="0"/>
            </a:br>
            <a:r>
              <a:rPr lang="en-US" sz="4000" dirty="0" smtClean="0"/>
              <a:t>Rami Kishek [General guidance]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44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/>
          </a:solidFill>
        </p:spPr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Collaborative support</a:t>
            </a:r>
          </a:p>
          <a:p>
            <a:endParaRPr lang="en-US" b="1" dirty="0"/>
          </a:p>
          <a:p>
            <a:r>
              <a:rPr lang="en-US" b="1" dirty="0" smtClean="0"/>
              <a:t>Controlled perturbation </a:t>
            </a:r>
            <a:r>
              <a:rPr lang="en-US" b="1" dirty="0"/>
              <a:t>s</a:t>
            </a:r>
            <a:r>
              <a:rPr lang="en-US" b="1" dirty="0" smtClean="0"/>
              <a:t>tudies </a:t>
            </a:r>
            <a:r>
              <a:rPr lang="en-US" b="1" dirty="0"/>
              <a:t>on uniform </a:t>
            </a:r>
            <a:r>
              <a:rPr lang="en-US" b="1" dirty="0" smtClean="0"/>
              <a:t>e-beams (UMD)</a:t>
            </a:r>
            <a:endParaRPr lang="en-US" b="1" dirty="0"/>
          </a:p>
          <a:p>
            <a:pPr lvl="1"/>
            <a:r>
              <a:rPr lang="en-US" dirty="0"/>
              <a:t>Space-Charge waves</a:t>
            </a:r>
          </a:p>
          <a:p>
            <a:pPr lvl="1"/>
            <a:r>
              <a:rPr lang="en-US" dirty="0" smtClean="0"/>
              <a:t>Soliton wave trains</a:t>
            </a:r>
          </a:p>
          <a:p>
            <a:endParaRPr lang="en-US" b="1" dirty="0" smtClean="0"/>
          </a:p>
          <a:p>
            <a:r>
              <a:rPr lang="en-US" b="1" dirty="0" smtClean="0"/>
              <a:t>Using BBO Crystals to optically create various longitudinal distributions with perturbations</a:t>
            </a:r>
          </a:p>
          <a:p>
            <a:endParaRPr lang="en-US" b="1" dirty="0"/>
          </a:p>
          <a:p>
            <a:r>
              <a:rPr lang="en-US" b="1" dirty="0"/>
              <a:t>ASTA </a:t>
            </a:r>
            <a:r>
              <a:rPr lang="en-US" b="1" dirty="0" smtClean="0"/>
              <a:t>Experiments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57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/>
          </a:solidFill>
        </p:spPr>
        <p:txBody>
          <a:bodyPr/>
          <a:lstStyle/>
          <a:p>
            <a:r>
              <a:rPr lang="en-US" b="1" dirty="0" smtClean="0"/>
              <a:t>Collaborative Support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1910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Recently Announced </a:t>
            </a:r>
            <a:r>
              <a:rPr lang="en-US" sz="2400" b="1" dirty="0" smtClean="0"/>
              <a:t>Kiersten Ruisard </a:t>
            </a:r>
            <a:r>
              <a:rPr lang="en-US" sz="2400" dirty="0" smtClean="0"/>
              <a:t>won the NSF Graduate Research Fellowship</a:t>
            </a:r>
          </a:p>
          <a:p>
            <a:pPr marL="0" indent="0">
              <a:buNone/>
            </a:pPr>
            <a:r>
              <a:rPr lang="en-US" sz="2400" dirty="0" smtClean="0"/>
              <a:t>Award 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To work on IOTA related physics using UMER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667000"/>
            <a:ext cx="1865376" cy="1371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00200" y="5798403"/>
            <a:ext cx="381578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NSF </a:t>
            </a:r>
            <a:r>
              <a:rPr lang="en-US" sz="2400" dirty="0" smtClean="0"/>
              <a:t>supports UMD-Fermilab 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ollaboration at IOTA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00200" y="4884003"/>
            <a:ext cx="2762872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Student at Last </a:t>
            </a:r>
          </a:p>
          <a:p>
            <a:r>
              <a:rPr lang="en-US" sz="2400" dirty="0" smtClean="0"/>
              <a:t>ASTA Users Meeting.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7" t="28513" r="67834" b="46167"/>
          <a:stretch/>
        </p:blipFill>
        <p:spPr>
          <a:xfrm>
            <a:off x="337414" y="5061517"/>
            <a:ext cx="1110386" cy="1645920"/>
          </a:xfrm>
          <a:prstGeom prst="rect">
            <a:avLst/>
          </a:prstGeom>
        </p:spPr>
      </p:pic>
      <p:pic>
        <p:nvPicPr>
          <p:cNvPr id="9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2" b="1249"/>
          <a:stretch/>
        </p:blipFill>
        <p:spPr>
          <a:xfrm>
            <a:off x="4572000" y="1706880"/>
            <a:ext cx="4457868" cy="3017520"/>
          </a:xfrm>
        </p:spPr>
      </p:pic>
      <p:sp>
        <p:nvSpPr>
          <p:cNvPr id="10" name="TextBox 9"/>
          <p:cNvSpPr txBox="1"/>
          <p:nvPr/>
        </p:nvSpPr>
        <p:spPr>
          <a:xfrm>
            <a:off x="5527108" y="1214735"/>
            <a:ext cx="243707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In Fermilab Today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257680" y="5798403"/>
            <a:ext cx="3886320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URA </a:t>
            </a:r>
            <a:r>
              <a:rPr lang="en-US" sz="2400" dirty="0" smtClean="0"/>
              <a:t>supports UMD-Fermilab 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ollaboration at ASTA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852902"/>
            <a:ext cx="2739452" cy="6334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05400" y="5590599"/>
            <a:ext cx="3958652" cy="1191201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0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Controlled Perturbation Studies on Uniform Electron Beams </a:t>
            </a:r>
            <a:endParaRPr lang="en-US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22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Perturbations to Beams</a:t>
            </a:r>
            <a:endParaRPr lang="en-US" b="1" dirty="0"/>
          </a:p>
        </p:txBody>
      </p:sp>
      <p:pic>
        <p:nvPicPr>
          <p:cNvPr id="25" name="Picture 46" descr="Differe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1295401"/>
            <a:ext cx="1981200" cy="1485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5257800" y="990600"/>
            <a:ext cx="34925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 b="1" dirty="0" smtClean="0"/>
              <a:t>Density/Velocity Wave </a:t>
            </a:r>
            <a:r>
              <a:rPr lang="en-US" altLang="en-US" sz="1800" b="1" dirty="0"/>
              <a:t>Separation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65" y="6629400"/>
            <a:ext cx="62680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-K</a:t>
            </a:r>
            <a:r>
              <a:rPr lang="en-US" sz="800" dirty="0"/>
              <a:t>. Tian, Y. Zou, Y. Cui, I. Haber, R.A. Kishek, M. Reiser, and P.G. O'Shea, </a:t>
            </a:r>
            <a:r>
              <a:rPr lang="en-US" sz="800" dirty="0" smtClean="0"/>
              <a:t>Physical </a:t>
            </a:r>
            <a:r>
              <a:rPr lang="en-US" sz="800" dirty="0"/>
              <a:t>Review Special Topics - Accelerators &amp; </a:t>
            </a:r>
            <a:r>
              <a:rPr lang="en-US" sz="800" dirty="0" smtClean="0"/>
              <a:t>Beams, </a:t>
            </a:r>
            <a:r>
              <a:rPr lang="en-US" sz="800" b="1" dirty="0" smtClean="0"/>
              <a:t>9</a:t>
            </a:r>
            <a:r>
              <a:rPr lang="en-US" sz="800" dirty="0"/>
              <a:t>, 014201 (2006).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02887"/>
            <a:ext cx="3886200" cy="3397713"/>
          </a:xfrm>
        </p:spPr>
      </p:pic>
      <p:sp>
        <p:nvSpPr>
          <p:cNvPr id="44" name="Text Box 23"/>
          <p:cNvSpPr txBox="1">
            <a:spLocks noChangeArrowheads="1"/>
          </p:cNvSpPr>
          <p:nvPr/>
        </p:nvSpPr>
        <p:spPr bwMode="auto">
          <a:xfrm>
            <a:off x="533400" y="1066800"/>
            <a:ext cx="34245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 b="1" dirty="0" smtClean="0"/>
              <a:t>Four Different Perturbation Cases</a:t>
            </a:r>
            <a:endParaRPr lang="en-US" altLang="en-US" sz="1800" b="1" dirty="0"/>
          </a:p>
        </p:txBody>
      </p:sp>
      <p:sp>
        <p:nvSpPr>
          <p:cNvPr id="45" name="Content Placeholder 3"/>
          <p:cNvSpPr txBox="1">
            <a:spLocks/>
          </p:cNvSpPr>
          <p:nvPr/>
        </p:nvSpPr>
        <p:spPr>
          <a:xfrm>
            <a:off x="76200" y="4953000"/>
            <a:ext cx="4038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2400" dirty="0" smtClean="0"/>
              <a:t>Good agreement between Experiments, 1D code and full PIC code (WARP) </a:t>
            </a:r>
            <a:endParaRPr lang="en-US" sz="2400" dirty="0"/>
          </a:p>
        </p:txBody>
      </p:sp>
      <p:pic>
        <p:nvPicPr>
          <p:cNvPr id="46" name="Content Placeholder 45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819400"/>
            <a:ext cx="4406959" cy="380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9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Propagation of Space-Charge Waves</a:t>
            </a:r>
            <a:endParaRPr lang="en-US" b="1" dirty="0"/>
          </a:p>
        </p:txBody>
      </p:sp>
      <p:pic>
        <p:nvPicPr>
          <p:cNvPr id="8" name="Picture 5" descr="Neg_100v_pert_7m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57600"/>
            <a:ext cx="4191000" cy="30197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8153400" y="4343400"/>
            <a:ext cx="94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 b="1" dirty="0"/>
              <a:t>Turn 5 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8153400" y="4557712"/>
            <a:ext cx="94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 b="1" dirty="0"/>
              <a:t>Turn 4 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8152151" y="4802980"/>
            <a:ext cx="94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 b="1" dirty="0"/>
              <a:t>Turn 3 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8152151" y="5031723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 b="1" dirty="0"/>
              <a:t>Turn 2 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8152151" y="5319712"/>
            <a:ext cx="94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 b="1" dirty="0"/>
              <a:t>Turn 1 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8153400" y="5548312"/>
            <a:ext cx="94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 b="1" dirty="0"/>
              <a:t>Turn 0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90241" y="3348335"/>
            <a:ext cx="3028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Velocity Perturbations</a:t>
            </a:r>
            <a:endParaRPr lang="en-US" sz="24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72200" y="5710649"/>
                <a:ext cx="896206" cy="6139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o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5710649"/>
                <a:ext cx="896206" cy="61395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ontent Placeholder 3"/>
          <p:cNvSpPr txBox="1">
            <a:spLocks/>
          </p:cNvSpPr>
          <p:nvPr/>
        </p:nvSpPr>
        <p:spPr>
          <a:xfrm>
            <a:off x="17837" y="2234235"/>
            <a:ext cx="1870009" cy="392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/>
              <a:t>Perturbation</a:t>
            </a:r>
            <a:endParaRPr lang="en-US" sz="2400" dirty="0"/>
          </a:p>
        </p:txBody>
      </p:sp>
      <p:sp>
        <p:nvSpPr>
          <p:cNvPr id="38" name="Line 20"/>
          <p:cNvSpPr>
            <a:spLocks noChangeShapeType="1"/>
          </p:cNvSpPr>
          <p:nvPr/>
        </p:nvSpPr>
        <p:spPr bwMode="auto">
          <a:xfrm flipH="1" flipV="1">
            <a:off x="6781799" y="4267200"/>
            <a:ext cx="349655" cy="1662111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20"/>
          <p:cNvSpPr>
            <a:spLocks noChangeShapeType="1"/>
          </p:cNvSpPr>
          <p:nvPr/>
        </p:nvSpPr>
        <p:spPr bwMode="auto">
          <a:xfrm flipH="1" flipV="1">
            <a:off x="7131458" y="4267200"/>
            <a:ext cx="0" cy="1478756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806" y="6705600"/>
            <a:ext cx="441819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-</a:t>
            </a:r>
            <a:r>
              <a:rPr lang="en-US" sz="600" dirty="0"/>
              <a:t>B.L. Beaudoin, S. Bernal, I. Haber, R.A. Kishek, P.G. O'Shea, M. Reiser, J.C.T. Thangaraj, K. Tian, M. Walter, and C. Wu, </a:t>
            </a:r>
            <a:r>
              <a:rPr lang="en-US" sz="600" i="1" dirty="0" smtClean="0"/>
              <a:t>PAC</a:t>
            </a:r>
            <a:r>
              <a:rPr lang="en-US" sz="600" dirty="0" smtClean="0"/>
              <a:t>, </a:t>
            </a:r>
            <a:r>
              <a:rPr lang="en-US" sz="600" dirty="0"/>
              <a:t>2322 (2007</a:t>
            </a:r>
            <a:r>
              <a:rPr lang="en-US" sz="600" dirty="0" smtClean="0"/>
              <a:t>).</a:t>
            </a:r>
            <a:endParaRPr lang="en-US" sz="600" dirty="0"/>
          </a:p>
        </p:txBody>
      </p:sp>
      <p:sp>
        <p:nvSpPr>
          <p:cNvPr id="27" name="TextBox 26"/>
          <p:cNvSpPr txBox="1"/>
          <p:nvPr/>
        </p:nvSpPr>
        <p:spPr>
          <a:xfrm>
            <a:off x="1065" y="6597134"/>
            <a:ext cx="903003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-</a:t>
            </a:r>
            <a:r>
              <a:rPr lang="en-US" sz="600" dirty="0"/>
              <a:t>Jayakar C.T. Thangaraj, Brian Beaudoin, Donald Feldman, Rami Kishek, Santiago Bernal, David Sutter, Martin Reiser, and Patrick </a:t>
            </a:r>
            <a:r>
              <a:rPr lang="en-US" sz="600" dirty="0" smtClean="0"/>
              <a:t>O’Shea</a:t>
            </a:r>
            <a:r>
              <a:rPr lang="en-US" sz="600" dirty="0"/>
              <a:t>, </a:t>
            </a:r>
            <a:r>
              <a:rPr lang="en-US" sz="600" dirty="0" smtClean="0"/>
              <a:t>Proceedings </a:t>
            </a:r>
            <a:r>
              <a:rPr lang="en-US" sz="600" dirty="0"/>
              <a:t>of 13th Workshop on Advanced Accelerator Concepts (AAC), Santa Cruz, CA, July/Aug, 2008, (New York: AIP Press </a:t>
            </a:r>
            <a:r>
              <a:rPr lang="en-US" sz="600" b="1" dirty="0"/>
              <a:t>1086</a:t>
            </a:r>
            <a:r>
              <a:rPr lang="en-US" sz="600" dirty="0"/>
              <a:t>, 2009), p. 732</a:t>
            </a:r>
            <a:r>
              <a:rPr lang="en-US" sz="600" dirty="0" smtClean="0"/>
              <a:t>.</a:t>
            </a:r>
            <a:endParaRPr lang="en-US" sz="600" dirty="0"/>
          </a:p>
        </p:txBody>
      </p:sp>
      <p:pic>
        <p:nvPicPr>
          <p:cNvPr id="28" name="Content Placeholder 27"/>
          <p:cNvPicPr>
            <a:picLocks noGrp="1" noChangeAspect="1"/>
          </p:cNvPicPr>
          <p:nvPr>
            <p:ph sz="half"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2" r="7854"/>
          <a:stretch/>
        </p:blipFill>
        <p:spPr>
          <a:xfrm>
            <a:off x="206385" y="3785565"/>
            <a:ext cx="4769216" cy="27225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676400" y="5562600"/>
                <a:ext cx="853375" cy="6576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562600"/>
                <a:ext cx="853375" cy="65768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Line 20"/>
          <p:cNvSpPr>
            <a:spLocks noChangeShapeType="1"/>
          </p:cNvSpPr>
          <p:nvPr/>
        </p:nvSpPr>
        <p:spPr bwMode="auto">
          <a:xfrm flipH="1" flipV="1">
            <a:off x="2590800" y="4191000"/>
            <a:ext cx="349655" cy="1662111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20"/>
          <p:cNvSpPr>
            <a:spLocks noChangeShapeType="1"/>
          </p:cNvSpPr>
          <p:nvPr/>
        </p:nvSpPr>
        <p:spPr bwMode="auto">
          <a:xfrm flipH="1" flipV="1">
            <a:off x="2940459" y="4191000"/>
            <a:ext cx="0" cy="1478756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22" y="2539035"/>
            <a:ext cx="461437" cy="737565"/>
          </a:xfrm>
          <a:prstGeom prst="rect">
            <a:avLst/>
          </a:prstGeom>
        </p:spPr>
      </p:pic>
      <p:pic>
        <p:nvPicPr>
          <p:cNvPr id="33" name="Picture 3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5259"/>
          <a:stretch/>
        </p:blipFill>
        <p:spPr bwMode="auto">
          <a:xfrm>
            <a:off x="2268842" y="2539035"/>
            <a:ext cx="1439465" cy="6400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76200" y="1143000"/>
            <a:ext cx="3276600" cy="848688"/>
          </a:xfrm>
          <a:prstGeom prst="rect">
            <a:avLst/>
          </a:prstGeom>
          <a:noFill/>
          <a:ln>
            <a:noFill/>
          </a:ln>
          <a:extLst/>
        </p:spPr>
        <p:txBody>
          <a:bodyPr lIns="54864" tIns="27432" rIns="54864" bIns="27432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Perturbations are placed onto rectangular (Flat-top) beams</a:t>
            </a:r>
            <a:endParaRPr lang="en-US" sz="2000" dirty="0">
              <a:ea typeface="Times New Roman" pitchFamily="18" charset="0"/>
              <a:cs typeface="Arial" charset="0"/>
            </a:endParaRPr>
          </a:p>
        </p:txBody>
      </p:sp>
      <p:sp>
        <p:nvSpPr>
          <p:cNvPr id="44" name="Content Placeholder 3"/>
          <p:cNvSpPr txBox="1">
            <a:spLocks/>
          </p:cNvSpPr>
          <p:nvPr/>
        </p:nvSpPr>
        <p:spPr>
          <a:xfrm>
            <a:off x="1981199" y="2222820"/>
            <a:ext cx="1870009" cy="392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/>
              <a:t>Beam</a:t>
            </a:r>
            <a:endParaRPr lang="en-US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729076"/>
              </p:ext>
            </p:extLst>
          </p:nvPr>
        </p:nvGraphicFramePr>
        <p:xfrm>
          <a:off x="3648483" y="1190626"/>
          <a:ext cx="1609317" cy="71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4" name="Equation" r:id="rId10" imgW="1143000" imgH="508000" progId="Equation.DSMT4">
                  <p:embed/>
                </p:oleObj>
              </mc:Choice>
              <mc:Fallback>
                <p:oleObj name="Equation" r:id="rId10" imgW="1143000" imgH="5080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483" y="1190626"/>
                        <a:ext cx="1609317" cy="71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1321979" y="3348335"/>
            <a:ext cx="2975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Density Perturbations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4116049" y="4495800"/>
            <a:ext cx="94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 b="1" dirty="0"/>
              <a:t>Turn 5 </a:t>
            </a:r>
          </a:p>
        </p:txBody>
      </p:sp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4116049" y="4786312"/>
            <a:ext cx="94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 b="1" dirty="0"/>
              <a:t>Turn 4 </a:t>
            </a:r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4114800" y="5031580"/>
            <a:ext cx="94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 b="1" dirty="0"/>
              <a:t>Turn 3 </a:t>
            </a:r>
          </a:p>
        </p:txBody>
      </p:sp>
      <p:sp>
        <p:nvSpPr>
          <p:cNvPr id="47" name="Text Box 19"/>
          <p:cNvSpPr txBox="1">
            <a:spLocks noChangeArrowheads="1"/>
          </p:cNvSpPr>
          <p:nvPr/>
        </p:nvSpPr>
        <p:spPr bwMode="auto">
          <a:xfrm>
            <a:off x="4114800" y="5260323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 b="1" dirty="0"/>
              <a:t>Turn 2 </a:t>
            </a:r>
          </a:p>
        </p:txBody>
      </p: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4114800" y="5548312"/>
            <a:ext cx="94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 b="1" dirty="0"/>
              <a:t>Turn 1 </a:t>
            </a: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4116049" y="5776912"/>
            <a:ext cx="94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 b="1" dirty="0"/>
              <a:t>Turn 0 </a:t>
            </a: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auto">
          <a:xfrm>
            <a:off x="4168850" y="4267200"/>
            <a:ext cx="8380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 b="1" dirty="0" smtClean="0"/>
              <a:t>Turn 6 </a:t>
            </a:r>
            <a:endParaRPr lang="en-US" altLang="en-US" sz="1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990600"/>
            <a:ext cx="3276600" cy="159582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457258" y="2626667"/>
            <a:ext cx="5430296" cy="1492251"/>
            <a:chOff x="3457258" y="2626667"/>
            <a:chExt cx="5430296" cy="1492251"/>
          </a:xfrm>
        </p:grpSpPr>
        <p:grpSp>
          <p:nvGrpSpPr>
            <p:cNvPr id="40" name="Group 39"/>
            <p:cNvGrpSpPr/>
            <p:nvPr/>
          </p:nvGrpSpPr>
          <p:grpSpPr>
            <a:xfrm>
              <a:off x="5590241" y="2626667"/>
              <a:ext cx="3297313" cy="1411933"/>
              <a:chOff x="6768278" y="2953385"/>
              <a:chExt cx="3297313" cy="1411933"/>
            </a:xfrm>
          </p:grpSpPr>
          <p:sp>
            <p:nvSpPr>
              <p:cNvPr id="41" name="Line 20"/>
              <p:cNvSpPr>
                <a:spLocks noChangeShapeType="1"/>
              </p:cNvSpPr>
              <p:nvPr/>
            </p:nvSpPr>
            <p:spPr bwMode="auto">
              <a:xfrm flipH="1">
                <a:off x="8569438" y="3594735"/>
                <a:ext cx="410910" cy="77058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Text Box 21"/>
              <p:cNvSpPr txBox="1">
                <a:spLocks noChangeArrowheads="1"/>
              </p:cNvSpPr>
              <p:nvPr/>
            </p:nvSpPr>
            <p:spPr bwMode="auto">
              <a:xfrm>
                <a:off x="6768278" y="2953385"/>
                <a:ext cx="3297313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1800" b="1" dirty="0"/>
                  <a:t>Wave </a:t>
                </a:r>
                <a:r>
                  <a:rPr lang="en-US" altLang="en-US" sz="1800" b="1" dirty="0" smtClean="0"/>
                  <a:t>steepening with sufficient </a:t>
                </a:r>
              </a:p>
              <a:p>
                <a:pPr algn="ctr"/>
                <a:r>
                  <a:rPr lang="en-US" altLang="en-US" sz="1800" b="1" dirty="0" smtClean="0"/>
                  <a:t>perturbation amplitude</a:t>
                </a:r>
                <a:endParaRPr lang="en-US" altLang="en-US" sz="1800" b="1" dirty="0"/>
              </a:p>
            </p:txBody>
          </p:sp>
        </p:grpSp>
        <p:sp>
          <p:nvSpPr>
            <p:cNvPr id="51" name="Line 20"/>
            <p:cNvSpPr>
              <a:spLocks noChangeShapeType="1"/>
            </p:cNvSpPr>
            <p:nvPr/>
          </p:nvSpPr>
          <p:spPr bwMode="auto">
            <a:xfrm flipH="1">
              <a:off x="3457258" y="3268017"/>
              <a:ext cx="4139597" cy="8509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950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74"/>
            <a:ext cx="9144000" cy="1023709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Solitary Wave Trains (PRL,2013)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B72EF8-E184-4FC7-9318-3390A6A9659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52400" y="5562600"/>
            <a:ext cx="3955143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27432" rIns="54864" bIns="27432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Blue curve – 369 v 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Red curve – 322 v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Black curve – 277 v </a:t>
            </a:r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" t="5136" r="7169" b="2115"/>
          <a:stretch/>
        </p:blipFill>
        <p:spPr>
          <a:xfrm>
            <a:off x="29028" y="1295400"/>
            <a:ext cx="5347960" cy="3976689"/>
          </a:xfrm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0" y="1026885"/>
            <a:ext cx="3581400" cy="23857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27432" rIns="54864" bIns="27432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Positive velocity perturbation</a:t>
            </a:r>
            <a:endParaRPr lang="en-US" dirty="0">
              <a:ea typeface="Times New Roman" pitchFamily="18" charset="0"/>
              <a:cs typeface="Arial" charset="0"/>
            </a:endParaRPr>
          </a:p>
        </p:txBody>
      </p:sp>
      <p:pic>
        <p:nvPicPr>
          <p:cNvPr id="24" name="Content Placeholder 23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" t="4054" r="5065" b="-1"/>
          <a:stretch/>
        </p:blipFill>
        <p:spPr>
          <a:xfrm>
            <a:off x="5384800" y="3886200"/>
            <a:ext cx="3759200" cy="2819400"/>
          </a:xfrm>
        </p:spPr>
      </p:pic>
      <p:grpSp>
        <p:nvGrpSpPr>
          <p:cNvPr id="4" name="Group 3"/>
          <p:cNvGrpSpPr/>
          <p:nvPr/>
        </p:nvGrpSpPr>
        <p:grpSpPr>
          <a:xfrm>
            <a:off x="5394960" y="1177707"/>
            <a:ext cx="3749040" cy="2682701"/>
            <a:chOff x="5394960" y="1177707"/>
            <a:chExt cx="3749040" cy="2682701"/>
          </a:xfrm>
        </p:grpSpPr>
        <p:pic>
          <p:nvPicPr>
            <p:cNvPr id="19" name="Content Placeholder 18"/>
            <p:cNvPicPr>
              <a:picLocks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5" t="6119" r="7857" b="854"/>
            <a:stretch/>
          </p:blipFill>
          <p:spPr>
            <a:xfrm>
              <a:off x="5394960" y="1437248"/>
              <a:ext cx="3749040" cy="2423160"/>
            </a:xfrm>
            <a:prstGeom prst="rect">
              <a:avLst/>
            </a:prstGeom>
          </p:spPr>
        </p:pic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5943600" y="1177707"/>
              <a:ext cx="2971801" cy="1755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4864" tIns="27432" rIns="54864" bIns="27432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dirty="0" smtClean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(WARP and Experimental Comparison)</a:t>
              </a:r>
              <a:endParaRPr lang="en-US" sz="1200" dirty="0">
                <a:ea typeface="Times New Roman" pitchFamily="18" charset="0"/>
                <a:cs typeface="Arial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-1" y="1437248"/>
            <a:ext cx="5362955" cy="4125351"/>
            <a:chOff x="-1" y="1437248"/>
            <a:chExt cx="5362955" cy="412535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4" t="4705" r="8357" b="1176"/>
            <a:stretch/>
          </p:blipFill>
          <p:spPr>
            <a:xfrm>
              <a:off x="-1" y="1437248"/>
              <a:ext cx="5362955" cy="4125351"/>
            </a:xfrm>
            <a:prstGeom prst="rect">
              <a:avLst/>
            </a:prstGeom>
          </p:spPr>
        </p:pic>
        <p:cxnSp>
          <p:nvCxnSpPr>
            <p:cNvPr id="23" name="Straight Arrow Connector 22"/>
            <p:cNvCxnSpPr/>
            <p:nvPr/>
          </p:nvCxnSpPr>
          <p:spPr bwMode="auto">
            <a:xfrm flipH="1">
              <a:off x="1929102" y="2362200"/>
              <a:ext cx="350138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2362200" y="2177534"/>
              <a:ext cx="109837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dirty="0" smtClean="0"/>
                <a:t>0.5-1 GHz</a:t>
              </a:r>
              <a:endParaRPr lang="en-US" altLang="en-US" sz="18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806" y="6642556"/>
            <a:ext cx="87463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-</a:t>
            </a:r>
            <a:r>
              <a:rPr lang="en-US" sz="800" dirty="0"/>
              <a:t>Y.C. Mo, R.A. Kishek, D. Feldman, I. Haber, B. Beaudoin, P.G. O'Shea, and J.C.T. Thangaraj, </a:t>
            </a:r>
            <a:r>
              <a:rPr lang="en-US" sz="800" i="1" dirty="0">
                <a:hlinkClick r:id="rId7"/>
              </a:rPr>
              <a:t>"Experimental Observations of Soliton Wave Trains in Electron Beams,"</a:t>
            </a:r>
            <a:r>
              <a:rPr lang="en-US" sz="800" dirty="0">
                <a:hlinkClick r:id="rId7"/>
              </a:rPr>
              <a:t> Physical Review Letters</a:t>
            </a:r>
            <a:r>
              <a:rPr lang="en-US" sz="800" dirty="0"/>
              <a:t> </a:t>
            </a:r>
            <a:r>
              <a:rPr lang="en-US" sz="800" b="1" dirty="0"/>
              <a:t>110</a:t>
            </a:r>
            <a:r>
              <a:rPr lang="en-US" sz="800" dirty="0"/>
              <a:t>, 084802 (2013</a:t>
            </a:r>
            <a:r>
              <a:rPr lang="en-US" sz="800" dirty="0" smtClean="0"/>
              <a:t>).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7798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Longitudinally Shaping of the Beam using ASTA Laser</a:t>
            </a:r>
            <a:endParaRPr lang="en-US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8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Temporally Shaping the Laser Beam using Birefringent Crystals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91294"/>
            <a:ext cx="5562600" cy="330564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24558" y="4038600"/>
                <a:ext cx="2118080" cy="7245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Δ</m:t>
                      </m:r>
                      <m:r>
                        <a:rPr lang="en-US" i="1">
                          <a:latin typeface="Cambria Math"/>
                        </a:rPr>
                        <m:t>𝑡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𝑔𝑒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𝑔𝑜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558" y="4038600"/>
                <a:ext cx="2118080" cy="72455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-17489" y="6519446"/>
            <a:ext cx="8997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-</a:t>
            </a:r>
            <a:r>
              <a:rPr lang="en-US" sz="800" dirty="0" smtClean="0"/>
              <a:t>J.G</a:t>
            </a:r>
            <a:r>
              <a:rPr lang="en-US" sz="800" dirty="0"/>
              <a:t>. Power, C. Jing, I. Jovanovic, “High Frequency Bunch Train Generation from an RF Photoinjector at the AWA”, Proceedings of the 2009 Particle Accelerator Conference, Vancouver, 2009 (IEEE, New York, 2009</a:t>
            </a:r>
            <a:r>
              <a:rPr lang="en-US" sz="800" dirty="0" smtClean="0"/>
              <a:t>).</a:t>
            </a:r>
          </a:p>
          <a:p>
            <a:r>
              <a:rPr lang="en-US" sz="800" dirty="0"/>
              <a:t>-http://cnx.org/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99396" y="5044116"/>
            <a:ext cx="2368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Group velocities of the 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wo pulses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244866" y="5710435"/>
                <a:ext cx="1421607" cy="395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𝑔𝑒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𝑔𝑒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866" y="5710435"/>
                <a:ext cx="1421607" cy="395558"/>
              </a:xfrm>
              <a:prstGeom prst="rect">
                <a:avLst/>
              </a:prstGeom>
              <a:blipFill rotWithShape="1">
                <a:blip r:embed="rId5"/>
                <a:stretch>
                  <a:fillRect t="-107692" r="-19231" b="-16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212807" y="6105993"/>
                <a:ext cx="1485727" cy="395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𝑔𝑜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𝑔𝑜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807" y="6105993"/>
                <a:ext cx="1485727" cy="395558"/>
              </a:xfrm>
              <a:prstGeom prst="rect">
                <a:avLst/>
              </a:prstGeom>
              <a:blipFill rotWithShape="1">
                <a:blip r:embed="rId6"/>
                <a:stretch>
                  <a:fillRect t="-107692" r="-14754" b="-16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106944" y="3594928"/>
            <a:ext cx="1697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Time separation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224736"/>
            <a:ext cx="2913089" cy="13866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4393" r="7778" b="-1038"/>
          <a:stretch/>
        </p:blipFill>
        <p:spPr>
          <a:xfrm>
            <a:off x="6001523" y="1808721"/>
            <a:ext cx="3142477" cy="1772679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 bwMode="auto">
          <a:xfrm>
            <a:off x="7196890" y="2340408"/>
            <a:ext cx="852678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501690" y="1833148"/>
                <a:ext cx="4724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Δ</m:t>
                      </m:r>
                      <m:r>
                        <a:rPr lang="en-US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690" y="1833148"/>
                <a:ext cx="472437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 descr="http://www.treasuremountainmining.com/catalog/images/EB106CICE1B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90" y="1219199"/>
            <a:ext cx="3065489" cy="278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15860" y="3302540"/>
            <a:ext cx="2405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Birefringence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90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2224</TotalTime>
  <Words>887</Words>
  <Application>Microsoft Office PowerPoint</Application>
  <PresentationFormat>On-screen Show (4:3)</PresentationFormat>
  <Paragraphs>186</Paragraphs>
  <Slides>18</Slides>
  <Notes>18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Equation</vt:lpstr>
      <vt:lpstr>University of Maryland Institute for Research in Electronics and Applied Physics</vt:lpstr>
      <vt:lpstr>Outline</vt:lpstr>
      <vt:lpstr>Collaborative Support</vt:lpstr>
      <vt:lpstr>Controlled Perturbation Studies on Uniform Electron Beams </vt:lpstr>
      <vt:lpstr>Perturbations to Beams</vt:lpstr>
      <vt:lpstr>Propagation of Space-Charge Waves</vt:lpstr>
      <vt:lpstr>Solitary Wave Trains (PRL,2013)</vt:lpstr>
      <vt:lpstr>Longitudinally Shaping of the Beam using ASTA Laser</vt:lpstr>
      <vt:lpstr>Temporally Shaping the Laser Beam using Birefringent Crystals</vt:lpstr>
      <vt:lpstr>“Slip &amp; Stack”* </vt:lpstr>
      <vt:lpstr>Various Temporal Pulse Shapes</vt:lpstr>
      <vt:lpstr>Flat top generation using two crystals</vt:lpstr>
      <vt:lpstr>Longitudinal HOTSPOT  (Density perturbation)</vt:lpstr>
      <vt:lpstr>Multiple Longitudinal Perturbation’s</vt:lpstr>
      <vt:lpstr>ASTA Low Energy Beamline</vt:lpstr>
      <vt:lpstr>Space Charge Waves with Acceleration</vt:lpstr>
      <vt:lpstr>Plan</vt:lpstr>
      <vt:lpstr>Thank you to: Jinhao Ruan [Lasers and crystals] “Chip” Dean Edstrom [Optics and Laser] Alex Lumpkin [Streak Camera] Jamie Santucci [Optics] Philippe Piot and Vladimir Shiltsev [URA support] Elvin Harms/Daniel Broemmelsiek [Operations] Rami Kishek [General guidance]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brian</cp:lastModifiedBy>
  <cp:revision>548</cp:revision>
  <cp:lastPrinted>2014-06-05T02:29:45Z</cp:lastPrinted>
  <dcterms:created xsi:type="dcterms:W3CDTF">2006-08-16T00:00:00Z</dcterms:created>
  <dcterms:modified xsi:type="dcterms:W3CDTF">2014-06-10T15:22:08Z</dcterms:modified>
</cp:coreProperties>
</file>