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68" r:id="rId5"/>
    <p:sldId id="271" r:id="rId6"/>
    <p:sldId id="274" r:id="rId7"/>
    <p:sldId id="275" r:id="rId8"/>
    <p:sldId id="267" r:id="rId9"/>
    <p:sldId id="272" r:id="rId10"/>
    <p:sldId id="261" r:id="rId11"/>
    <p:sldId id="262" r:id="rId12"/>
    <p:sldId id="260" r:id="rId13"/>
    <p:sldId id="269" r:id="rId14"/>
    <p:sldId id="264" r:id="rId15"/>
    <p:sldId id="258" r:id="rId16"/>
    <p:sldId id="265" r:id="rId17"/>
    <p:sldId id="266" r:id="rId18"/>
    <p:sldId id="281" r:id="rId19"/>
    <p:sldId id="263" r:id="rId20"/>
    <p:sldId id="278" r:id="rId21"/>
    <p:sldId id="284" r:id="rId22"/>
    <p:sldId id="283" r:id="rId23"/>
    <p:sldId id="273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685B-4519-4B08-B71C-D97AB6BF5BC7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C5342-0DFE-4D4C-AEC9-B51F619B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X-rays from Channeling 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Tanaji Sen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ASTA User’s Meeting</a:t>
            </a:r>
          </a:p>
          <a:p>
            <a:r>
              <a:rPr lang="en-US" dirty="0" smtClean="0"/>
              <a:t>June 9-10,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ELBE Measurements &amp; Simulations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94914"/>
              </p:ext>
            </p:extLst>
          </p:nvPr>
        </p:nvGraphicFramePr>
        <p:xfrm>
          <a:off x="304800" y="1219200"/>
          <a:ext cx="82296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78280"/>
                <a:gridCol w="1676400"/>
                <a:gridCol w="1783080"/>
                <a:gridCol w="164592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</a:t>
                      </a:r>
                    </a:p>
                    <a:p>
                      <a:r>
                        <a:rPr lang="en-US" sz="2400" dirty="0" smtClean="0"/>
                        <a:t>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Thickness</a:t>
                      </a:r>
                    </a:p>
                    <a:p>
                      <a:r>
                        <a:rPr lang="en-US" sz="2400" baseline="0" dirty="0" smtClean="0"/>
                        <a:t>[</a:t>
                      </a:r>
                      <a:r>
                        <a:rPr lang="el-GR" sz="2400" baseline="0" dirty="0" smtClean="0"/>
                        <a:t>μ</a:t>
                      </a:r>
                      <a:r>
                        <a:rPr lang="en-US" sz="2400" baseline="0" dirty="0" smtClean="0"/>
                        <a:t>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Exp</a:t>
                      </a:r>
                      <a:r>
                        <a:rPr lang="en-US" sz="2400" dirty="0" smtClean="0"/>
                        <a:t> yield</a:t>
                      </a:r>
                    </a:p>
                    <a:p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/>
                        <a:t>phot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sr</a:t>
                      </a:r>
                      <a:r>
                        <a:rPr lang="en-US" sz="2400" dirty="0" smtClean="0"/>
                        <a:t>-e]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Theor</a:t>
                      </a:r>
                      <a:r>
                        <a:rPr lang="en-US" sz="2400" dirty="0" smtClean="0"/>
                        <a:t>. Yield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/>
                        <a:t>phot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sr</a:t>
                      </a:r>
                      <a:r>
                        <a:rPr lang="en-US" sz="2400" dirty="0" smtClean="0"/>
                        <a:t>-e]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Exp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Theor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42.5</a:t>
                      </a:r>
                    </a:p>
                    <a:p>
                      <a:r>
                        <a:rPr lang="en-US" sz="2400" dirty="0" smtClean="0"/>
                        <a:t>168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0.048</a:t>
                      </a:r>
                    </a:p>
                    <a:p>
                      <a:r>
                        <a:rPr lang="en-US" sz="2400" dirty="0" smtClean="0"/>
                        <a:t>0.090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0.11</a:t>
                      </a:r>
                    </a:p>
                    <a:p>
                      <a:r>
                        <a:rPr lang="en-US" sz="2400" dirty="0" smtClean="0"/>
                        <a:t>0.22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0.45</a:t>
                      </a:r>
                    </a:p>
                    <a:p>
                      <a:r>
                        <a:rPr lang="en-US" sz="2400" dirty="0" smtClean="0"/>
                        <a:t>0.41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42.5</a:t>
                      </a:r>
                    </a:p>
                    <a:p>
                      <a:r>
                        <a:rPr lang="en-US" sz="2400" dirty="0" smtClean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0.059</a:t>
                      </a:r>
                    </a:p>
                    <a:p>
                      <a:r>
                        <a:rPr lang="en-US" sz="2400" dirty="0" smtClean="0"/>
                        <a:t>0.13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0.15</a:t>
                      </a:r>
                    </a:p>
                    <a:p>
                      <a:r>
                        <a:rPr lang="en-US" sz="2400" dirty="0" smtClean="0"/>
                        <a:t>0.29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0.39</a:t>
                      </a:r>
                    </a:p>
                    <a:p>
                      <a:r>
                        <a:rPr lang="en-US" sz="2400" dirty="0" smtClean="0"/>
                        <a:t>0.45</a:t>
                      </a:r>
                      <a:endParaRPr lang="en-US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42.5</a:t>
                      </a:r>
                    </a:p>
                    <a:p>
                      <a:r>
                        <a:rPr lang="en-US" sz="2400" dirty="0" smtClean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0.23</a:t>
                      </a:r>
                    </a:p>
                    <a:p>
                      <a:r>
                        <a:rPr lang="en-US" sz="2400" dirty="0" smtClean="0"/>
                        <a:t>0.52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0.45</a:t>
                      </a:r>
                    </a:p>
                    <a:p>
                      <a:r>
                        <a:rPr lang="en-US" sz="2400" dirty="0" smtClean="0"/>
                        <a:t>0.89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0.51</a:t>
                      </a:r>
                    </a:p>
                    <a:p>
                      <a:r>
                        <a:rPr lang="en-US" sz="2400" dirty="0" smtClean="0"/>
                        <a:t>0.59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5926015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Azadegan</a:t>
            </a:r>
            <a:r>
              <a:rPr lang="en-US" dirty="0" smtClean="0"/>
              <a:t> (2007)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58000" y="2209800"/>
            <a:ext cx="990600" cy="3429000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Improvements to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Corrected potential V</a:t>
            </a:r>
            <a:r>
              <a:rPr lang="en-US" b="1" baseline="30000" dirty="0" smtClean="0"/>
              <a:t>I</a:t>
            </a:r>
            <a:r>
              <a:rPr lang="en-US" b="1" dirty="0" smtClean="0"/>
              <a:t> for thermal scattering; affects transition rate between states</a:t>
            </a:r>
          </a:p>
          <a:p>
            <a:r>
              <a:rPr lang="en-US" b="1" u="sng" dirty="0" smtClean="0"/>
              <a:t>Included dechanneling from free states</a:t>
            </a:r>
          </a:p>
          <a:p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Finite beam divergence</a:t>
            </a:r>
          </a:p>
          <a:p>
            <a:r>
              <a:rPr lang="en-US" dirty="0" smtClean="0"/>
              <a:t>Inclusion of linewidth contributions from multiple scattering, Bloch wave broadening</a:t>
            </a:r>
          </a:p>
          <a:p>
            <a:r>
              <a:rPr lang="en-US" dirty="0" smtClean="0"/>
              <a:t>Correction to the line shape in the intensity spectrum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69" y="2438400"/>
            <a:ext cx="5562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17123" y="2485841"/>
            <a:ext cx="2057400" cy="103346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Updated ELBE calculations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47800"/>
            <a:ext cx="35814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Theory </a:t>
            </a:r>
            <a:r>
              <a:rPr lang="en-US" sz="2400" dirty="0"/>
              <a:t>bounds for 42.5/168 </a:t>
            </a:r>
            <a:r>
              <a:rPr lang="el-GR" sz="2400" dirty="0"/>
              <a:t>μ</a:t>
            </a:r>
            <a:r>
              <a:rPr lang="en-US" sz="2400" dirty="0"/>
              <a:t>m</a:t>
            </a:r>
            <a:endParaRPr lang="en-US" sz="2400" dirty="0" smtClean="0"/>
          </a:p>
          <a:p>
            <a:r>
              <a:rPr lang="en-US" sz="2400" dirty="0" smtClean="0"/>
              <a:t>Lower line :  dechanneling from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/7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free state and above. </a:t>
            </a:r>
          </a:p>
          <a:p>
            <a:r>
              <a:rPr lang="en-US" sz="2400" dirty="0" smtClean="0"/>
              <a:t>Upper line: dechanneling from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/9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free state and above</a:t>
            </a:r>
          </a:p>
          <a:p>
            <a:r>
              <a:rPr lang="en-US" sz="2400" dirty="0" smtClean="0"/>
              <a:t>Importance of rechanneling </a:t>
            </a:r>
            <a:r>
              <a:rPr lang="en-US" sz="2400" dirty="0" smtClean="0"/>
              <a:t>(free state to bound state) for </a:t>
            </a:r>
            <a:r>
              <a:rPr lang="en-US" sz="2400" dirty="0" smtClean="0"/>
              <a:t>thicker crystals </a:t>
            </a:r>
            <a:endParaRPr lang="en-US" sz="2400" dirty="0"/>
          </a:p>
        </p:txBody>
      </p:sp>
      <p:pic>
        <p:nvPicPr>
          <p:cNvPr id="3074" name="Picture 2" descr="C:\Users\tsen\Documents\ASTA\CHANNELING\Elbe_compa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22293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ASTA main parameters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44603"/>
              </p:ext>
            </p:extLst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472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Parameter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Beam energy</a:t>
                      </a:r>
                    </a:p>
                    <a:p>
                      <a:r>
                        <a:rPr lang="en-US" sz="2400" dirty="0" smtClean="0"/>
                        <a:t>Bunch charge </a:t>
                      </a:r>
                    </a:p>
                    <a:p>
                      <a:r>
                        <a:rPr lang="en-US" sz="2400" dirty="0" smtClean="0"/>
                        <a:t>Bunch frequency</a:t>
                      </a:r>
                    </a:p>
                    <a:p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beam current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Transverse emittance</a:t>
                      </a:r>
                    </a:p>
                    <a:p>
                      <a:r>
                        <a:rPr lang="en-US" sz="2400" dirty="0" smtClean="0"/>
                        <a:t>Bunch length</a:t>
                      </a:r>
                    </a:p>
                    <a:p>
                      <a:r>
                        <a:rPr lang="en-US" sz="2400" dirty="0" smtClean="0"/>
                        <a:t>Energy spread</a:t>
                      </a:r>
                    </a:p>
                    <a:p>
                      <a:r>
                        <a:rPr lang="en-US" sz="2400" dirty="0" smtClean="0"/>
                        <a:t>Crystal, plane</a:t>
                      </a:r>
                    </a:p>
                    <a:p>
                      <a:r>
                        <a:rPr lang="en-US" sz="2400" dirty="0" smtClean="0"/>
                        <a:t>Critical angle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 – 50</a:t>
                      </a:r>
                      <a:r>
                        <a:rPr lang="en-US" sz="2400" baseline="0" dirty="0" smtClean="0"/>
                        <a:t> MeV</a:t>
                      </a:r>
                    </a:p>
                    <a:p>
                      <a:r>
                        <a:rPr lang="en-US" sz="2400" dirty="0" smtClean="0"/>
                        <a:t>~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20 pC  (low charge operation)</a:t>
                      </a:r>
                    </a:p>
                    <a:p>
                      <a:r>
                        <a:rPr lang="en-US" sz="2400" dirty="0" smtClean="0"/>
                        <a:t>3 MHz</a:t>
                      </a:r>
                    </a:p>
                    <a:p>
                      <a:r>
                        <a:rPr lang="en-US" sz="2400" dirty="0" smtClean="0"/>
                        <a:t>300 </a:t>
                      </a:r>
                      <a:r>
                        <a:rPr lang="en-US" sz="2400" dirty="0" err="1" smtClean="0"/>
                        <a:t>nA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&lt;</a:t>
                      </a:r>
                      <a:r>
                        <a:rPr lang="en-US" sz="2400" baseline="0" dirty="0" smtClean="0"/>
                        <a:t> 100 nm</a:t>
                      </a:r>
                    </a:p>
                    <a:p>
                      <a:r>
                        <a:rPr lang="en-US" sz="2400" dirty="0" smtClean="0"/>
                        <a:t>&lt; 1 mm</a:t>
                      </a:r>
                    </a:p>
                    <a:p>
                      <a:r>
                        <a:rPr lang="en-US" sz="2400" dirty="0" smtClean="0"/>
                        <a:t> &lt; 1%</a:t>
                      </a:r>
                    </a:p>
                    <a:p>
                      <a:r>
                        <a:rPr lang="en-US" sz="2400" dirty="0" smtClean="0"/>
                        <a:t>Diamond, (110)</a:t>
                      </a:r>
                    </a:p>
                    <a:p>
                      <a:r>
                        <a:rPr lang="en-US" sz="2400" dirty="0" smtClean="0"/>
                        <a:t>1.5 </a:t>
                      </a:r>
                      <a:r>
                        <a:rPr lang="en-US" sz="2400" dirty="0" err="1" smtClean="0"/>
                        <a:t>mrad</a:t>
                      </a:r>
                      <a:r>
                        <a:rPr lang="en-US" sz="2400" dirty="0" smtClean="0"/>
                        <a:t>(20 MeV), 1mrad(50MeV)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39823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Real and Imaginary Potentials</a:t>
            </a:r>
            <a:endParaRPr lang="en-US" dirty="0"/>
          </a:p>
        </p:txBody>
      </p:sp>
      <p:pic>
        <p:nvPicPr>
          <p:cNvPr id="5122" name="Picture 2" descr="C:\Users\tsen\Documents\ASTA\CHANNELING\ImagPotential_20MeV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41686"/>
            <a:ext cx="3902318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ASTA\CHANNELING\RealPotential_20MeV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6" y="853409"/>
            <a:ext cx="391536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X:\ASTA\CHANNELING\RealPotential_50MeV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3" y="3584886"/>
            <a:ext cx="3895724" cy="27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00554"/>
            <a:ext cx="1156086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20 MeV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458" y="3701534"/>
            <a:ext cx="1156086" cy="46166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50 </a:t>
            </a:r>
            <a:r>
              <a:rPr lang="en-US" sz="2400" dirty="0"/>
              <a:t>MeV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3701534"/>
            <a:ext cx="484421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Depth of real potential  about 24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Energy bands differ by few eV in rest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frame, transform  to 10’s of keV in lab</a:t>
            </a:r>
          </a:p>
          <a:p>
            <a:r>
              <a:rPr lang="en-US" sz="2200" dirty="0" smtClean="0"/>
              <a:t>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Corrected imaginary potential  is </a:t>
            </a:r>
          </a:p>
          <a:p>
            <a:r>
              <a:rPr lang="en-US" sz="2200" dirty="0" smtClean="0"/>
              <a:t>weaker, reduces non-radiative transition </a:t>
            </a:r>
          </a:p>
          <a:p>
            <a:r>
              <a:rPr lang="en-US" sz="2200" dirty="0" smtClean="0"/>
              <a:t>rates,  reduces intrinsic line widths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59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Intensity spectra</a:t>
            </a:r>
            <a:endParaRPr lang="en-US" dirty="0"/>
          </a:p>
        </p:txBody>
      </p:sp>
      <p:pic>
        <p:nvPicPr>
          <p:cNvPr id="1026" name="Picture 2" descr="C:\Users\tsen\Documents\ASTA\CHANNELING\Intensity_ASTA_1.bmp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4" y="914400"/>
            <a:ext cx="4285175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en\Documents\ASTA\CHANNELING\Intensity_ASTA_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40" y="890953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sen\Documents\ASTA\CHANNELING\Intensity_ASTA_3.bmp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799"/>
            <a:ext cx="38404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sen\Documents\ASTA\CHANNELING\Intensity_ASTA_4.bmp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60" y="3710353"/>
            <a:ext cx="38404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676400"/>
            <a:ext cx="195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 MeV, 42.5 </a:t>
            </a:r>
            <a:r>
              <a:rPr lang="el-GR" sz="2000" dirty="0" smtClean="0"/>
              <a:t>μ</a:t>
            </a:r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57800" y="1480774"/>
            <a:ext cx="189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20 MeV, 168 </a:t>
            </a:r>
            <a:r>
              <a:rPr lang="el-GR" sz="2000" dirty="0" smtClean="0"/>
              <a:t>μ</a:t>
            </a:r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85800" y="4576521"/>
            <a:ext cx="1954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50 </a:t>
            </a:r>
            <a:r>
              <a:rPr lang="en-US" sz="2000" dirty="0"/>
              <a:t>MeV, 42.5 </a:t>
            </a:r>
            <a:r>
              <a:rPr lang="el-GR" sz="2000" dirty="0"/>
              <a:t>μ</a:t>
            </a:r>
            <a:r>
              <a:rPr lang="en-US" sz="2000" dirty="0"/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4576521"/>
            <a:ext cx="189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50 MeV, </a:t>
            </a:r>
            <a:r>
              <a:rPr lang="en-US" sz="2000" dirty="0" smtClean="0"/>
              <a:t>168 </a:t>
            </a:r>
            <a:r>
              <a:rPr lang="el-GR" sz="2000" dirty="0"/>
              <a:t>μ</a:t>
            </a:r>
            <a:r>
              <a:rPr lang="en-US" sz="2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212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Initial Populations </a:t>
            </a:r>
            <a:r>
              <a:rPr lang="en-US" dirty="0"/>
              <a:t>v</a:t>
            </a:r>
            <a:r>
              <a:rPr lang="en-US" dirty="0" smtClean="0"/>
              <a:t>s incident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06" y="4648200"/>
            <a:ext cx="82296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Initial populations in the bound states determine intensities of different lines</a:t>
            </a:r>
          </a:p>
          <a:p>
            <a:r>
              <a:rPr lang="en-US" sz="2000" dirty="0" smtClean="0"/>
              <a:t>Maximum population in the n=1 state at an incident angle of</a:t>
            </a:r>
          </a:p>
          <a:p>
            <a:pPr marL="0" indent="0">
              <a:buNone/>
            </a:pPr>
            <a:r>
              <a:rPr lang="en-US" sz="2000" dirty="0" smtClean="0"/>
              <a:t>  -  0.5mrad at 20 MeV</a:t>
            </a:r>
          </a:p>
          <a:p>
            <a:pPr marL="0" indent="0">
              <a:buNone/>
            </a:pPr>
            <a:r>
              <a:rPr lang="en-US" sz="2000" dirty="0" smtClean="0"/>
              <a:t>  - 0.3mrad at 50 MeV</a:t>
            </a:r>
            <a:endParaRPr lang="en-US" sz="2000" dirty="0"/>
          </a:p>
        </p:txBody>
      </p:sp>
      <p:pic>
        <p:nvPicPr>
          <p:cNvPr id="6146" name="Picture 2" descr="C:\Users\tsen\Documents\ASTA\CHANNELING\InitialPops_TS_ASTA_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95400"/>
            <a:ext cx="45815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sen\Documents\ASTA\CHANNELING\InitialPops_TS_ASTA_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06" y="1295399"/>
            <a:ext cx="45815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33" y="2286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Population, yield vs divergence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953000"/>
            <a:ext cx="4267200" cy="117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=1 initial population is maximum at ~0.3mrad</a:t>
            </a:r>
            <a:endParaRPr lang="en-US" dirty="0"/>
          </a:p>
        </p:txBody>
      </p:sp>
      <p:pic>
        <p:nvPicPr>
          <p:cNvPr id="1027" name="Picture 3" descr="C:\Users\tsen\Documents\ASTA\CHANNELING\initpops_div_50MeV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" y="1524000"/>
            <a:ext cx="45815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sen\Documents\ASTA\CHANNELING\yields_div_1_AST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33" y="762000"/>
            <a:ext cx="369784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sen\Documents\ASTA\CHANNELING\yields_div_2_AST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33" y="3395900"/>
            <a:ext cx="3819525" cy="26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2710" y="173193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1       0 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5718" y="1993540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20298" y="454410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2        1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44318" y="4791027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Initial population vs angle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891" y="1465385"/>
            <a:ext cx="3313909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Beam divergence set for max. population in n=1 state </a:t>
            </a:r>
          </a:p>
          <a:p>
            <a:r>
              <a:rPr lang="en-US" dirty="0" smtClean="0"/>
              <a:t>Slight asymmetry about zero angle</a:t>
            </a:r>
          </a:p>
          <a:p>
            <a:r>
              <a:rPr lang="en-US" dirty="0" smtClean="0"/>
              <a:t>Maximum population about zero angle for all states.</a:t>
            </a:r>
            <a:endParaRPr lang="en-US" dirty="0"/>
          </a:p>
        </p:txBody>
      </p:sp>
      <p:pic>
        <p:nvPicPr>
          <p:cNvPr id="5122" name="Picture 2" descr="C:\Users\tsen\Documents\ASTA\CHANNELING\initpops_angle_0.3mrad_50MeV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2204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Brilliance at ASTA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8245" y="1066800"/>
                <a:ext cx="8001000" cy="974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400" b="1">
                              <a:latin typeface="Cambria Math"/>
                            </a:rPr>
                            <m:t>𝐍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𝐝</m:t>
                              </m:r>
                            </m:e>
                            <m:sup>
                              <m:r>
                                <a:rPr lang="en-US" sz="2400" b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/>
                                </a:rPr>
                                <m:t>𝐍</m:t>
                              </m:r>
                            </m:num>
                            <m:den>
                              <m:r>
                                <a:rPr lang="en-US" sz="2400" b="1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𝛚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𝐝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𝛀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/>
                                    </a:rPr>
                                    <m:t>𝐚𝐯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>
                                  <a:latin typeface="Cambria Math"/>
                                </a:rPr>
                                <m:t>𝐞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/>
                            </a:rPr>
                            <m:t>𝛄</m:t>
                          </m:r>
                        </m:e>
                        <m:sup>
                          <m:r>
                            <a:rPr lang="en-US" sz="2400" b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sz="2400" b="1" i="1" smtClean="0">
                                  <a:latin typeface="Cambria Math"/>
                                </a:rPr>
                                <m:t>𝝈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>
                              <a:latin typeface="Cambria Math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</a:rPr>
                                    <m:t>𝛜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latin typeface="Cambria Math"/>
                                    </a:rPr>
                                    <m:t>𝐍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photons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mm</m:t>
                                      </m:r>
                                      <m:r>
                                        <a:rPr lang="en-US"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mrad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latin typeface="Cambria Math"/>
                                </a:rPr>
                                <m:t>−0.1%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BW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5" y="1066800"/>
                <a:ext cx="8001000" cy="9740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49397" y="2434782"/>
            <a:ext cx="390632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 Expected brilliance with</a:t>
            </a:r>
          </a:p>
          <a:p>
            <a:r>
              <a:rPr lang="en-US" sz="2600" dirty="0" smtClean="0"/>
              <a:t>100nm about 10</a:t>
            </a:r>
            <a:r>
              <a:rPr lang="en-US" sz="2600" baseline="30000" dirty="0" smtClean="0"/>
              <a:t>4</a:t>
            </a:r>
            <a:r>
              <a:rPr lang="en-US" sz="2600" dirty="0" smtClean="0"/>
              <a:t>  times</a:t>
            </a:r>
          </a:p>
          <a:p>
            <a:r>
              <a:rPr lang="en-US" sz="2600" dirty="0" smtClean="0"/>
              <a:t> larger than at ELBE.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FE cathode expected to </a:t>
            </a:r>
          </a:p>
          <a:p>
            <a:r>
              <a:rPr lang="en-US" sz="2600" dirty="0" smtClean="0"/>
              <a:t>lower emittance ~ 10nm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Brilliance would increase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by ~100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Thicker crystals may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691" y="3962906"/>
            <a:ext cx="457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tsen\Documents\ASTA\CHANNELING\brilliance_div_1_50MeV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9" y="2040849"/>
            <a:ext cx="5064371" cy="42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1845" y="3742833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1       0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09799" y="3962906"/>
            <a:ext cx="457492" cy="415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of Channeling Radiation</a:t>
            </a:r>
          </a:p>
          <a:p>
            <a:r>
              <a:rPr lang="en-US" dirty="0" smtClean="0"/>
              <a:t>Improvements to the theoretical model</a:t>
            </a:r>
          </a:p>
          <a:p>
            <a:r>
              <a:rPr lang="en-US" dirty="0" smtClean="0"/>
              <a:t>Comparisons with ELBE (Dresden, Germany) channeling results</a:t>
            </a:r>
          </a:p>
          <a:p>
            <a:r>
              <a:rPr lang="en-US" dirty="0" smtClean="0"/>
              <a:t>Calculations for ASTA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ASTA Channeling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2975"/>
            <a:ext cx="8229600" cy="13731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Goniometer with crystal in the beamline, UHV tested</a:t>
            </a:r>
          </a:p>
          <a:p>
            <a:r>
              <a:rPr lang="en-US" sz="2400" dirty="0" smtClean="0"/>
              <a:t>Initial studies will look at CR dependence on electron beam parameters: energy, bunch charge, emittance, spot size, energy spread. Operate initially with higher bunch charge, fewer bunches.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33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1"/>
            <a:ext cx="7249116" cy="274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2743200" cy="175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3657600"/>
            <a:ext cx="3635704" cy="1976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352800"/>
            <a:ext cx="3029256" cy="2127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21" y="5772834"/>
            <a:ext cx="4521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Single crystal diamond </a:t>
            </a:r>
            <a:r>
              <a:rPr lang="en-US" sz="2000" u="sng" dirty="0" smtClean="0"/>
              <a:t>extraction window</a:t>
            </a:r>
          </a:p>
          <a:p>
            <a:r>
              <a:rPr lang="en-US" sz="2000" dirty="0" smtClean="0"/>
              <a:t>Transmission &gt; 80% </a:t>
            </a:r>
            <a:r>
              <a:rPr lang="en-US" sz="2000" dirty="0" err="1" smtClean="0"/>
              <a:t>upto</a:t>
            </a:r>
            <a:r>
              <a:rPr lang="en-US" sz="2000" dirty="0" smtClean="0"/>
              <a:t> 40 </a:t>
            </a:r>
            <a:r>
              <a:rPr lang="en-US" sz="2000" dirty="0" err="1" smtClean="0"/>
              <a:t>keV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30902" y="5388113"/>
            <a:ext cx="4040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Goniometer passed vacuum requirement</a:t>
            </a:r>
          </a:p>
          <a:p>
            <a:r>
              <a:rPr lang="en-US" dirty="0"/>
              <a:t>interfacing </a:t>
            </a:r>
            <a:r>
              <a:rPr lang="en-US" dirty="0" smtClean="0"/>
              <a:t>with </a:t>
            </a:r>
            <a:r>
              <a:rPr lang="en-US" dirty="0"/>
              <a:t>ACNET control system </a:t>
            </a:r>
            <a:endParaRPr lang="en-US" dirty="0" smtClean="0"/>
          </a:p>
          <a:p>
            <a:r>
              <a:rPr lang="en-US" dirty="0" smtClean="0"/>
              <a:t>underway </a:t>
            </a:r>
            <a:r>
              <a:rPr lang="en-US" dirty="0"/>
              <a:t>(summer intern E. Mercado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00400" y="914401"/>
            <a:ext cx="304800" cy="304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914401"/>
            <a:ext cx="2971800" cy="6857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94" y="3505201"/>
            <a:ext cx="2024606" cy="18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ASTA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9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Tracking with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nonlinearities show spot sizes of a few </a:t>
            </a:r>
            <a:r>
              <a:rPr lang="el-GR" sz="2000" dirty="0" smtClean="0"/>
              <a:t>μ</a:t>
            </a:r>
            <a:r>
              <a:rPr lang="en-US" sz="2000" dirty="0" smtClean="0"/>
              <a:t>m at crystal</a:t>
            </a:r>
          </a:p>
          <a:p>
            <a:r>
              <a:rPr lang="en-US" sz="2000" dirty="0" smtClean="0"/>
              <a:t>Emittance growth not significant along the beamline to the crystal.. Expect  ~10nm with field emitter cathodes.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876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3962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Updated model results in better agreement with measured photon yields at ELBE</a:t>
            </a:r>
          </a:p>
          <a:p>
            <a:r>
              <a:rPr lang="en-US" dirty="0" smtClean="0"/>
              <a:t>Rechanneling in thicker crystals may be helpful in increasing yield</a:t>
            </a:r>
          </a:p>
          <a:p>
            <a:r>
              <a:rPr lang="en-US" dirty="0" smtClean="0"/>
              <a:t>Optimum beam divergence for photon yield depends on beam energy. </a:t>
            </a:r>
          </a:p>
          <a:p>
            <a:r>
              <a:rPr lang="en-US" dirty="0" smtClean="0"/>
              <a:t>Expected brilliance </a:t>
            </a:r>
            <a:r>
              <a:rPr lang="en-US" dirty="0"/>
              <a:t>~</a:t>
            </a:r>
            <a:r>
              <a:rPr lang="en-US" dirty="0" smtClean="0"/>
              <a:t> 3x10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phot</a:t>
            </a:r>
            <a:r>
              <a:rPr lang="en-US" dirty="0" smtClean="0"/>
              <a:t>/(s-(mm-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-0.1% BW)  with transverse emittance 100nm.</a:t>
            </a:r>
          </a:p>
          <a:p>
            <a:r>
              <a:rPr lang="en-US" dirty="0" smtClean="0"/>
              <a:t>Field emitter cathodes expected to increase brilliance about 100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Component installation and integration underway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Intensity spectra with divergence</a:t>
            </a:r>
            <a:endParaRPr lang="en-US" dirty="0"/>
          </a:p>
        </p:txBody>
      </p:sp>
      <p:pic>
        <p:nvPicPr>
          <p:cNvPr id="9218" name="Picture 2" descr="C:\Users\tsen\Documents\ASTA\CHANNELING\Intensity_div_ASTA_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5431"/>
            <a:ext cx="4267200" cy="26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sen\Documents\ASTA\CHANNELING\Intensity_div_ASTA_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" y="3733800"/>
            <a:ext cx="43508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sen\Documents\ASTA\CHANNELING\Intensity_div_ASTA_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2" y="961293"/>
            <a:ext cx="4239494" cy="27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sen\Documents\ASTA\CHANNELING\Intensity_div_ASTA_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1" y="3733800"/>
            <a:ext cx="39153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Potential for inelastic thermal scattering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Expand imaginary potential </a:t>
            </a:r>
          </a:p>
          <a:p>
            <a:pPr marL="0" indent="0">
              <a:buNone/>
            </a:pPr>
            <a:r>
              <a:rPr lang="en-US" sz="2400" dirty="0" smtClean="0"/>
              <a:t>in a Fourier series</a:t>
            </a:r>
          </a:p>
          <a:p>
            <a:pPr marL="0" indent="0">
              <a:buNone/>
            </a:pPr>
            <a:r>
              <a:rPr lang="en-US" sz="2400" dirty="0" smtClean="0"/>
              <a:t>Extract the diffuse scattering intensity from the total scattered intensity: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After small amplitude vibrations, thermal averaging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40" y="1207478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92" y="2178291"/>
            <a:ext cx="3676650" cy="64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65" y="2667000"/>
            <a:ext cx="6229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7296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Goals of Channeling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source of brilliant, monochromatic and tunable X-rays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the X-rays for imaging; specially phase contrast imaging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Channeling Radiation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7240" y="1066800"/>
                <a:ext cx="4343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Particles are channeled within a critical angle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Energy of X-rays 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> E</a:t>
                </a:r>
                <a:r>
                  <a:rPr lang="en-US" sz="2600" baseline="-25000" dirty="0" smtClean="0"/>
                  <a:t>X</a:t>
                </a:r>
                <a:r>
                  <a:rPr lang="en-US" sz="2600" dirty="0" smtClean="0"/>
                  <a:t> ~ 2</a:t>
                </a:r>
                <a:r>
                  <a:rPr lang="el-GR" sz="2600" dirty="0" smtClean="0"/>
                  <a:t>γ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600" i="1" dirty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600" dirty="0" smtClean="0"/>
                  <a:t>)/(1+</a:t>
                </a:r>
                <a:r>
                  <a:rPr lang="el-GR" sz="2600" dirty="0"/>
                  <a:t> </a:t>
                </a:r>
                <a:r>
                  <a:rPr lang="el-GR" sz="2600" dirty="0" smtClean="0"/>
                  <a:t>γ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θ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)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For planar channeling, eigenvalues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600" dirty="0" smtClean="0"/>
                  <a:t> found by solving 1D Schrodinger’s equation using the Doyle-Turner form of the atomic potential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7240" y="1066800"/>
                <a:ext cx="4343400" cy="4525963"/>
              </a:xfrm>
              <a:blipFill rotWithShape="1">
                <a:blip r:embed="rId3"/>
                <a:stretch>
                  <a:fillRect l="-2528" t="-1078" r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732901"/>
              </p:ext>
            </p:extLst>
          </p:nvPr>
        </p:nvGraphicFramePr>
        <p:xfrm>
          <a:off x="228600" y="914400"/>
          <a:ext cx="4190999" cy="231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r:id="rId4" imgW="5627382" imgH="2820042" progId="Adobe.Illustrator.9">
                  <p:embed/>
                </p:oleObj>
              </mc:Choice>
              <mc:Fallback>
                <p:oleObj r:id="rId4" imgW="5627382" imgH="2820042" progId="Adobe.Illustrator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4190999" cy="2319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5605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0"/>
            <a:ext cx="7211652" cy="8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Crystal planes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648200"/>
            <a:ext cx="8229600" cy="1554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(110) plane has a deeper potential than (100), higher energy X-rays</a:t>
            </a:r>
          </a:p>
          <a:p>
            <a:r>
              <a:rPr lang="en-US" dirty="0" smtClean="0"/>
              <a:t>(111) plane has more bound states, broader X-ray spectrum</a:t>
            </a:r>
          </a:p>
          <a:p>
            <a:r>
              <a:rPr lang="en-US" dirty="0" smtClean="0"/>
              <a:t>Preferred plane is (110)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4" y="1432559"/>
            <a:ext cx="2943780" cy="27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399"/>
            <a:ext cx="2800227" cy="268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22" y="1463038"/>
            <a:ext cx="2579077" cy="24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3628" y="399931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(110) plane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75852" y="3961718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100</a:t>
            </a:r>
            <a:r>
              <a:rPr lang="en-US" sz="2400" dirty="0"/>
              <a:t>) plane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3992" y="3940975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111) </a:t>
            </a:r>
            <a:r>
              <a:rPr lang="en-US" sz="2400" dirty="0"/>
              <a:t>plane</a:t>
            </a:r>
          </a:p>
        </p:txBody>
      </p:sp>
    </p:spTree>
    <p:extLst>
      <p:ext uri="{BB962C8B-B14F-4D97-AF65-F5344CB8AC3E}">
        <p14:creationId xmlns:p14="http://schemas.microsoft.com/office/powerpoint/2010/main" val="1862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Photon Yields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Radiative transitions : apply Fermi’s golden rule 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 smtClean="0"/>
              <a:t>Selection rule: transitions only between states of opposite parity,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|m-n| = Odd</a:t>
            </a:r>
          </a:p>
          <a:p>
            <a:r>
              <a:rPr lang="en-US" sz="2800" dirty="0" smtClean="0"/>
              <a:t>Non-radiative transitions, mainly inelastic thermal scattering off lattice vibrations, determine population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</a:p>
          <a:p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  <a:p>
            <a:r>
              <a:rPr lang="en-US" sz="2800" dirty="0" smtClean="0"/>
              <a:t>Approximate selection rule: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|m-n|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6" y="1547446"/>
            <a:ext cx="4648200" cy="81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39576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50884"/>
            <a:ext cx="3190593" cy="8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46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Line Width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Intrinsic line width from finite lifetime of channeling states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Bloch wave broadening from finite width of energy bands,  </a:t>
            </a:r>
          </a:p>
          <a:p>
            <a:endParaRPr lang="en-US" sz="2200" dirty="0"/>
          </a:p>
          <a:p>
            <a:r>
              <a:rPr lang="en-US" sz="2200" dirty="0" smtClean="0"/>
              <a:t>Multiple </a:t>
            </a:r>
            <a:r>
              <a:rPr lang="en-US" sz="2200" dirty="0"/>
              <a:t>scattering: scattering in planar channels weaker than in amorphous </a:t>
            </a:r>
            <a:r>
              <a:rPr lang="en-US" sz="2200" dirty="0" smtClean="0"/>
              <a:t>media</a:t>
            </a:r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Energy spread  of electron beam</a:t>
            </a:r>
          </a:p>
          <a:p>
            <a:r>
              <a:rPr lang="en-US" sz="2200" dirty="0" smtClean="0"/>
              <a:t>Detector resolution</a:t>
            </a: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58" y="1219200"/>
            <a:ext cx="52149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78" y="2810608"/>
            <a:ext cx="3131345" cy="54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84" y="3962400"/>
            <a:ext cx="6638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Experiment at ELBE (2007)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50" y="4645938"/>
            <a:ext cx="5013250" cy="16024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Observed CR at beam energies from 14.6 MeV to 30 MeV</a:t>
            </a:r>
          </a:p>
          <a:p>
            <a:r>
              <a:rPr lang="en-US" dirty="0" smtClean="0"/>
              <a:t>Beam current  ~ 100 </a:t>
            </a:r>
            <a:r>
              <a:rPr lang="en-US" dirty="0" err="1" smtClean="0"/>
              <a:t>nA</a:t>
            </a:r>
            <a:endParaRPr lang="en-US" dirty="0" smtClean="0"/>
          </a:p>
          <a:p>
            <a:r>
              <a:rPr lang="en-US" dirty="0" smtClean="0"/>
              <a:t>Transverse emittance  = 3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3825950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681037"/>
            <a:ext cx="4886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2" y="3310204"/>
            <a:ext cx="2849878" cy="29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205807"/>
            <a:ext cx="204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Wagner et al (2007)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6065" y="6144066"/>
            <a:ext cx="229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in ASTA beamline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28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Scaling Laws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026848"/>
              </p:ext>
            </p:extLst>
          </p:nvPr>
        </p:nvGraphicFramePr>
        <p:xfrm>
          <a:off x="0" y="1085444"/>
          <a:ext cx="8017072" cy="331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695"/>
                <a:gridCol w="1844040"/>
                <a:gridCol w="2807337"/>
              </a:tblGrid>
              <a:tr h="4182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Thickness</a:t>
                      </a:r>
                      <a:endParaRPr lang="en-US" sz="2400" dirty="0"/>
                    </a:p>
                  </a:txBody>
                  <a:tcPr/>
                </a:tc>
              </a:tr>
              <a:tr h="28583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Critical angle</a:t>
                      </a:r>
                    </a:p>
                    <a:p>
                      <a:r>
                        <a:rPr lang="en-US" sz="2400" dirty="0" smtClean="0"/>
                        <a:t># of bound states</a:t>
                      </a:r>
                    </a:p>
                    <a:p>
                      <a:r>
                        <a:rPr lang="en-US" sz="2400" dirty="0" smtClean="0"/>
                        <a:t>X-ray energy</a:t>
                      </a:r>
                    </a:p>
                    <a:p>
                      <a:r>
                        <a:rPr lang="en-US" sz="2400" dirty="0" smtClean="0"/>
                        <a:t>Linewidth</a:t>
                      </a:r>
                    </a:p>
                    <a:p>
                      <a:r>
                        <a:rPr lang="en-US" sz="2400" dirty="0" smtClean="0"/>
                        <a:t>Photon yield/(el-</a:t>
                      </a:r>
                      <a:r>
                        <a:rPr lang="en-US" sz="2400" dirty="0" err="1" smtClean="0"/>
                        <a:t>sr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r>
                        <a:rPr lang="en-US" sz="2400" dirty="0" err="1" smtClean="0"/>
                        <a:t>Chaneling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Incoh</a:t>
                      </a:r>
                      <a:r>
                        <a:rPr lang="en-US" sz="2400" dirty="0" smtClean="0"/>
                        <a:t>. </a:t>
                      </a:r>
                      <a:r>
                        <a:rPr lang="en-US" sz="2400" dirty="0" err="1" smtClean="0"/>
                        <a:t>Bremsst</a:t>
                      </a:r>
                      <a:r>
                        <a:rPr lang="en-US" sz="2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~ 1/</a:t>
                      </a:r>
                      <a:r>
                        <a:rPr lang="el-GR" sz="2400" dirty="0" smtClean="0"/>
                        <a:t>γ</a:t>
                      </a:r>
                      <a:r>
                        <a:rPr lang="en-US" sz="2400" baseline="30000" dirty="0" smtClean="0"/>
                        <a:t>1/2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~ </a:t>
                      </a:r>
                      <a:r>
                        <a:rPr lang="el-GR" sz="2400" dirty="0" smtClean="0"/>
                        <a:t>γ</a:t>
                      </a:r>
                      <a:r>
                        <a:rPr lang="en-US" sz="2400" baseline="30000" dirty="0" smtClean="0"/>
                        <a:t>1/2</a:t>
                      </a:r>
                    </a:p>
                    <a:p>
                      <a:r>
                        <a:rPr lang="en-US" sz="2400" baseline="30000" dirty="0" smtClean="0"/>
                        <a:t>~ </a:t>
                      </a:r>
                      <a:r>
                        <a:rPr lang="el-GR" sz="2400" dirty="0" smtClean="0"/>
                        <a:t>γ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30000" dirty="0" smtClean="0"/>
                        <a:t>3/2 – 2</a:t>
                      </a:r>
                    </a:p>
                    <a:p>
                      <a:r>
                        <a:rPr lang="en-US" sz="2400" baseline="30000" dirty="0" smtClean="0"/>
                        <a:t>~ </a:t>
                      </a:r>
                      <a:r>
                        <a:rPr lang="el-GR" sz="2400" dirty="0" smtClean="0"/>
                        <a:t>γ</a:t>
                      </a:r>
                      <a:r>
                        <a:rPr lang="en-US" sz="2400" baseline="300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~ </a:t>
                      </a:r>
                      <a:r>
                        <a:rPr lang="el-GR" sz="2400" dirty="0" smtClean="0"/>
                        <a:t>γ</a:t>
                      </a:r>
                      <a:r>
                        <a:rPr lang="en-US" sz="2400" baseline="30000" dirty="0" smtClean="0"/>
                        <a:t>5/2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~ </a:t>
                      </a:r>
                      <a:r>
                        <a:rPr lang="el-GR" sz="2400" dirty="0" smtClean="0"/>
                        <a:t>γ</a:t>
                      </a:r>
                      <a:r>
                        <a:rPr lang="en-US" sz="2400" baseline="300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-</a:t>
                      </a:r>
                    </a:p>
                    <a:p>
                      <a:r>
                        <a:rPr lang="en-US" sz="2400" dirty="0" smtClean="0"/>
                        <a:t>-</a:t>
                      </a:r>
                    </a:p>
                    <a:p>
                      <a:r>
                        <a:rPr lang="en-US" sz="2400" dirty="0" smtClean="0"/>
                        <a:t>-</a:t>
                      </a:r>
                    </a:p>
                    <a:p>
                      <a:r>
                        <a:rPr lang="en-US" sz="2400" dirty="0" smtClean="0"/>
                        <a:t>?</a:t>
                      </a:r>
                    </a:p>
                    <a:p>
                      <a:r>
                        <a:rPr lang="en-US" sz="2400" dirty="0" smtClean="0"/>
                        <a:t>~ </a:t>
                      </a:r>
                      <a:r>
                        <a:rPr lang="en-US" sz="2400" baseline="0" dirty="0" smtClean="0"/>
                        <a:t>z</a:t>
                      </a:r>
                      <a:r>
                        <a:rPr lang="en-US" sz="2400" baseline="30000" dirty="0" smtClean="0"/>
                        <a:t>1/2 </a:t>
                      </a:r>
                      <a:r>
                        <a:rPr lang="en-US" sz="2400" baseline="0" dirty="0" smtClean="0"/>
                        <a:t> ( z &lt; 200 </a:t>
                      </a:r>
                      <a:r>
                        <a:rPr lang="el-GR" sz="2400" baseline="0" dirty="0" smtClean="0"/>
                        <a:t>μ</a:t>
                      </a:r>
                      <a:r>
                        <a:rPr lang="en-US" sz="2400" baseline="0" dirty="0" smtClean="0"/>
                        <a:t>m)</a:t>
                      </a:r>
                    </a:p>
                    <a:p>
                      <a:r>
                        <a:rPr lang="en-US" sz="2400" baseline="0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199"/>
            <a:ext cx="47244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6031468"/>
            <a:ext cx="20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Wagner et al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7246</TotalTime>
  <Words>1046</Words>
  <Application>Microsoft Office PowerPoint</Application>
  <PresentationFormat>On-screen Show (4:3)</PresentationFormat>
  <Paragraphs>226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Adobe.Illustrator.9</vt:lpstr>
      <vt:lpstr>X-rays from Channeling Radiation</vt:lpstr>
      <vt:lpstr>Outline</vt:lpstr>
      <vt:lpstr>Goals of Channeling Radiation</vt:lpstr>
      <vt:lpstr>Channeling Radiation</vt:lpstr>
      <vt:lpstr>Crystal planes</vt:lpstr>
      <vt:lpstr>Photon Yields</vt:lpstr>
      <vt:lpstr>Line Width</vt:lpstr>
      <vt:lpstr>Experiment at ELBE (2007)</vt:lpstr>
      <vt:lpstr>Scaling Laws</vt:lpstr>
      <vt:lpstr>ELBE Measurements &amp; Simulations</vt:lpstr>
      <vt:lpstr>Improvements to Model</vt:lpstr>
      <vt:lpstr>Updated ELBE calculations</vt:lpstr>
      <vt:lpstr>ASTA main parameters</vt:lpstr>
      <vt:lpstr>Real and Imaginary Potentials</vt:lpstr>
      <vt:lpstr>Intensity spectra</vt:lpstr>
      <vt:lpstr>Initial Populations vs incident angle</vt:lpstr>
      <vt:lpstr>Population, yield vs divergence</vt:lpstr>
      <vt:lpstr>Initial population vs angle</vt:lpstr>
      <vt:lpstr>Brilliance at ASTA</vt:lpstr>
      <vt:lpstr>ASTA Channeling Experiments</vt:lpstr>
      <vt:lpstr>Components</vt:lpstr>
      <vt:lpstr>ASTA Simulations</vt:lpstr>
      <vt:lpstr>Summary</vt:lpstr>
      <vt:lpstr>Backups</vt:lpstr>
      <vt:lpstr>Intensity spectra with divergence</vt:lpstr>
      <vt:lpstr>Potential for inelastic thermal scattering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X-rays from Channeling Radiation</dc:title>
  <dc:creator>Tanaji Sen</dc:creator>
  <cp:lastModifiedBy>tanaji</cp:lastModifiedBy>
  <cp:revision>165</cp:revision>
  <dcterms:created xsi:type="dcterms:W3CDTF">2014-06-03T22:35:15Z</dcterms:created>
  <dcterms:modified xsi:type="dcterms:W3CDTF">2014-06-10T04:10:17Z</dcterms:modified>
</cp:coreProperties>
</file>