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3" r:id="rId14"/>
    <p:sldId id="304" r:id="rId15"/>
    <p:sldId id="301" r:id="rId16"/>
    <p:sldId id="274" r:id="rId17"/>
    <p:sldId id="275" r:id="rId18"/>
    <p:sldId id="279" r:id="rId19"/>
    <p:sldId id="280" r:id="rId20"/>
    <p:sldId id="281" r:id="rId21"/>
    <p:sldId id="282" r:id="rId22"/>
    <p:sldId id="284" r:id="rId23"/>
    <p:sldId id="300" r:id="rId24"/>
    <p:sldId id="302" r:id="rId25"/>
    <p:sldId id="303" r:id="rId26"/>
    <p:sldId id="298" r:id="rId27"/>
    <p:sldId id="299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6" autoAdjust="0"/>
  </p:normalViewPr>
  <p:slideViewPr>
    <p:cSldViewPr>
      <p:cViewPr varScale="1">
        <p:scale>
          <a:sx n="82" d="100"/>
          <a:sy n="82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3044C-C331-4E54-AA1F-5E38D151D956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ASTA Laser system </a:t>
            </a:r>
            <a:r>
              <a:rPr lang="en-US" dirty="0" err="1" smtClean="0"/>
              <a:t>overviw</a:t>
            </a:r>
            <a:r>
              <a:rPr lang="en-US" dirty="0" smtClean="0"/>
              <a:t> and Gun </a:t>
            </a:r>
            <a:r>
              <a:rPr lang="en-US" dirty="0" err="1" smtClean="0"/>
              <a:t>Commisioning</a:t>
            </a:r>
            <a:r>
              <a:rPr lang="en-US" dirty="0" smtClean="0"/>
              <a:t> 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Jinhao</a:t>
            </a:r>
            <a:r>
              <a:rPr lang="en-US" dirty="0" smtClean="0"/>
              <a:t> </a:t>
            </a:r>
            <a:r>
              <a:rPr lang="en-US" dirty="0" err="1" smtClean="0"/>
              <a:t>Ruan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Amplifier</a:t>
            </a:r>
            <a:endParaRPr lang="en-US" dirty="0"/>
          </a:p>
        </p:txBody>
      </p:sp>
      <p:pic>
        <p:nvPicPr>
          <p:cNvPr id="3" name="Picture 2" descr="scope_3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21792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UV section</a:t>
            </a:r>
            <a:endParaRPr lang="en-US" dirty="0"/>
          </a:p>
        </p:txBody>
      </p:sp>
      <p:pic>
        <p:nvPicPr>
          <p:cNvPr id="4100" name="Picture 4" descr="http://www-bd.fnal.gov/synoptic/display/NML/Laser/UV.png"/>
          <p:cNvPicPr>
            <a:picLocks noChangeAspect="1" noChangeArrowheads="1"/>
          </p:cNvPicPr>
          <p:nvPr/>
        </p:nvPicPr>
        <p:blipFill>
          <a:blip r:embed="rId2" cstate="print"/>
          <a:srcRect r="36281" b="4167"/>
          <a:stretch>
            <a:fillRect/>
          </a:stretch>
        </p:blipFill>
        <p:spPr bwMode="auto">
          <a:xfrm>
            <a:off x="228600" y="1295400"/>
            <a:ext cx="4114800" cy="3962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1" name="Picture 5" descr="C:\Documents and Settings\ruanjh\My Documents\My Work\paper\temp\IPAC13\crystal 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143375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UV section</a:t>
            </a:r>
            <a:endParaRPr lang="en-US" dirty="0"/>
          </a:p>
        </p:txBody>
      </p:sp>
      <p:pic>
        <p:nvPicPr>
          <p:cNvPr id="5123" name="Picture 3" descr="C:\Documents and Settings\ruanjh\Desktop\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11019" cy="505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7818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655638"/>
          </a:xfrm>
        </p:spPr>
        <p:txBody>
          <a:bodyPr/>
          <a:lstStyle/>
          <a:p>
            <a:r>
              <a:rPr lang="en-US" dirty="0" smtClean="0"/>
              <a:t>1ms IR laser train</a:t>
            </a:r>
            <a:endParaRPr lang="en-US" dirty="0"/>
          </a:p>
        </p:txBody>
      </p:sp>
      <p:pic>
        <p:nvPicPr>
          <p:cNvPr id="2050" name="Picture 2" descr="http://dbweb3.fnal.gov:8080/ECL/nml/E/image/20326/N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33657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Laser system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Laser is up running with 3MHz pulse train up to 1ms and 5Hz repetition frequency</a:t>
            </a:r>
          </a:p>
          <a:p>
            <a:r>
              <a:rPr lang="en-US" dirty="0" smtClean="0"/>
              <a:t>User interface is set up</a:t>
            </a:r>
          </a:p>
          <a:p>
            <a:r>
              <a:rPr lang="en-US" dirty="0" smtClean="0"/>
              <a:t>Laser system is designed to be upgradable for up to 1.3GHz in principle, which will be essential to the ICS proposal.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Commissioning Milestone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Conditioning of the gun with 3MW Klystron is finished at 2013</a:t>
            </a:r>
          </a:p>
          <a:p>
            <a:r>
              <a:rPr lang="en-US" dirty="0" smtClean="0"/>
              <a:t>Photoelectrons </a:t>
            </a:r>
            <a:r>
              <a:rPr lang="en-US" dirty="0"/>
              <a:t>first produced at ASTA on </a:t>
            </a:r>
            <a:r>
              <a:rPr lang="en-US" dirty="0" smtClean="0"/>
              <a:t>June 20, 2013</a:t>
            </a:r>
            <a:endParaRPr lang="en-US" dirty="0"/>
          </a:p>
          <a:p>
            <a:pPr lvl="1"/>
            <a:r>
              <a:rPr lang="en-US" dirty="0"/>
              <a:t>Molybdenum (uncoated) cathode</a:t>
            </a:r>
          </a:p>
          <a:p>
            <a:pPr lvl="1"/>
            <a:r>
              <a:rPr lang="en-US" dirty="0"/>
              <a:t>First visible on Loss Monitor, Faraday cup </a:t>
            </a:r>
            <a:endParaRPr lang="en-US" dirty="0" smtClean="0"/>
          </a:p>
          <a:p>
            <a:pPr lvl="1"/>
            <a:r>
              <a:rPr lang="en-US" dirty="0" smtClean="0"/>
              <a:t>Charge </a:t>
            </a:r>
            <a:r>
              <a:rPr lang="en-US" dirty="0"/>
              <a:t>is very limited due to the low QE</a:t>
            </a:r>
          </a:p>
          <a:p>
            <a:r>
              <a:rPr lang="en-US" dirty="0" err="1" smtClean="0"/>
              <a:t>CsTe</a:t>
            </a:r>
            <a:r>
              <a:rPr lang="en-US" dirty="0" smtClean="0"/>
              <a:t> cathode is installed in Feb 2014.</a:t>
            </a:r>
          </a:p>
          <a:p>
            <a:r>
              <a:rPr lang="en-US" dirty="0" smtClean="0"/>
              <a:t>Photoelectron from </a:t>
            </a:r>
            <a:r>
              <a:rPr lang="en-US" dirty="0" err="1" smtClean="0"/>
              <a:t>CsTe</a:t>
            </a:r>
            <a:r>
              <a:rPr lang="en-US" dirty="0" smtClean="0"/>
              <a:t> was observed at Mar. 18 2014</a:t>
            </a:r>
          </a:p>
          <a:p>
            <a:r>
              <a:rPr lang="en-US" dirty="0" smtClean="0"/>
              <a:t>Photoelectron up to 1ms long establish in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228600"/>
            <a:ext cx="71628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First Electrons June 20 2013</a:t>
            </a:r>
            <a:endParaRPr lang="en-US" dirty="0"/>
          </a:p>
        </p:txBody>
      </p:sp>
      <p:pic>
        <p:nvPicPr>
          <p:cNvPr id="5" name="Picture 4" descr="ttp://dbweb3.fnal.gov:8080/ECL/nml/E/image/14379/LossMonitorPlo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5380"/>
            <a:ext cx="3276600" cy="191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tp://dbweb3.fnal.gov:8080/ECL/nml/E/image/14385/beam1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200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_ImageToolGU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371600"/>
            <a:ext cx="4267200" cy="4111600"/>
          </a:xfrm>
          <a:prstGeom prst="rect">
            <a:avLst/>
          </a:prstGeom>
        </p:spPr>
      </p:pic>
      <p:pic>
        <p:nvPicPr>
          <p:cNvPr id="10" name="Picture 9" descr="elog tex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" y="5562601"/>
            <a:ext cx="892366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electrons from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  <a:endParaRPr lang="en-US" dirty="0"/>
          </a:p>
        </p:txBody>
      </p:sp>
      <p:pic>
        <p:nvPicPr>
          <p:cNvPr id="2051" name="Picture 3" descr="C:\Users\ruanjh\Downloads\Gun phase s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033"/>
            <a:ext cx="58928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600" y="633237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Gun Phase scan done with the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electrons from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  <a:endParaRPr lang="en-US" dirty="0"/>
          </a:p>
        </p:txBody>
      </p:sp>
      <p:pic>
        <p:nvPicPr>
          <p:cNvPr id="3074" name="Picture 2" descr="C:\Users\ruanjh\Downloads\Digitized Faraday cup sig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105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us long electron bunch train on the faraday cup. Later calibration resolved the current is more than 1.5nC/bunch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Status </a:t>
            </a:r>
            <a:r>
              <a:rPr lang="en-US" dirty="0">
                <a:latin typeface="Arial" charset="0"/>
              </a:rPr>
              <a:t>of Subsystems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Arial" charset="0"/>
              </a:rPr>
              <a:t>Photoinjector</a:t>
            </a:r>
            <a:r>
              <a:rPr lang="en-US" dirty="0">
                <a:latin typeface="Arial" charset="0"/>
              </a:rPr>
              <a:t> Gun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Laser 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Gun commissioning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Near future schedules</a:t>
            </a:r>
          </a:p>
          <a:p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57200"/>
            <a:ext cx="7467600" cy="808038"/>
          </a:xfrm>
        </p:spPr>
        <p:txBody>
          <a:bodyPr/>
          <a:lstStyle/>
          <a:p>
            <a:r>
              <a:rPr lang="en-US" dirty="0" smtClean="0"/>
              <a:t>First electrons from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  <a:endParaRPr lang="en-US" dirty="0"/>
          </a:p>
        </p:txBody>
      </p:sp>
      <p:pic>
        <p:nvPicPr>
          <p:cNvPr id="4098" name="Picture 2" descr="C:\Users\ruanjh\Downloads\Display 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63351"/>
            <a:ext cx="812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from the wall current monitor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electrons at 9-way YAG screen</a:t>
            </a:r>
            <a:endParaRPr lang="en-US" dirty="0"/>
          </a:p>
        </p:txBody>
      </p:sp>
      <p:pic>
        <p:nvPicPr>
          <p:cNvPr id="5122" name="Picture 2" descr="C:\Users\ruanjh\Downloads\9-way cross Yag Beam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569200" cy="47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map of the new Cathode</a:t>
            </a:r>
            <a:endParaRPr lang="en-US" dirty="0"/>
          </a:p>
        </p:txBody>
      </p:sp>
      <p:pic>
        <p:nvPicPr>
          <p:cNvPr id="7170" name="Picture 2" descr="http://dbweb3.fnal.gov:8080/ECL/nml/E/image/19169/CNS63PC201403281256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1126"/>
            <a:ext cx="5486400" cy="50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828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QE from the cathode is about 1~1.5% according to the calculation.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Dean. Edstrom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gun Phase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2596" y="4191000"/>
            <a:ext cx="7467600" cy="2282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Blue curve is the ASTRA simulation curve for charge vs gun phase. Green curve was also from ASTRA. </a:t>
            </a:r>
            <a:r>
              <a:rPr lang="en-US" dirty="0"/>
              <a:t>T</a:t>
            </a:r>
            <a:r>
              <a:rPr lang="en-US" dirty="0" smtClean="0"/>
              <a:t>he black circle is the experiment data.</a:t>
            </a:r>
          </a:p>
          <a:p>
            <a:r>
              <a:rPr lang="en-US" dirty="0" smtClean="0"/>
              <a:t>The initial try fit the rising edge relatively well, however </a:t>
            </a:r>
            <a:r>
              <a:rPr lang="en-US" dirty="0"/>
              <a:t>s</a:t>
            </a:r>
            <a:r>
              <a:rPr lang="en-US" dirty="0" smtClean="0"/>
              <a:t>till need better understanding at falling edge  </a:t>
            </a:r>
            <a:endParaRPr lang="en-US" dirty="0"/>
          </a:p>
        </p:txBody>
      </p:sp>
      <p:pic>
        <p:nvPicPr>
          <p:cNvPr id="1026" name="Picture 2" descr="C:\Users\ruanjh\AppData\Local\Temp\phasescan_fit_2014033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4"/>
          <a:stretch/>
        </p:blipFill>
        <p:spPr bwMode="auto">
          <a:xfrm>
            <a:off x="685800" y="1600200"/>
            <a:ext cx="7503727" cy="22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result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987"/>
            <a:ext cx="6408541" cy="48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bweb3.fnal.gov:8080/ECL/nml/E/image/20991/WallCurrent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87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en-US" dirty="0" smtClean="0"/>
              <a:t>Recent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Photoinjector</a:t>
            </a:r>
            <a:r>
              <a:rPr lang="en-US" dirty="0" smtClean="0"/>
              <a:t> has been commissioned successfully. </a:t>
            </a:r>
          </a:p>
          <a:p>
            <a:pPr lvl="1"/>
            <a:r>
              <a:rPr lang="en-US" dirty="0" smtClean="0"/>
              <a:t>electron pulse train up to 1ms long with about </a:t>
            </a:r>
            <a:r>
              <a:rPr lang="en-US" dirty="0" err="1" smtClean="0"/>
              <a:t>nC</a:t>
            </a:r>
            <a:r>
              <a:rPr lang="en-US" dirty="0" smtClean="0"/>
              <a:t> electron (</a:t>
            </a:r>
            <a:r>
              <a:rPr lang="en-US" dirty="0"/>
              <a:t>3</a:t>
            </a:r>
            <a:r>
              <a:rPr lang="en-US" dirty="0" smtClean="0"/>
              <a:t>mA</a:t>
            </a:r>
            <a:r>
              <a:rPr lang="en-US" smtClean="0"/>
              <a:t>). </a:t>
            </a:r>
          </a:p>
          <a:p>
            <a:pPr lvl="1"/>
            <a:r>
              <a:rPr lang="en-US" smtClean="0"/>
              <a:t>9mA </a:t>
            </a:r>
            <a:r>
              <a:rPr lang="en-US" dirty="0" smtClean="0"/>
              <a:t>is observed with 0.3ms long bunch train</a:t>
            </a:r>
          </a:p>
          <a:p>
            <a:r>
              <a:rPr lang="en-US" dirty="0" smtClean="0"/>
              <a:t>CC1 and CC2 will be commissioned at the end of this FY.</a:t>
            </a:r>
          </a:p>
          <a:p>
            <a:r>
              <a:rPr lang="en-US" dirty="0" smtClean="0"/>
              <a:t>First user experiment will be carried out very soon.</a:t>
            </a:r>
          </a:p>
        </p:txBody>
      </p:sp>
    </p:spTree>
    <p:extLst>
      <p:ext uri="{BB962C8B-B14F-4D97-AF65-F5344CB8AC3E}">
        <p14:creationId xmlns:p14="http://schemas.microsoft.com/office/powerpoint/2010/main" val="64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467600" cy="1143000"/>
          </a:xfrm>
        </p:spPr>
        <p:txBody>
          <a:bodyPr/>
          <a:lstStyle/>
          <a:p>
            <a:r>
              <a:rPr lang="en-US" dirty="0" smtClean="0"/>
              <a:t>Thank you for your attention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electrons from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  <a:endParaRPr lang="en-US" dirty="0"/>
          </a:p>
        </p:txBody>
      </p:sp>
      <p:pic>
        <p:nvPicPr>
          <p:cNvPr id="6146" name="Picture 2" descr="C:\Users\ruanjh\Downloads\Digitized Beam loss moni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4678"/>
            <a:ext cx="6176963" cy="53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731838"/>
          </a:xfrm>
        </p:spPr>
        <p:txBody>
          <a:bodyPr/>
          <a:lstStyle/>
          <a:p>
            <a:r>
              <a:rPr lang="en-US" dirty="0" smtClean="0"/>
              <a:t>FY14 </a:t>
            </a:r>
            <a:r>
              <a:rPr lang="en-US" dirty="0"/>
              <a:t>- 50 MeV Injector + 1 </a:t>
            </a:r>
            <a:r>
              <a:rPr lang="en-US" dirty="0" err="1"/>
              <a:t>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7924800" cy="31242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Goal: installation complete and beam commissioning started by end of  </a:t>
            </a:r>
            <a:r>
              <a:rPr lang="en-US" dirty="0" smtClean="0"/>
              <a:t>FY14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RF gun + RF system and photocathode laser </a:t>
            </a:r>
            <a:r>
              <a:rPr lang="en-US" sz="1600" dirty="0" smtClean="0">
                <a:solidFill>
                  <a:srgbClr val="0070C0"/>
                </a:solidFill>
              </a:rPr>
              <a:t>system (Done)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2 SRF booster cavities (CC1 and CC2) + RF </a:t>
            </a:r>
            <a:r>
              <a:rPr lang="en-US" sz="1600" dirty="0" smtClean="0">
                <a:solidFill>
                  <a:srgbClr val="0070C0"/>
                </a:solidFill>
              </a:rPr>
              <a:t>systems  (CC2 is ready , CC1 need more attention)</a:t>
            </a:r>
            <a:endParaRPr lang="en-US" sz="1600" dirty="0">
              <a:solidFill>
                <a:srgbClr val="0070C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50 MeV beam line elements and instrumentation to the low energy </a:t>
            </a:r>
            <a:r>
              <a:rPr lang="en-US" sz="1600" dirty="0" smtClean="0">
                <a:solidFill>
                  <a:srgbClr val="0070C0"/>
                </a:solidFill>
              </a:rPr>
              <a:t>dump </a:t>
            </a:r>
            <a:r>
              <a:rPr lang="en-US" sz="1600" dirty="0">
                <a:solidFill>
                  <a:srgbClr val="0070C0"/>
                </a:solidFill>
              </a:rPr>
              <a:t>(2 girder is in and the third one is close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Low energy beam dump. (</a:t>
            </a:r>
            <a:r>
              <a:rPr lang="en-US" sz="1600" dirty="0">
                <a:solidFill>
                  <a:srgbClr val="0070C0"/>
                </a:solidFill>
              </a:rPr>
              <a:t>Dump installed)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SRF </a:t>
            </a:r>
            <a:r>
              <a:rPr lang="en-US" sz="1600" dirty="0" err="1">
                <a:solidFill>
                  <a:srgbClr val="0070C0"/>
                </a:solidFill>
              </a:rPr>
              <a:t>cryomodule</a:t>
            </a:r>
            <a:r>
              <a:rPr lang="en-US" sz="1600" dirty="0">
                <a:solidFill>
                  <a:srgbClr val="0070C0"/>
                </a:solidFill>
              </a:rPr>
              <a:t> (RFCA002/CM2</a:t>
            </a:r>
            <a:r>
              <a:rPr lang="en-US" sz="1600" dirty="0" smtClean="0">
                <a:solidFill>
                  <a:srgbClr val="0070C0"/>
                </a:solidFill>
              </a:rPr>
              <a:t>) (7 cavity has been commissioned)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buFont typeface="Arial"/>
              <a:buChar char="•"/>
            </a:pPr>
            <a:r>
              <a:rPr lang="en-US" dirty="0"/>
              <a:t>Installation of 1st AARD experiment (high brightness X-ray channeling source</a:t>
            </a:r>
            <a:r>
              <a:rPr lang="en-US" dirty="0" smtClean="0"/>
              <a:t>) (Will be installed in girder 3)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4191000"/>
            <a:ext cx="8408710" cy="1837252"/>
            <a:chOff x="1905000" y="2133599"/>
            <a:chExt cx="13148164" cy="399891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133599"/>
              <a:ext cx="13066713" cy="39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62447" y="3478835"/>
              <a:ext cx="1355321" cy="33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 smtClean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electron gun</a:t>
              </a:r>
              <a:endParaRPr lang="en-US" sz="1000" kern="1200" dirty="0">
                <a:solidFill>
                  <a:srgbClr val="FF3300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811385" y="3312980"/>
              <a:ext cx="1668087" cy="33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booster cavities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236566" y="3105661"/>
              <a:ext cx="975533" cy="66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flat beam transform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67773" y="4183718"/>
              <a:ext cx="819150" cy="33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chicane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0126287" y="2981270"/>
              <a:ext cx="762057" cy="66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beam dump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037637" y="3198955"/>
              <a:ext cx="1449648" cy="33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1</a:t>
              </a:r>
              <a:r>
                <a:rPr lang="en-US" sz="1000" kern="1200" baseline="3000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st</a:t>
              </a:r>
              <a:r>
                <a:rPr lang="en-US" sz="1000" kern="120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 cryomodule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1675225" y="5137384"/>
              <a:ext cx="1397520" cy="33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test </a:t>
              </a:r>
              <a:r>
                <a:rPr lang="en-US" sz="1000" kern="1200" dirty="0" err="1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beamlines</a:t>
              </a:r>
              <a:endParaRPr lang="en-US" sz="1000" kern="1200" dirty="0">
                <a:solidFill>
                  <a:srgbClr val="FF3300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4097924" y="5182303"/>
              <a:ext cx="913476" cy="66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beam dump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9292245" y="3886561"/>
              <a:ext cx="1154258" cy="66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 kern="1200" dirty="0">
                  <a:solidFill>
                    <a:srgbClr val="FF3300"/>
                  </a:solidFill>
                  <a:latin typeface="Calibri" charset="0"/>
                  <a:cs typeface="ＭＳ Ｐゴシック" charset="0"/>
                </a:rPr>
                <a:t>spectrometer magnet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1556076" y="2151995"/>
              <a:ext cx="3497088" cy="80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FF0000"/>
                  </a:solidFill>
                  <a:latin typeface="Calibri" charset="0"/>
                </a:rPr>
                <a:t>5</a:t>
              </a:r>
              <a:r>
                <a:rPr lang="en-US" sz="1800" kern="1200" dirty="0" smtClean="0">
                  <a:solidFill>
                    <a:srgbClr val="FF0000"/>
                  </a:solidFill>
                  <a:latin typeface="Calibri" charset="0"/>
                </a:rPr>
                <a:t>0</a:t>
              </a:r>
              <a:r>
                <a:rPr lang="en-US" sz="1800" dirty="0">
                  <a:solidFill>
                    <a:srgbClr val="FF0000"/>
                  </a:solidFill>
                  <a:latin typeface="Calibri" charset="0"/>
                </a:rPr>
                <a:t> </a:t>
              </a:r>
              <a:r>
                <a:rPr lang="en-US" sz="1800" kern="1200" dirty="0" smtClean="0">
                  <a:solidFill>
                    <a:srgbClr val="FF0000"/>
                  </a:solidFill>
                  <a:latin typeface="Calibri" charset="0"/>
                </a:rPr>
                <a:t>MeV Beam Energy</a:t>
              </a:r>
              <a:endParaRPr lang="en-US" sz="1800" kern="1200" dirty="0">
                <a:solidFill>
                  <a:srgbClr val="FF0000"/>
                </a:solidFill>
                <a:latin typeface="Calibri" charset="0"/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5715000"/>
            <a:ext cx="2028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 charset="0"/>
              </a:rPr>
              <a:t>ASTA Photoinjector</a:t>
            </a:r>
            <a:endParaRPr lang="en-US" sz="1800" b="1" kern="1200" dirty="0">
              <a:solidFill>
                <a:srgbClr val="0070C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1" y="381000"/>
            <a:ext cx="71628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Status – </a:t>
            </a:r>
            <a:r>
              <a:rPr lang="en-US" dirty="0" err="1" smtClean="0"/>
              <a:t>Photoinjector</a:t>
            </a:r>
            <a:r>
              <a:rPr lang="en-US" dirty="0" smtClean="0"/>
              <a:t> Gun</a:t>
            </a:r>
            <a:endParaRPr lang="en-US" dirty="0"/>
          </a:p>
        </p:txBody>
      </p:sp>
      <p:pic>
        <p:nvPicPr>
          <p:cNvPr id="5" name="Picture 4" descr="E-_gu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28800"/>
            <a:ext cx="4038600" cy="3049063"/>
          </a:xfrm>
          <a:prstGeom prst="rect">
            <a:avLst/>
          </a:prstGeom>
        </p:spPr>
      </p:pic>
      <p:pic>
        <p:nvPicPr>
          <p:cNvPr id="6" name="Picture 5" descr="9-way_cro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48" y="1828800"/>
            <a:ext cx="435775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r>
              <a:rPr lang="en-US" dirty="0"/>
              <a:t>Status – </a:t>
            </a:r>
            <a:r>
              <a:rPr lang="en-US" dirty="0" smtClean="0"/>
              <a:t>Laser Diagram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8388" y="990600"/>
            <a:ext cx="7575011" cy="213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Major change since year’s user meeting: 3 single pass amplifier replaced MP structure </a:t>
            </a:r>
          </a:p>
          <a:p>
            <a:pPr lvl="1"/>
            <a:r>
              <a:rPr lang="en-US" dirty="0" smtClean="0"/>
              <a:t>Get rid of the longitudinal laser structure because of the MP cavity</a:t>
            </a:r>
          </a:p>
          <a:p>
            <a:pPr lvl="1"/>
            <a:r>
              <a:rPr lang="en-US" dirty="0" smtClean="0"/>
              <a:t>Enable the possibility of even high repetition rates train (&gt;3MHz)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1716" y="3200400"/>
            <a:ext cx="7831137" cy="3563938"/>
            <a:chOff x="0" y="1066800"/>
            <a:chExt cx="8974137" cy="424973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66800"/>
              <a:ext cx="8974137" cy="424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780386" y="2730004"/>
              <a:ext cx="12954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Preamp ~3 single pass amp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51786" y="2505869"/>
              <a:ext cx="1752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1026" name="Picture 2" descr="http://dbweb3.fnal.gov:8080/ECL/nml/E/image/20028/CNS63PC201404231603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70448" cy="46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4" name="Picture 3" descr="temp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3" name="Picture 2" descr="N934X555_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553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200900" cy="53224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3389</TotalTime>
  <Words>581</Words>
  <Application>Microsoft Office PowerPoint</Application>
  <PresentationFormat>On-screen Show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ASTA Laser system overviw and Gun Commisioning Results  </vt:lpstr>
      <vt:lpstr>Outline</vt:lpstr>
      <vt:lpstr>FY14 - 50 MeV Injector + 1 Cryomodule</vt:lpstr>
      <vt:lpstr>PowerPoint Presentation</vt:lpstr>
      <vt:lpstr>Status – Laser Diagram</vt:lpstr>
      <vt:lpstr>User Interface</vt:lpstr>
      <vt:lpstr>System Performance: Seed Laser</vt:lpstr>
      <vt:lpstr>System Performance: Seed Laser</vt:lpstr>
      <vt:lpstr>System Performance: Seed Laser</vt:lpstr>
      <vt:lpstr>System Performance: Amplifier</vt:lpstr>
      <vt:lpstr>System Performance: UV section</vt:lpstr>
      <vt:lpstr>System Performance: UV section</vt:lpstr>
      <vt:lpstr>System Performance</vt:lpstr>
      <vt:lpstr>1ms IR laser train</vt:lpstr>
      <vt:lpstr>Current Laser system Status</vt:lpstr>
      <vt:lpstr>Gun Commissioning Milestone so far</vt:lpstr>
      <vt:lpstr>PowerPoint Presentation</vt:lpstr>
      <vt:lpstr>First electrons from CsTe Cathode</vt:lpstr>
      <vt:lpstr>First electrons from CsTe Cathode</vt:lpstr>
      <vt:lpstr>First electrons from CsTe Cathode</vt:lpstr>
      <vt:lpstr>First electrons at 9-way YAG screen</vt:lpstr>
      <vt:lpstr>QE map of the new Cathode</vt:lpstr>
      <vt:lpstr>Detailed gun Phase scan</vt:lpstr>
      <vt:lpstr>Recent result</vt:lpstr>
      <vt:lpstr>Recent result</vt:lpstr>
      <vt:lpstr>Summary</vt:lpstr>
      <vt:lpstr>Thank you for your attention !</vt:lpstr>
      <vt:lpstr>First electrons from CsTe Cathode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 for ASTA drive laser system</dc:title>
  <dc:creator>Jinhao Ruan</dc:creator>
  <cp:lastModifiedBy>Jinhao Ruan x5699 14490N</cp:lastModifiedBy>
  <cp:revision>45</cp:revision>
  <dcterms:created xsi:type="dcterms:W3CDTF">2013-07-22T13:43:00Z</dcterms:created>
  <dcterms:modified xsi:type="dcterms:W3CDTF">2014-06-09T14:56:44Z</dcterms:modified>
</cp:coreProperties>
</file>