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4" r:id="rId4"/>
    <p:sldId id="263" r:id="rId5"/>
    <p:sldId id="265" r:id="rId6"/>
    <p:sldId id="258" r:id="rId7"/>
    <p:sldId id="259" r:id="rId8"/>
    <p:sldId id="268" r:id="rId9"/>
    <p:sldId id="283" r:id="rId10"/>
    <p:sldId id="280" r:id="rId11"/>
    <p:sldId id="294" r:id="rId12"/>
    <p:sldId id="262" r:id="rId13"/>
    <p:sldId id="261" r:id="rId14"/>
    <p:sldId id="296" r:id="rId15"/>
    <p:sldId id="279" r:id="rId16"/>
    <p:sldId id="270" r:id="rId17"/>
    <p:sldId id="271" r:id="rId18"/>
    <p:sldId id="282" r:id="rId19"/>
    <p:sldId id="272" r:id="rId20"/>
    <p:sldId id="284" r:id="rId21"/>
    <p:sldId id="288" r:id="rId22"/>
    <p:sldId id="285" r:id="rId23"/>
    <p:sldId id="286" r:id="rId24"/>
    <p:sldId id="287" r:id="rId25"/>
    <p:sldId id="291" r:id="rId26"/>
    <p:sldId id="292" r:id="rId27"/>
    <p:sldId id="293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25CEE-3907-4D0D-BCDB-CBC975D86CB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651AF-49F0-4B3F-BA7A-99B98918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3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9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9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3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2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4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A169E-3C62-42B7-BC69-FDE59D3A67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94360" y="-7620"/>
            <a:ext cx="1143000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"/>
          <a:stretch/>
        </p:blipFill>
        <p:spPr bwMode="auto">
          <a:xfrm>
            <a:off x="8153400" y="0"/>
            <a:ext cx="9703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" y="228600"/>
            <a:ext cx="451736" cy="6096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2860" y="106680"/>
            <a:ext cx="533400" cy="8166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80756"/>
              </a:avLst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8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9.wm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image" Target="../media/image28.w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1.png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9.png"/><Relationship Id="rId4" Type="http://schemas.openxmlformats.org/officeDocument/2006/relationships/image" Target="../media/image35.wmf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3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7.png"/><Relationship Id="rId10" Type="http://schemas.openxmlformats.org/officeDocument/2006/relationships/image" Target="../media/image42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Beam Diagnostics at</a:t>
            </a:r>
            <a:r>
              <a:rPr lang="en-US" dirty="0"/>
              <a:t> </a:t>
            </a:r>
            <a:r>
              <a:rPr lang="en-US" dirty="0" smtClean="0"/>
              <a:t>ASTA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Randy Thurman-</a:t>
            </a:r>
            <a:r>
              <a:rPr lang="en-US" dirty="0" err="1" smtClean="0"/>
              <a:t>Keup</a:t>
            </a:r>
            <a:endParaRPr lang="en-US" dirty="0" smtClean="0"/>
          </a:p>
          <a:p>
            <a:r>
              <a:rPr lang="en-US" i="1" dirty="0" smtClean="0"/>
              <a:t>2</a:t>
            </a:r>
            <a:r>
              <a:rPr lang="en-US" i="1" baseline="30000" dirty="0" smtClean="0"/>
              <a:t>nd</a:t>
            </a:r>
            <a:r>
              <a:rPr lang="en-US" i="1" dirty="0" smtClean="0"/>
              <a:t> Annual ASTA Users Meeting</a:t>
            </a:r>
          </a:p>
          <a:p>
            <a:r>
              <a:rPr lang="en-US" dirty="0" smtClean="0"/>
              <a:t>9-10 June 2014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762750" cy="15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2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71800" y="4267200"/>
            <a:ext cx="5936673" cy="2198884"/>
            <a:chOff x="381000" y="2361062"/>
            <a:chExt cx="8534400" cy="4166389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705" t="20594" r="4755" b="20180"/>
            <a:stretch/>
          </p:blipFill>
          <p:spPr bwMode="auto">
            <a:xfrm>
              <a:off x="381000" y="2361062"/>
              <a:ext cx="7943850" cy="3430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3303740" y="5791199"/>
              <a:ext cx="5611660" cy="736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/>
                <a:t>Based on VG by </a:t>
              </a:r>
              <a:r>
                <a:rPr lang="en-US" sz="1400" dirty="0" err="1"/>
                <a:t>B.Yang</a:t>
              </a:r>
              <a:r>
                <a:rPr lang="en-US" sz="1400" dirty="0"/>
                <a:t> for ANL/S35 review</a:t>
              </a:r>
            </a:p>
          </p:txBody>
        </p: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rot="10800000" flipV="1">
              <a:off x="914400" y="3733800"/>
              <a:ext cx="45720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TextBox 58"/>
            <p:cNvSpPr txBox="1">
              <a:spLocks noChangeArrowheads="1"/>
            </p:cNvSpPr>
            <p:nvPr/>
          </p:nvSpPr>
          <p:spPr bwMode="auto">
            <a:xfrm>
              <a:off x="533400" y="4114800"/>
              <a:ext cx="4683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Slit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Streak Camera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24000"/>
            <a:ext cx="8534400" cy="3124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smtClean="0"/>
              <a:t>Hamamatsu C5680 dual-sweep streak camera</a:t>
            </a:r>
          </a:p>
          <a:p>
            <a:pPr algn="just"/>
            <a:r>
              <a:rPr lang="en-US" sz="1800" dirty="0" smtClean="0"/>
              <a:t>The </a:t>
            </a:r>
            <a:r>
              <a:rPr lang="en-US" sz="1800" dirty="0" err="1" smtClean="0"/>
              <a:t>synchroscan</a:t>
            </a:r>
            <a:r>
              <a:rPr lang="en-US" sz="1800" dirty="0" smtClean="0"/>
              <a:t> vertical deflection unit in the mainframe of the streak camera is synchronized to 81.25 MHz from the master </a:t>
            </a:r>
            <a:r>
              <a:rPr lang="en-US" sz="1800" dirty="0" smtClean="0"/>
              <a:t>osc</a:t>
            </a:r>
            <a:r>
              <a:rPr lang="en-US" sz="1800" dirty="0" smtClean="0"/>
              <a:t>illator.</a:t>
            </a:r>
            <a:r>
              <a:rPr lang="en-US" sz="1800" dirty="0" smtClean="0"/>
              <a:t> </a:t>
            </a:r>
            <a:r>
              <a:rPr lang="en-US" sz="1800" dirty="0" smtClean="0"/>
              <a:t>The fastest range R1 provides about </a:t>
            </a:r>
            <a:r>
              <a:rPr lang="en-US" sz="1800" dirty="0" smtClean="0">
                <a:solidFill>
                  <a:schemeClr val="accent2"/>
                </a:solidFill>
              </a:rPr>
              <a:t>0.6 to 1ps temporal resolution (sigma).</a:t>
            </a:r>
          </a:p>
          <a:p>
            <a:pPr algn="just"/>
            <a:r>
              <a:rPr lang="en-US" sz="1800" dirty="0" smtClean="0"/>
              <a:t>This unit provides </a:t>
            </a:r>
            <a:r>
              <a:rPr lang="en-US" sz="1800" dirty="0" smtClean="0">
                <a:solidFill>
                  <a:schemeClr val="accent2"/>
                </a:solidFill>
              </a:rPr>
              <a:t>low jitter (~1ps) </a:t>
            </a:r>
            <a:r>
              <a:rPr lang="en-US" sz="1800" dirty="0" smtClean="0"/>
              <a:t>of streak images compared to a single-sweep unit that has 20-ps internal trigger jitter plus 100-ps trigger jitter from the delay unit.</a:t>
            </a:r>
          </a:p>
          <a:p>
            <a:pPr algn="just"/>
            <a:r>
              <a:rPr lang="en-US" sz="1800" dirty="0" smtClean="0"/>
              <a:t>It also allows synchronous summing of signals from the </a:t>
            </a:r>
            <a:r>
              <a:rPr lang="en-US" sz="1800" dirty="0" err="1" smtClean="0"/>
              <a:t>micropulse</a:t>
            </a:r>
            <a:r>
              <a:rPr lang="en-US" sz="1800" dirty="0" smtClean="0"/>
              <a:t> train with about </a:t>
            </a:r>
            <a:r>
              <a:rPr lang="en-US" sz="1800" dirty="0" smtClean="0">
                <a:solidFill>
                  <a:schemeClr val="accent2"/>
                </a:solidFill>
              </a:rPr>
              <a:t>200 fs phase stability </a:t>
            </a:r>
            <a:r>
              <a:rPr lang="en-US" sz="1800" dirty="0" smtClean="0"/>
              <a:t>within the train of </a:t>
            </a:r>
            <a:r>
              <a:rPr lang="en-US" sz="1800" dirty="0" err="1" smtClean="0"/>
              <a:t>micropulses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chemeClr val="accent2"/>
                </a:solidFill>
              </a:rPr>
              <a:t>(beam arrival monitor)</a:t>
            </a:r>
          </a:p>
          <a:p>
            <a:pPr algn="just"/>
            <a:r>
              <a:rPr lang="en-US" sz="1800" dirty="0" smtClean="0"/>
              <a:t>Gating of the MCP in the streak tube allows selection of a </a:t>
            </a:r>
            <a:r>
              <a:rPr lang="en-US" sz="1800" dirty="0" smtClean="0">
                <a:solidFill>
                  <a:schemeClr val="accent2"/>
                </a:solidFill>
              </a:rPr>
              <a:t>250-ns</a:t>
            </a:r>
            <a:r>
              <a:rPr lang="en-US" sz="1800" dirty="0" smtClean="0"/>
              <a:t> window, a </a:t>
            </a:r>
            <a:r>
              <a:rPr lang="en-US" sz="1800" dirty="0" smtClean="0">
                <a:solidFill>
                  <a:schemeClr val="accent2"/>
                </a:solidFill>
              </a:rPr>
              <a:t>single </a:t>
            </a:r>
            <a:r>
              <a:rPr lang="en-US" sz="1800" dirty="0" err="1" smtClean="0">
                <a:solidFill>
                  <a:schemeClr val="accent2"/>
                </a:solidFill>
              </a:rPr>
              <a:t>micropulse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/>
              <a:t>from the 3-MHz pulse train. </a:t>
            </a:r>
            <a:endParaRPr lang="en-US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0513" t="39878" r="19893" b="27746"/>
          <a:stretch/>
        </p:blipFill>
        <p:spPr bwMode="auto">
          <a:xfrm>
            <a:off x="609600" y="4683233"/>
            <a:ext cx="1687484" cy="158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06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Martin-</a:t>
            </a:r>
            <a:r>
              <a:rPr lang="en-US" dirty="0" err="1" smtClean="0"/>
              <a:t>Puplett</a:t>
            </a:r>
            <a:r>
              <a:rPr lang="en-US" dirty="0" smtClean="0"/>
              <a:t> Interferometer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R. Thurman-</a:t>
            </a:r>
            <a:r>
              <a:rPr lang="en-US" dirty="0" err="1" smtClean="0"/>
              <a:t>Keup</a:t>
            </a:r>
            <a:r>
              <a:rPr lang="en-US" dirty="0" smtClean="0"/>
              <a:t> -- ASTA Users'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11146" r="4739" b="13122"/>
          <a:stretch/>
        </p:blipFill>
        <p:spPr bwMode="auto">
          <a:xfrm>
            <a:off x="6019801" y="1371600"/>
            <a:ext cx="2744890" cy="237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86" y="3497682"/>
            <a:ext cx="4041014" cy="282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5986"/>
          <a:stretch>
            <a:fillRect/>
          </a:stretch>
        </p:blipFill>
        <p:spPr bwMode="auto">
          <a:xfrm>
            <a:off x="98425" y="1249362"/>
            <a:ext cx="2111375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9562"/>
            <a:ext cx="2647950" cy="176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02162"/>
            <a:ext cx="293370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2133600" y="1295400"/>
            <a:ext cx="3810000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858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1400" dirty="0" smtClean="0"/>
              <a:t>Bunch </a:t>
            </a:r>
            <a:r>
              <a:rPr lang="en-US" sz="1400" dirty="0"/>
              <a:t>shape is related to </a:t>
            </a:r>
            <a:r>
              <a:rPr lang="en-US" sz="1400" dirty="0" smtClean="0"/>
              <a:t>autocorrelation trace, </a:t>
            </a:r>
            <a:r>
              <a:rPr lang="en-US" sz="1400" i="1" dirty="0" smtClean="0"/>
              <a:t>S</a:t>
            </a:r>
            <a:r>
              <a:rPr lang="en-US" sz="1400" dirty="0" smtClean="0"/>
              <a:t>(</a:t>
            </a:r>
            <a:r>
              <a:rPr lang="en-US" sz="1400" i="1" dirty="0" smtClean="0">
                <a:latin typeface="Symbol" pitchFamily="18" charset="2"/>
              </a:rPr>
              <a:t>t</a:t>
            </a:r>
            <a:r>
              <a:rPr lang="en-US" sz="1400" dirty="0" smtClean="0"/>
              <a:t>), of  either </a:t>
            </a:r>
            <a:r>
              <a:rPr lang="en-US" sz="1400" u="sng" dirty="0" smtClean="0">
                <a:solidFill>
                  <a:srgbClr val="FF0000"/>
                </a:solidFill>
              </a:rPr>
              <a:t>C</a:t>
            </a:r>
            <a:r>
              <a:rPr lang="en-US" sz="1400" dirty="0" smtClean="0"/>
              <a:t>TR or </a:t>
            </a:r>
            <a:r>
              <a:rPr lang="en-US" sz="1400" u="sng" dirty="0" smtClean="0">
                <a:solidFill>
                  <a:srgbClr val="FF0000"/>
                </a:solidFill>
              </a:rPr>
              <a:t>C</a:t>
            </a:r>
            <a:r>
              <a:rPr lang="en-US" sz="1400" dirty="0" smtClean="0"/>
              <a:t>SR</a:t>
            </a:r>
            <a:endParaRPr lang="en-US" sz="1400" dirty="0"/>
          </a:p>
          <a:p>
            <a:pPr>
              <a:buFontTx/>
              <a:buChar char="•"/>
            </a:pPr>
            <a:r>
              <a:rPr lang="en-US" sz="1400" dirty="0"/>
              <a:t>Missing </a:t>
            </a:r>
            <a:r>
              <a:rPr lang="en-US" sz="1400" dirty="0" smtClean="0"/>
              <a:t>low frequencies have to be filled in</a:t>
            </a:r>
            <a:endParaRPr lang="en-US" sz="1400" dirty="0"/>
          </a:p>
        </p:txBody>
      </p:sp>
      <p:sp>
        <p:nvSpPr>
          <p:cNvPr id="12" name="Line 55"/>
          <p:cNvSpPr>
            <a:spLocks noChangeShapeType="1"/>
          </p:cNvSpPr>
          <p:nvPr/>
        </p:nvSpPr>
        <p:spPr bwMode="auto">
          <a:xfrm flipH="1">
            <a:off x="1523997" y="1676400"/>
            <a:ext cx="83820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6"/>
          <p:cNvSpPr>
            <a:spLocks noChangeShapeType="1"/>
          </p:cNvSpPr>
          <p:nvPr/>
        </p:nvSpPr>
        <p:spPr bwMode="auto">
          <a:xfrm flipH="1">
            <a:off x="2133598" y="1981200"/>
            <a:ext cx="685802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73025" y="3505200"/>
            <a:ext cx="137477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 i="1" dirty="0" smtClean="0"/>
              <a:t>Data from A0 </a:t>
            </a:r>
            <a:r>
              <a:rPr lang="en-US" sz="1200" i="1" dirty="0" err="1" smtClean="0"/>
              <a:t>Emittance</a:t>
            </a:r>
            <a:r>
              <a:rPr lang="en-US" sz="1200" i="1" dirty="0" smtClean="0"/>
              <a:t> </a:t>
            </a:r>
            <a:r>
              <a:rPr lang="en-US" sz="1200" i="1" dirty="0"/>
              <a:t>Exchange </a:t>
            </a:r>
            <a:r>
              <a:rPr lang="en-US" sz="1200" i="1" dirty="0" smtClean="0"/>
              <a:t>Experiment</a:t>
            </a:r>
            <a:endParaRPr lang="en-US" sz="1200" i="1" dirty="0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4876800" y="2057400"/>
            <a:ext cx="7630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</a:rPr>
              <a:t>C</a:t>
            </a:r>
            <a:r>
              <a:rPr lang="en-US" sz="1200" dirty="0"/>
              <a:t>oherent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4038600" y="2057400"/>
            <a:ext cx="901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Incoherent</a:t>
            </a:r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4495800" y="2286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AutoShape 31"/>
          <p:cNvSpPr>
            <a:spLocks/>
          </p:cNvSpPr>
          <p:nvPr/>
        </p:nvSpPr>
        <p:spPr bwMode="auto">
          <a:xfrm rot="5400000">
            <a:off x="5143500" y="1866900"/>
            <a:ext cx="2286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200400" y="4572000"/>
            <a:ext cx="1905000" cy="2057400"/>
            <a:chOff x="3200400" y="4572000"/>
            <a:chExt cx="1905000" cy="2057400"/>
          </a:xfrm>
          <a:noFill/>
        </p:grpSpPr>
        <p:sp>
          <p:nvSpPr>
            <p:cNvPr id="20" name="Rectangle 19"/>
            <p:cNvSpPr/>
            <p:nvPr/>
          </p:nvSpPr>
          <p:spPr>
            <a:xfrm>
              <a:off x="4343400" y="5562600"/>
              <a:ext cx="762000" cy="1066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1792251"/>
                </p:ext>
              </p:extLst>
            </p:nvPr>
          </p:nvGraphicFramePr>
          <p:xfrm>
            <a:off x="3200400" y="4572000"/>
            <a:ext cx="1630363" cy="190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0" name="Equation" r:id="rId8" imgW="1587240" imgH="1854000" progId="Equation.3">
                    <p:embed/>
                  </p:oleObj>
                </mc:Choice>
                <mc:Fallback>
                  <p:oleObj name="Equation" r:id="rId8" imgW="1587240" imgH="18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4572000"/>
                          <a:ext cx="1630363" cy="190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287472"/>
              </p:ext>
            </p:extLst>
          </p:nvPr>
        </p:nvGraphicFramePr>
        <p:xfrm>
          <a:off x="3429000" y="2438400"/>
          <a:ext cx="2514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10" imgW="2133360" imgH="279360" progId="Equation.3">
                  <p:embed/>
                </p:oleObj>
              </mc:Choice>
              <mc:Fallback>
                <p:oleObj name="Equation" r:id="rId10" imgW="2133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2514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655351"/>
              </p:ext>
            </p:extLst>
          </p:nvPr>
        </p:nvGraphicFramePr>
        <p:xfrm>
          <a:off x="4267200" y="2819400"/>
          <a:ext cx="20066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12" imgW="1701720" imgH="419040" progId="Equation.3">
                  <p:embed/>
                </p:oleObj>
              </mc:Choice>
              <mc:Fallback>
                <p:oleObj name="Equation" r:id="rId12" imgW="1701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19400"/>
                        <a:ext cx="2006600" cy="493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57441" y="3276600"/>
            <a:ext cx="11861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Bunch Size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5486400" y="3124200"/>
            <a:ext cx="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Intensity Monitor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168" y="4648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Superposition </a:t>
            </a:r>
            <a:r>
              <a:rPr lang="en-US" dirty="0" smtClean="0"/>
              <a:t>of the incoming and the outgoing fields is the total radiated field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626129"/>
              </p:ext>
            </p:extLst>
          </p:nvPr>
        </p:nvGraphicFramePr>
        <p:xfrm>
          <a:off x="127881" y="5415418"/>
          <a:ext cx="4331257" cy="1061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3" imgW="2590560" imgH="634680" progId="Equation.DSMT4">
                  <p:embed/>
                </p:oleObj>
              </mc:Choice>
              <mc:Fallback>
                <p:oleObj name="Equation" r:id="rId3" imgW="25905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881" y="5415418"/>
                        <a:ext cx="4331257" cy="1061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337648"/>
              </p:ext>
            </p:extLst>
          </p:nvPr>
        </p:nvGraphicFramePr>
        <p:xfrm>
          <a:off x="4439942" y="5415418"/>
          <a:ext cx="2189458" cy="67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5" imgW="1562040" imgH="482400" progId="Equation.DSMT4">
                  <p:embed/>
                </p:oleObj>
              </mc:Choice>
              <mc:Fallback>
                <p:oleObj name="Equation" r:id="rId5" imgW="1562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9942" y="5415418"/>
                        <a:ext cx="2189458" cy="67641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15799"/>
              </p:ext>
            </p:extLst>
          </p:nvPr>
        </p:nvGraphicFramePr>
        <p:xfrm>
          <a:off x="6705600" y="5339218"/>
          <a:ext cx="2057400" cy="74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7" imgW="1638000" imgH="482400" progId="Equation.DSMT4">
                  <p:embed/>
                </p:oleObj>
              </mc:Choice>
              <mc:Fallback>
                <p:oleObj name="Equation" r:id="rId7" imgW="1638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5600" y="5339218"/>
                        <a:ext cx="2057400" cy="746867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457200" y="2210686"/>
            <a:ext cx="5451984" cy="2437514"/>
            <a:chOff x="457200" y="1834018"/>
            <a:chExt cx="5451984" cy="2437514"/>
          </a:xfrm>
        </p:grpSpPr>
        <p:sp>
          <p:nvSpPr>
            <p:cNvPr id="6" name="Flowchart: Direct Access Storage 5"/>
            <p:cNvSpPr/>
            <p:nvPr/>
          </p:nvSpPr>
          <p:spPr>
            <a:xfrm rot="10800000">
              <a:off x="3246497" y="2672218"/>
              <a:ext cx="1981200" cy="914400"/>
            </a:xfrm>
            <a:prstGeom prst="flowChartMagneticDrum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irect Access Storage 7"/>
            <p:cNvSpPr/>
            <p:nvPr/>
          </p:nvSpPr>
          <p:spPr>
            <a:xfrm>
              <a:off x="956184" y="2672218"/>
              <a:ext cx="1981200" cy="914400"/>
            </a:xfrm>
            <a:prstGeom prst="flowChartMagneticDrum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000" y="3046425"/>
              <a:ext cx="566737" cy="19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57200" y="3142212"/>
              <a:ext cx="5451984" cy="2286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13584" y="2062617"/>
              <a:ext cx="0" cy="175260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632584" y="2062617"/>
              <a:ext cx="304800" cy="60960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632584" y="2146006"/>
              <a:ext cx="304800" cy="144061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156584" y="2662153"/>
              <a:ext cx="0" cy="9144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37097" y="275002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 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2632583" y="3815217"/>
              <a:ext cx="918713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908291" y="3902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632584" y="3119353"/>
              <a:ext cx="75604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492316" y="3116485"/>
              <a:ext cx="75604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3623184" y="3348647"/>
              <a:ext cx="2286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989140" y="3104991"/>
              <a:ext cx="75604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9634" y="276887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69764" y="274359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43385" y="268164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19074" y="218275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Step in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57665" y="1834018"/>
              <a:ext cx="1222719" cy="273698"/>
            </a:xfrm>
            <a:prstGeom prst="rect">
              <a:avLst/>
            </a:prstGeom>
            <a:solidFill>
              <a:srgbClr val="705799">
                <a:alpha val="7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Detector</a:t>
              </a: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2"/>
          <a:stretch/>
        </p:blipFill>
        <p:spPr bwMode="auto">
          <a:xfrm>
            <a:off x="6019800" y="1905000"/>
            <a:ext cx="3050840" cy="26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02877" y="1287356"/>
            <a:ext cx="7535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the intensity of the radiation emitted from a gap in a narrow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Bunch by bunch with fast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 some systematics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7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Intensity Monitor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13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5" r="9899" b="19447"/>
          <a:stretch/>
        </p:blipFill>
        <p:spPr bwMode="auto">
          <a:xfrm>
            <a:off x="5867400" y="1600200"/>
            <a:ext cx="3071444" cy="201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28600" y="3810000"/>
            <a:ext cx="4214700" cy="2514599"/>
            <a:chOff x="102833" y="1219200"/>
            <a:chExt cx="8912467" cy="548639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33" y="1219200"/>
              <a:ext cx="8912467" cy="548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1828800" y="3390900"/>
              <a:ext cx="2819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28800" y="4038600"/>
              <a:ext cx="2819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52600" y="2514600"/>
              <a:ext cx="2895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28800" y="2895600"/>
              <a:ext cx="2819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5583495"/>
                </p:ext>
              </p:extLst>
            </p:nvPr>
          </p:nvGraphicFramePr>
          <p:xfrm>
            <a:off x="1379357" y="2392062"/>
            <a:ext cx="420688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5" name="Equation" r:id="rId5" imgW="190440" imgH="228600" progId="Equation.DSMT4">
                    <p:embed/>
                  </p:oleObj>
                </mc:Choice>
                <mc:Fallback>
                  <p:oleObj name="Equation" r:id="rId5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79357" y="2392062"/>
                          <a:ext cx="420688" cy="506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9392159"/>
                </p:ext>
              </p:extLst>
            </p:nvPr>
          </p:nvGraphicFramePr>
          <p:xfrm>
            <a:off x="1435100" y="3463175"/>
            <a:ext cx="393700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6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5100" y="3463175"/>
                          <a:ext cx="393700" cy="506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1645738"/>
                </p:ext>
              </p:extLst>
            </p:nvPr>
          </p:nvGraphicFramePr>
          <p:xfrm>
            <a:off x="3733800" y="5257800"/>
            <a:ext cx="420687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7" name="Equation" r:id="rId9" imgW="190440" imgH="228600" progId="Equation.DSMT4">
                    <p:embed/>
                  </p:oleObj>
                </mc:Choice>
                <mc:Fallback>
                  <p:oleObj name="Equation" r:id="rId9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5257800"/>
                          <a:ext cx="420687" cy="506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6743702"/>
                </p:ext>
              </p:extLst>
            </p:nvPr>
          </p:nvGraphicFramePr>
          <p:xfrm>
            <a:off x="4451350" y="5257800"/>
            <a:ext cx="393700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8" name="Equation" r:id="rId11" imgW="177646" imgH="228402" progId="Equation.DSMT4">
                    <p:embed/>
                  </p:oleObj>
                </mc:Choice>
                <mc:Fallback>
                  <p:oleObj name="Equation" r:id="rId11" imgW="177646" imgH="2284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1350" y="5257800"/>
                          <a:ext cx="393700" cy="506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6349348"/>
                </p:ext>
              </p:extLst>
            </p:nvPr>
          </p:nvGraphicFramePr>
          <p:xfrm>
            <a:off x="4164806" y="5334000"/>
            <a:ext cx="280987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9" name="Equation" r:id="rId12" imgW="126720" imgH="126720" progId="Equation.DSMT4">
                    <p:embed/>
                  </p:oleObj>
                </mc:Choice>
                <mc:Fallback>
                  <p:oleObj name="Equation" r:id="rId12" imgW="126720" imgH="126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4806" y="5334000"/>
                          <a:ext cx="280987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4800600" y="3657600"/>
            <a:ext cx="4191000" cy="2667000"/>
            <a:chOff x="76199" y="1202121"/>
            <a:chExt cx="8991601" cy="5503479"/>
          </a:xfrm>
        </p:grpSpPr>
        <p:sp>
          <p:nvSpPr>
            <p:cNvPr id="34" name="Line 4"/>
            <p:cNvSpPr>
              <a:spLocks noChangeShapeType="1"/>
            </p:cNvSpPr>
            <p:nvPr/>
          </p:nvSpPr>
          <p:spPr bwMode="auto">
            <a:xfrm>
              <a:off x="76200" y="1219200"/>
              <a:ext cx="89916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1202121"/>
              <a:ext cx="8991601" cy="550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1245078" y="2732776"/>
              <a:ext cx="5993922" cy="1077224"/>
            </a:xfrm>
            <a:prstGeom prst="rect">
              <a:avLst/>
            </a:prstGeom>
            <a:solidFill>
              <a:srgbClr val="00B050">
                <a:alpha val="5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53704" y="1624644"/>
              <a:ext cx="1413296" cy="381000"/>
            </a:xfrm>
            <a:prstGeom prst="rect">
              <a:avLst/>
            </a:prstGeom>
            <a:solidFill>
              <a:srgbClr val="00B050">
                <a:alpha val="5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62600" y="2732776"/>
              <a:ext cx="1676400" cy="3363224"/>
            </a:xfrm>
            <a:prstGeom prst="rect">
              <a:avLst/>
            </a:prstGeom>
            <a:solidFill>
              <a:srgbClr val="00B050">
                <a:alpha val="5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222947" y="3667765"/>
              <a:ext cx="4451138" cy="405333"/>
            </a:xfrm>
            <a:prstGeom prst="rect">
              <a:avLst/>
            </a:prstGeom>
            <a:solidFill>
              <a:srgbClr val="00B050">
                <a:alpha val="5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572000" y="2732776"/>
              <a:ext cx="0" cy="1077224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752600" y="1578729"/>
              <a:ext cx="0" cy="4953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15750" y="1257522"/>
            <a:ext cx="4205421" cy="2419027"/>
            <a:chOff x="228600" y="1295400"/>
            <a:chExt cx="9286535" cy="516222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95400"/>
              <a:ext cx="5510202" cy="516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2182">
              <a:off x="4188275" y="4039363"/>
              <a:ext cx="566737" cy="11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2182">
              <a:off x="2824955" y="4382797"/>
              <a:ext cx="566737" cy="11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2182">
              <a:off x="1208877" y="4702617"/>
              <a:ext cx="566737" cy="11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Arrow Connector 54"/>
            <p:cNvCxnSpPr/>
            <p:nvPr/>
          </p:nvCxnSpPr>
          <p:spPr>
            <a:xfrm>
              <a:off x="2819400" y="2389480"/>
              <a:ext cx="3352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2667000" y="1426158"/>
              <a:ext cx="3429000" cy="489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971800" y="3505200"/>
              <a:ext cx="3352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192679" y="1408867"/>
              <a:ext cx="3322456" cy="65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RF </a:t>
              </a:r>
              <a:r>
                <a:rPr lang="en-US" sz="1400" dirty="0" err="1" smtClean="0"/>
                <a:t>Schottky</a:t>
              </a:r>
              <a:r>
                <a:rPr lang="en-US" sz="1400" dirty="0" smtClean="0"/>
                <a:t> Diode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00344" y="2204815"/>
              <a:ext cx="2203171" cy="65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Waveguide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95596" y="3320535"/>
              <a:ext cx="2381719" cy="65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Ceramic gap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82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Diagnostics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11802"/>
              </p:ext>
            </p:extLst>
          </p:nvPr>
        </p:nvGraphicFramePr>
        <p:xfrm>
          <a:off x="1143000" y="1600200"/>
          <a:ext cx="7239000" cy="29205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3000"/>
                <a:gridCol w="2413000"/>
                <a:gridCol w="2413000"/>
              </a:tblGrid>
              <a:tr h="6242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Charge needed </a:t>
                      </a:r>
                    </a:p>
                    <a:p>
                      <a:pPr algn="ctr"/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091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Streak 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~0.6 </a:t>
                      </a:r>
                      <a:r>
                        <a:rPr lang="en-US" dirty="0" err="1" smtClean="0"/>
                        <a:t>ps</a:t>
                      </a:r>
                      <a:r>
                        <a:rPr lang="en-US" dirty="0" smtClean="0"/>
                        <a:t> sigma at 800 nm, range 0.5-25ps, phase stable*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8-10 </a:t>
                      </a:r>
                      <a:r>
                        <a:rPr lang="en-US" dirty="0" err="1" smtClean="0"/>
                        <a:t>nC</a:t>
                      </a:r>
                      <a:endParaRPr lang="en-US" dirty="0"/>
                    </a:p>
                  </a:txBody>
                  <a:tcPr/>
                </a:tc>
              </a:tr>
              <a:tr h="731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 </a:t>
                      </a:r>
                      <a:r>
                        <a:rPr lang="en-US" dirty="0" err="1" smtClean="0"/>
                        <a:t>ps</a:t>
                      </a:r>
                      <a:r>
                        <a:rPr lang="en-US" dirty="0" smtClean="0"/>
                        <a:t>, range 0.3 to 1ps.</a:t>
                      </a:r>
                      <a:r>
                        <a:rPr lang="en-US" baseline="0" dirty="0" smtClean="0"/>
                        <a:t> CTR,CSR,CDR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10-50 </a:t>
                      </a:r>
                      <a:r>
                        <a:rPr lang="en-US" dirty="0" err="1" smtClean="0"/>
                        <a:t>nC</a:t>
                      </a:r>
                      <a:r>
                        <a:rPr lang="en-US" dirty="0" smtClean="0"/>
                        <a:t>, depends on </a:t>
                      </a:r>
                      <a:r>
                        <a:rPr lang="el-GR" dirty="0" smtClean="0"/>
                        <a:t>σ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Ceramic</a:t>
                      </a:r>
                      <a:r>
                        <a:rPr lang="en-US" baseline="0" dirty="0" smtClean="0"/>
                        <a:t> 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 – 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ps</a:t>
                      </a:r>
                      <a:r>
                        <a:rPr lang="en-US" baseline="0" dirty="0" smtClean="0"/>
                        <a:t>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4495800"/>
            <a:ext cx="680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*Temporal Jitter demonstrated at 0.5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r>
              <a:rPr lang="en-US" dirty="0" smtClean="0"/>
              <a:t> shot to shot on laser.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0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Monitor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0074"/>
            <a:ext cx="1847850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219200"/>
            <a:ext cx="6007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tilize </a:t>
            </a:r>
            <a:r>
              <a:rPr lang="en-US" dirty="0" smtClean="0">
                <a:solidFill>
                  <a:srgbClr val="FF0000"/>
                </a:solidFill>
              </a:rPr>
              <a:t>a 1”x1”x0.5mm tungsten </a:t>
            </a:r>
            <a:r>
              <a:rPr lang="en-US" dirty="0" smtClean="0">
                <a:solidFill>
                  <a:srgbClr val="FF0000"/>
                </a:solidFill>
              </a:rPr>
              <a:t>multi-slit </a:t>
            </a:r>
            <a:r>
              <a:rPr lang="en-US" dirty="0" smtClean="0">
                <a:solidFill>
                  <a:srgbClr val="FF0000"/>
                </a:solidFill>
              </a:rPr>
              <a:t>mask with nine 40 micron wide slits for measuring the beam </a:t>
            </a:r>
            <a:r>
              <a:rPr lang="en-US" dirty="0" err="1" smtClean="0">
                <a:solidFill>
                  <a:srgbClr val="FF0000"/>
                </a:solidFill>
              </a:rPr>
              <a:t>emittance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ownstream </a:t>
            </a:r>
            <a:r>
              <a:rPr lang="en-US" dirty="0" smtClean="0">
                <a:solidFill>
                  <a:srgbClr val="FF0000"/>
                </a:solidFill>
              </a:rPr>
              <a:t>transverse profile monitor will image the beam on a </a:t>
            </a:r>
            <a:r>
              <a:rPr lang="en-US" dirty="0" err="1" smtClean="0">
                <a:solidFill>
                  <a:srgbClr val="FF0000"/>
                </a:solidFill>
              </a:rPr>
              <a:t>YAG:Ce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crystal.  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Each </a:t>
            </a:r>
            <a:r>
              <a:rPr lang="en-US" dirty="0" smtClean="0">
                <a:solidFill>
                  <a:srgbClr val="FF0000"/>
                </a:solidFill>
              </a:rPr>
              <a:t>station has a horizontal and vertical multi slit mask on stepper motors.  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YAG:Ce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crystal is located in the same holder </a:t>
            </a:r>
            <a:r>
              <a:rPr lang="en-US" dirty="0" smtClean="0">
                <a:solidFill>
                  <a:srgbClr val="FF0000"/>
                </a:solidFill>
              </a:rPr>
              <a:t>as slits so </a:t>
            </a:r>
            <a:r>
              <a:rPr lang="en-US" dirty="0" smtClean="0">
                <a:solidFill>
                  <a:srgbClr val="FF0000"/>
                </a:solidFill>
              </a:rPr>
              <a:t>that the spot size of the electron beam can be measured.  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single 40 micron wide slit mask also resides in each holder.  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slit masks are currently being manufactured.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58918" y="2505074"/>
            <a:ext cx="1246632" cy="38957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301018" y="4724139"/>
            <a:ext cx="629647" cy="148937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76767" y="4539474"/>
            <a:ext cx="83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YAG:ce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01018" y="3940236"/>
            <a:ext cx="629647" cy="27801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07482" y="3709910"/>
            <a:ext cx="108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 slit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>
            <a:off x="7301021" y="3354985"/>
            <a:ext cx="678764" cy="273397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79785" y="317031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 slit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502350" y="5813203"/>
            <a:ext cx="409614" cy="8965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30665" y="5628537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 Cage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8693" y="4600574"/>
            <a:ext cx="1066800" cy="253365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9" idx="3"/>
          </p:cNvCxnSpPr>
          <p:nvPr/>
        </p:nvCxnSpPr>
        <p:spPr>
          <a:xfrm>
            <a:off x="4623893" y="4915349"/>
            <a:ext cx="468201" cy="679465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39775" y="4730683"/>
            <a:ext cx="108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 slit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805976" y="4870176"/>
            <a:ext cx="0" cy="71271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00068" y="447050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 slit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44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Arrival Monitor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28600" y="1524000"/>
            <a:ext cx="8610600" cy="106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/>
              <a:t>ASTA requirement to measure bunch-by-bunch time-of-arrival to sub-</a:t>
            </a:r>
            <a:r>
              <a:rPr lang="en-US" sz="2000" dirty="0" err="1" smtClean="0"/>
              <a:t>ps</a:t>
            </a:r>
            <a:r>
              <a:rPr lang="en-US" sz="2000" dirty="0" smtClean="0"/>
              <a:t> levels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Utilize femtosecond laser and electro-optical modulation to sample bunch time-of-arrival relative to accelerator master oscillator</a:t>
            </a: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6200" y="2638425"/>
            <a:ext cx="5257800" cy="3590925"/>
            <a:chOff x="48" y="1662"/>
            <a:chExt cx="3312" cy="2262"/>
          </a:xfrm>
        </p:grpSpPr>
        <p:pic>
          <p:nvPicPr>
            <p:cNvPr id="8" name="Picture 8" descr="EOM_Princip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662"/>
              <a:ext cx="3312" cy="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824" y="3561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81 MHz</a:t>
              </a:r>
            </a:p>
          </p:txBody>
        </p:sp>
      </p:grpSp>
      <p:pic>
        <p:nvPicPr>
          <p:cNvPr id="10" name="Picture 9" descr="EOM_TOA_to_Volt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0" y="2819400"/>
            <a:ext cx="4095750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410200" y="5334000"/>
            <a:ext cx="2532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>
                <a:latin typeface="Calibri" pitchFamily="34" charset="0"/>
              </a:rPr>
              <a:t>courtesy </a:t>
            </a:r>
            <a:r>
              <a:rPr lang="en-US" sz="1600" b="1" i="1">
                <a:latin typeface="Calibri" pitchFamily="34" charset="0"/>
              </a:rPr>
              <a:t>F. Loehl, DESY</a:t>
            </a:r>
          </a:p>
        </p:txBody>
      </p:sp>
    </p:spTree>
    <p:extLst>
      <p:ext uri="{BB962C8B-B14F-4D97-AF65-F5344CB8AC3E}">
        <p14:creationId xmlns:p14="http://schemas.microsoft.com/office/powerpoint/2010/main" val="418827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 smtClean="0"/>
              <a:t>Arrival Monitor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98228"/>
            <a:ext cx="4343400" cy="3234072"/>
          </a:xfrm>
          <a:prstGeom prst="rect">
            <a:avLst/>
          </a:prstGeom>
        </p:spPr>
      </p:pic>
      <p:pic>
        <p:nvPicPr>
          <p:cNvPr id="7" name="Picture 19" descr="Modul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5645" y="1309687"/>
            <a:ext cx="3292555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4953000" y="1843087"/>
            <a:ext cx="6858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486400" y="3367087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Modulated Laser Pulse</a:t>
            </a:r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H="1">
            <a:off x="952500" y="3987800"/>
            <a:ext cx="114300" cy="6746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3733800" y="3062287"/>
            <a:ext cx="19812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25" descr="EOM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824287"/>
            <a:ext cx="2763838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5638800" y="5867400"/>
            <a:ext cx="3505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Commercial EOM; 10 GHz BW</a:t>
            </a:r>
          </a:p>
        </p:txBody>
      </p:sp>
      <p:pic>
        <p:nvPicPr>
          <p:cNvPr id="14" name="Picture 31" descr="ColbyUnit 00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57687"/>
            <a:ext cx="33416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3200400" y="3733800"/>
            <a:ext cx="304800" cy="509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667000" y="5653087"/>
            <a:ext cx="274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Programmable delay</a:t>
            </a:r>
          </a:p>
          <a:p>
            <a:pPr eaLnBrk="1" hangingPunct="1"/>
            <a:r>
              <a:rPr lang="en-US"/>
              <a:t>0.5 ps steps; 10 ns range</a:t>
            </a:r>
          </a:p>
        </p:txBody>
      </p:sp>
      <p:pic>
        <p:nvPicPr>
          <p:cNvPr id="17" name="Content Placeholder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r="18868"/>
          <a:stretch/>
        </p:blipFill>
        <p:spPr>
          <a:xfrm>
            <a:off x="73854" y="4667176"/>
            <a:ext cx="2135946" cy="15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74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Spectrometer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a dipole magnet followed by BPMs and transverse profile station with both a </a:t>
            </a:r>
            <a:r>
              <a:rPr lang="en-US" dirty="0" err="1" smtClean="0"/>
              <a:t>YAG:Ce</a:t>
            </a:r>
            <a:r>
              <a:rPr lang="en-US" dirty="0" smtClean="0"/>
              <a:t> crystal and Aluminized Si OTR screen</a:t>
            </a:r>
          </a:p>
          <a:p>
            <a:r>
              <a:rPr lang="en-US" dirty="0" smtClean="0"/>
              <a:t>Screen size allows up to ~8% FWHM </a:t>
            </a:r>
            <a:r>
              <a:rPr lang="en-US" dirty="0" err="1" smtClean="0"/>
              <a:t>dE</a:t>
            </a:r>
            <a:r>
              <a:rPr lang="en-US" dirty="0" smtClean="0"/>
              <a:t>/E measurement</a:t>
            </a:r>
          </a:p>
          <a:p>
            <a:r>
              <a:rPr lang="en-US" dirty="0" smtClean="0"/>
              <a:t>Resolution on </a:t>
            </a:r>
            <a:r>
              <a:rPr lang="en-US" dirty="0" err="1" smtClean="0"/>
              <a:t>dE</a:t>
            </a:r>
            <a:r>
              <a:rPr lang="en-US" dirty="0" smtClean="0"/>
              <a:t>/E of ~10^-4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36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 vs t” After Spectrometer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524000"/>
            <a:ext cx="5562600" cy="40517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Send OTR after Spectrometer Dipole to Streak Camera</a:t>
            </a:r>
          </a:p>
          <a:p>
            <a:r>
              <a:rPr lang="en-US" dirty="0" smtClean="0"/>
              <a:t>Tests at 5 MeV reported from the </a:t>
            </a:r>
            <a:r>
              <a:rPr lang="en-US" dirty="0" err="1" smtClean="0"/>
              <a:t>photoinjector</a:t>
            </a:r>
            <a:r>
              <a:rPr lang="en-US" dirty="0" smtClean="0"/>
              <a:t> test stand at </a:t>
            </a:r>
            <a:r>
              <a:rPr lang="en-US" dirty="0" err="1" smtClean="0"/>
              <a:t>Zeuthen</a:t>
            </a:r>
            <a:r>
              <a:rPr lang="en-US" dirty="0" smtClean="0"/>
              <a:t> (PITZ) using aerogel converter in a dispersive area and a streak camera (J. </a:t>
            </a:r>
            <a:r>
              <a:rPr lang="en-US" dirty="0" err="1" smtClean="0"/>
              <a:t>Ronsch</a:t>
            </a:r>
            <a:r>
              <a:rPr lang="en-US" dirty="0" smtClean="0"/>
              <a:t> et al. 27</a:t>
            </a:r>
            <a:r>
              <a:rPr lang="en-US" baseline="30000" dirty="0" smtClean="0"/>
              <a:t>th</a:t>
            </a:r>
            <a:r>
              <a:rPr lang="en-US" dirty="0" smtClean="0"/>
              <a:t> FEL conf.)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1" t="51551" r="19332" b="7367"/>
          <a:stretch/>
        </p:blipFill>
        <p:spPr bwMode="auto">
          <a:xfrm>
            <a:off x="5622562" y="1524000"/>
            <a:ext cx="3439984" cy="476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7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Diagnostics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3657600" cy="32765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Beam Position Monitors</a:t>
            </a:r>
          </a:p>
          <a:p>
            <a:pPr lvl="1"/>
            <a:r>
              <a:rPr lang="en-US" dirty="0" smtClean="0"/>
              <a:t>Button BPMs</a:t>
            </a:r>
          </a:p>
          <a:p>
            <a:r>
              <a:rPr lang="en-US" dirty="0" smtClean="0"/>
              <a:t>Loss Monitors</a:t>
            </a:r>
          </a:p>
          <a:p>
            <a:pPr lvl="1"/>
            <a:r>
              <a:rPr lang="en-US" dirty="0" smtClean="0"/>
              <a:t>Scintillator with PMT</a:t>
            </a:r>
          </a:p>
          <a:p>
            <a:r>
              <a:rPr lang="en-US" dirty="0" smtClean="0"/>
              <a:t>Intensity Monitors</a:t>
            </a:r>
          </a:p>
          <a:p>
            <a:pPr lvl="1"/>
            <a:r>
              <a:rPr lang="en-US" dirty="0" smtClean="0"/>
              <a:t>Faraday Cup</a:t>
            </a:r>
          </a:p>
          <a:p>
            <a:pPr lvl="1"/>
            <a:r>
              <a:rPr lang="en-US" dirty="0" smtClean="0"/>
              <a:t>Wall Current Monitors</a:t>
            </a:r>
          </a:p>
          <a:p>
            <a:pPr lvl="1"/>
            <a:r>
              <a:rPr lang="en-US" dirty="0" err="1" smtClean="0"/>
              <a:t>Toroids</a:t>
            </a:r>
            <a:endParaRPr lang="en-US" dirty="0" smtClean="0"/>
          </a:p>
          <a:p>
            <a:r>
              <a:rPr lang="en-US" dirty="0" smtClean="0"/>
              <a:t>Transverse Profile Monitors</a:t>
            </a:r>
          </a:p>
          <a:p>
            <a:pPr lvl="1"/>
            <a:r>
              <a:rPr lang="en-US" dirty="0" smtClean="0"/>
              <a:t>Aluminized Si OTR and </a:t>
            </a:r>
            <a:r>
              <a:rPr lang="en-US" dirty="0" err="1" smtClean="0"/>
              <a:t>YAG:Ce</a:t>
            </a:r>
            <a:r>
              <a:rPr lang="en-US" dirty="0" smtClean="0"/>
              <a:t> </a:t>
            </a:r>
            <a:r>
              <a:rPr lang="en-US" dirty="0" smtClean="0"/>
              <a:t>or LYSO </a:t>
            </a:r>
            <a:r>
              <a:rPr lang="en-US" dirty="0" smtClean="0"/>
              <a:t>Crystals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4876800" y="1600200"/>
            <a:ext cx="365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Longitudinal Profile Monitors</a:t>
            </a:r>
          </a:p>
          <a:p>
            <a:pPr lvl="1"/>
            <a:r>
              <a:rPr lang="en-US" dirty="0" smtClean="0"/>
              <a:t>Streak Camera for OTR, OSR</a:t>
            </a:r>
          </a:p>
          <a:p>
            <a:pPr lvl="1"/>
            <a:r>
              <a:rPr lang="en-US" dirty="0" smtClean="0"/>
              <a:t>Martin-</a:t>
            </a:r>
            <a:r>
              <a:rPr lang="en-US" dirty="0" err="1" smtClean="0"/>
              <a:t>Puplett</a:t>
            </a:r>
            <a:r>
              <a:rPr lang="en-US" dirty="0" smtClean="0"/>
              <a:t> Interferometer for CTR, CDR, CSR</a:t>
            </a:r>
          </a:p>
          <a:p>
            <a:pPr lvl="1"/>
            <a:r>
              <a:rPr lang="en-US" dirty="0" smtClean="0"/>
              <a:t>Ceramic Gap</a:t>
            </a:r>
          </a:p>
          <a:p>
            <a:pPr lvl="1"/>
            <a:r>
              <a:rPr lang="en-US" dirty="0" smtClean="0"/>
              <a:t>Access to </a:t>
            </a:r>
            <a:r>
              <a:rPr lang="en-US" dirty="0" err="1" smtClean="0"/>
              <a:t>Michaelson</a:t>
            </a:r>
            <a:r>
              <a:rPr lang="en-US" dirty="0" smtClean="0"/>
              <a:t> Interferometer and Bolometer</a:t>
            </a:r>
          </a:p>
          <a:p>
            <a:pPr lvl="1"/>
            <a:r>
              <a:rPr lang="en-US" dirty="0" smtClean="0"/>
              <a:t>Transverse Profile Shaper (Z Slicer) in center of bunch compressor</a:t>
            </a:r>
          </a:p>
          <a:p>
            <a:r>
              <a:rPr lang="en-US" dirty="0" err="1" smtClean="0"/>
              <a:t>Emittance</a:t>
            </a:r>
            <a:r>
              <a:rPr lang="en-US" dirty="0" smtClean="0"/>
              <a:t> Monitor</a:t>
            </a:r>
          </a:p>
          <a:p>
            <a:pPr lvl="1"/>
            <a:r>
              <a:rPr lang="en-US" dirty="0" err="1" smtClean="0"/>
              <a:t>Insertable</a:t>
            </a:r>
            <a:r>
              <a:rPr lang="en-US" dirty="0" smtClean="0"/>
              <a:t> Slits</a:t>
            </a:r>
          </a:p>
          <a:p>
            <a:r>
              <a:rPr lang="en-US" dirty="0" smtClean="0"/>
              <a:t>Bunch Arrival Monitor</a:t>
            </a:r>
          </a:p>
          <a:p>
            <a:pPr lvl="1"/>
            <a:r>
              <a:rPr lang="en-US" dirty="0" smtClean="0"/>
              <a:t>Laser Modulator</a:t>
            </a:r>
          </a:p>
          <a:p>
            <a:r>
              <a:rPr lang="en-US" dirty="0" smtClean="0"/>
              <a:t>Spectrometer</a:t>
            </a:r>
          </a:p>
          <a:p>
            <a:pPr lvl="1"/>
            <a:r>
              <a:rPr lang="en-US" dirty="0" smtClean="0"/>
              <a:t>Dipole Magnet and bpm and </a:t>
            </a:r>
            <a:r>
              <a:rPr lang="en-US" dirty="0" err="1" smtClean="0"/>
              <a:t>YAG:Ce</a:t>
            </a:r>
            <a:r>
              <a:rPr lang="en-US" dirty="0" smtClean="0"/>
              <a:t> crystal </a:t>
            </a:r>
          </a:p>
          <a:p>
            <a:pPr lvl="2"/>
            <a:r>
              <a:rPr lang="en-US" dirty="0" smtClean="0"/>
              <a:t>Plus streak camera for E vs t longitudinal  phase space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29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“Z-slicer”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20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28600" y="3733800"/>
            <a:ext cx="2743200" cy="2667000"/>
            <a:chOff x="0" y="1179329"/>
            <a:chExt cx="4864738" cy="5882752"/>
          </a:xfrm>
        </p:grpSpPr>
        <p:sp>
          <p:nvSpPr>
            <p:cNvPr id="6" name="Rectangle 5"/>
            <p:cNvSpPr/>
            <p:nvPr/>
          </p:nvSpPr>
          <p:spPr>
            <a:xfrm>
              <a:off x="0" y="2286000"/>
              <a:ext cx="3733800" cy="2895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503268" y="1519193"/>
              <a:ext cx="12236" cy="771521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503268" y="1824008"/>
              <a:ext cx="9351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17853" y="1456947"/>
              <a:ext cx="0" cy="77615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440743" y="1179329"/>
              <a:ext cx="1010458" cy="573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 mm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776368" y="2276088"/>
              <a:ext cx="0" cy="29810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2263470"/>
              <a:ext cx="38862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2060" y="5199646"/>
              <a:ext cx="4039884" cy="46538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819762" y="3401584"/>
              <a:ext cx="1044976" cy="57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0.5 ’’</a:t>
              </a:r>
              <a:endParaRPr lang="en-US" sz="14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719555" y="5257100"/>
              <a:ext cx="11684" cy="586632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31446" y="5234350"/>
              <a:ext cx="0" cy="61030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725397" y="5638800"/>
              <a:ext cx="5391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585353" y="5819289"/>
              <a:ext cx="1231075" cy="57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 um</a:t>
              </a:r>
              <a:endParaRPr lang="en-US" sz="1400" dirty="0"/>
            </a:p>
          </p:txBody>
        </p:sp>
        <p:sp>
          <p:nvSpPr>
            <p:cNvPr id="19" name="Flowchart: Manual Operation 18"/>
            <p:cNvSpPr/>
            <p:nvPr/>
          </p:nvSpPr>
          <p:spPr>
            <a:xfrm>
              <a:off x="1524000" y="2290714"/>
              <a:ext cx="914400" cy="2908932"/>
            </a:xfrm>
            <a:prstGeom prst="flowChartManualOperati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0" y="6324600"/>
              <a:ext cx="3733800" cy="7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76401" y="6488668"/>
              <a:ext cx="1012007" cy="57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0.5 ’’</a:t>
              </a:r>
              <a:endParaRPr lang="en-US" sz="1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48000" y="3581400"/>
            <a:ext cx="2803153" cy="2819400"/>
            <a:chOff x="-109674" y="1002052"/>
            <a:chExt cx="4988492" cy="6053764"/>
          </a:xfrm>
        </p:grpSpPr>
        <p:sp>
          <p:nvSpPr>
            <p:cNvPr id="23" name="Rectangle 22"/>
            <p:cNvSpPr/>
            <p:nvPr/>
          </p:nvSpPr>
          <p:spPr>
            <a:xfrm>
              <a:off x="0" y="2286000"/>
              <a:ext cx="3733800" cy="2895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Rectangle 23"/>
            <p:cNvSpPr/>
            <p:nvPr/>
          </p:nvSpPr>
          <p:spPr>
            <a:xfrm rot="981784">
              <a:off x="2211482" y="2249525"/>
              <a:ext cx="414181" cy="301753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63608" y="1647274"/>
              <a:ext cx="242976" cy="76200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99692" y="1456947"/>
              <a:ext cx="521100" cy="17673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20792" y="1488820"/>
              <a:ext cx="174006" cy="744277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590800" y="1582487"/>
              <a:ext cx="213506" cy="761671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019324" y="1711268"/>
              <a:ext cx="227818" cy="76200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804306" y="1489663"/>
              <a:ext cx="442836" cy="15761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962364" y="1128605"/>
              <a:ext cx="1346566" cy="567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500 um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 rot="20338282">
              <a:off x="-109674" y="1002052"/>
              <a:ext cx="1346566" cy="567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500 um</a:t>
              </a:r>
              <a:endParaRPr lang="en-US" sz="1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776368" y="2276088"/>
              <a:ext cx="0" cy="29810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0" y="2263470"/>
              <a:ext cx="38862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2060" y="5199646"/>
              <a:ext cx="4039884" cy="46538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819763" y="3401583"/>
              <a:ext cx="1059055" cy="567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0.5 ‘’</a:t>
              </a:r>
              <a:endParaRPr lang="en-US" sz="1400" dirty="0"/>
            </a:p>
          </p:txBody>
        </p:sp>
        <p:sp>
          <p:nvSpPr>
            <p:cNvPr id="37" name="Rectangle 36"/>
            <p:cNvSpPr/>
            <p:nvPr/>
          </p:nvSpPr>
          <p:spPr>
            <a:xfrm rot="20793105" flipH="1">
              <a:off x="1138016" y="2229064"/>
              <a:ext cx="465025" cy="297396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38914" y="5280768"/>
              <a:ext cx="11684" cy="586632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215591" y="5257100"/>
              <a:ext cx="0" cy="61030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50598" y="5747456"/>
              <a:ext cx="6649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421550" y="5867399"/>
              <a:ext cx="1505740" cy="567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600 um</a:t>
              </a:r>
              <a:endParaRPr lang="en-US" sz="14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0" y="6324600"/>
              <a:ext cx="3733800" cy="7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76399" y="6488668"/>
              <a:ext cx="1111496" cy="567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0.5 ’’</a:t>
              </a:r>
              <a:endParaRPr lang="en-US" sz="1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715000" y="3429000"/>
            <a:ext cx="3557557" cy="3019011"/>
            <a:chOff x="11970" y="1110937"/>
            <a:chExt cx="5384251" cy="4461347"/>
          </a:xfrm>
        </p:grpSpPr>
        <p:sp>
          <p:nvSpPr>
            <p:cNvPr id="45" name="Rectangle 44"/>
            <p:cNvSpPr/>
            <p:nvPr/>
          </p:nvSpPr>
          <p:spPr>
            <a:xfrm>
              <a:off x="152400" y="2362200"/>
              <a:ext cx="41910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2321581" y="2082767"/>
              <a:ext cx="110142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497415" y="1556266"/>
              <a:ext cx="871840" cy="43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 mm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843" y="4588954"/>
              <a:ext cx="1069352" cy="43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0.1 mm</a:t>
              </a:r>
              <a:endParaRPr lang="en-US" sz="14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2327578" y="4595149"/>
              <a:ext cx="49182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572000" y="2370728"/>
              <a:ext cx="0" cy="199678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970" y="2370728"/>
              <a:ext cx="4560030" cy="10265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82695" y="4320972"/>
              <a:ext cx="4039884" cy="46538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509696" y="2961241"/>
              <a:ext cx="886525" cy="4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0.5 ‘’</a:t>
              </a:r>
              <a:endParaRPr lang="en-US" sz="1400" dirty="0"/>
            </a:p>
          </p:txBody>
        </p:sp>
        <p:sp>
          <p:nvSpPr>
            <p:cNvPr id="54" name="Rectangle 53"/>
            <p:cNvSpPr/>
            <p:nvPr/>
          </p:nvSpPr>
          <p:spPr>
            <a:xfrm rot="1670739">
              <a:off x="3584991" y="2313346"/>
              <a:ext cx="262834" cy="218082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Rectangle 54"/>
            <p:cNvSpPr/>
            <p:nvPr/>
          </p:nvSpPr>
          <p:spPr>
            <a:xfrm rot="1083713">
              <a:off x="2962344" y="2340499"/>
              <a:ext cx="262834" cy="208767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28457" y="2330058"/>
              <a:ext cx="262834" cy="200102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7" name="Rectangle 56"/>
            <p:cNvSpPr/>
            <p:nvPr/>
          </p:nvSpPr>
          <p:spPr>
            <a:xfrm rot="20446637">
              <a:off x="1553640" y="2315128"/>
              <a:ext cx="262834" cy="208767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Rectangle 57"/>
            <p:cNvSpPr/>
            <p:nvPr/>
          </p:nvSpPr>
          <p:spPr>
            <a:xfrm rot="19861600">
              <a:off x="933033" y="2340499"/>
              <a:ext cx="262834" cy="208767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967862" y="1690265"/>
              <a:ext cx="242976" cy="76200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914400" y="1499938"/>
              <a:ext cx="381000" cy="14922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217292" y="1556266"/>
              <a:ext cx="252114" cy="719822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20338282">
              <a:off x="370926" y="1110937"/>
              <a:ext cx="934579" cy="43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50 um</a:t>
              </a:r>
              <a:endParaRPr lang="en-US" sz="1400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327578" y="1642502"/>
              <a:ext cx="0" cy="687556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429000" y="1641108"/>
              <a:ext cx="0" cy="719822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228600" y="5024316"/>
              <a:ext cx="403859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828801" y="5136922"/>
              <a:ext cx="886525" cy="4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0.5 ‘’</a:t>
              </a:r>
              <a:endParaRPr lang="en-US" sz="14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658816" y="990600"/>
            <a:ext cx="3027984" cy="2590800"/>
            <a:chOff x="4085585" y="772267"/>
            <a:chExt cx="4885999" cy="4627239"/>
          </a:xfrm>
        </p:grpSpPr>
        <p:cxnSp>
          <p:nvCxnSpPr>
            <p:cNvPr id="68" name="Straight Connector 67"/>
            <p:cNvCxnSpPr/>
            <p:nvPr/>
          </p:nvCxnSpPr>
          <p:spPr>
            <a:xfrm flipH="1">
              <a:off x="4677414" y="1675198"/>
              <a:ext cx="712028" cy="8508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390183" y="1666323"/>
              <a:ext cx="3581400" cy="27028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4677414" y="4332954"/>
              <a:ext cx="651450" cy="16275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4800600" y="1683706"/>
              <a:ext cx="7398" cy="26577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085585" y="2719967"/>
              <a:ext cx="719590" cy="47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0.5’’</a:t>
              </a:r>
              <a:endParaRPr lang="en-US" sz="1400" dirty="0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5367480" y="4389548"/>
              <a:ext cx="21962" cy="774355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8971583" y="4349231"/>
              <a:ext cx="1" cy="69687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5390183" y="4810497"/>
              <a:ext cx="35814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589054" y="4923696"/>
              <a:ext cx="719590" cy="47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0.5’’</a:t>
              </a:r>
              <a:endParaRPr lang="en-US" sz="14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384926" y="1650786"/>
              <a:ext cx="115649" cy="27028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654876" y="1658923"/>
              <a:ext cx="115649" cy="27028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33161" y="1658924"/>
              <a:ext cx="115649" cy="27028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221084" y="1661144"/>
              <a:ext cx="115649" cy="27028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91034" y="1669281"/>
              <a:ext cx="115649" cy="27028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769319" y="1669282"/>
              <a:ext cx="115649" cy="27028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025706" y="1668171"/>
              <a:ext cx="115649" cy="27028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295656" y="1676308"/>
              <a:ext cx="115649" cy="27028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573941" y="1676309"/>
              <a:ext cx="115649" cy="27028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861864" y="1669651"/>
              <a:ext cx="115649" cy="27028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131814" y="1668910"/>
              <a:ext cx="115649" cy="27028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410099" y="1668911"/>
              <a:ext cx="115649" cy="27028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 flipV="1">
              <a:off x="5389442" y="914309"/>
              <a:ext cx="1" cy="736477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8401221" y="914309"/>
              <a:ext cx="8878" cy="76200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5390185" y="1282547"/>
              <a:ext cx="301991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6445539" y="772267"/>
              <a:ext cx="992996" cy="47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12 mm</a:t>
              </a:r>
              <a:endParaRPr lang="en-US" sz="1400" dirty="0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-31037" y="2421808"/>
            <a:ext cx="3958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Send the light to Interferometer or Streak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Could be difficult to detect such low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Possibly use a  bolometer: a bit expensive.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Can we do something quicker and cheaper just for detection? Skew Quad!</a:t>
            </a:r>
            <a:endParaRPr lang="en-US" sz="1400" dirty="0"/>
          </a:p>
        </p:txBody>
      </p:sp>
      <p:grpSp>
        <p:nvGrpSpPr>
          <p:cNvPr id="133" name="Group 132"/>
          <p:cNvGrpSpPr/>
          <p:nvPr/>
        </p:nvGrpSpPr>
        <p:grpSpPr>
          <a:xfrm>
            <a:off x="2057400" y="1219199"/>
            <a:ext cx="3352800" cy="1590319"/>
            <a:chOff x="417212" y="914400"/>
            <a:chExt cx="8574388" cy="4331732"/>
          </a:xfrm>
        </p:grpSpPr>
        <p:sp>
          <p:nvSpPr>
            <p:cNvPr id="96" name="Line 6"/>
            <p:cNvSpPr>
              <a:spLocks noChangeShapeType="1"/>
            </p:cNvSpPr>
            <p:nvPr/>
          </p:nvSpPr>
          <p:spPr bwMode="auto">
            <a:xfrm>
              <a:off x="417212" y="914400"/>
              <a:ext cx="83058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066800" y="1066800"/>
              <a:ext cx="7010400" cy="3570173"/>
              <a:chOff x="1205236" y="1990259"/>
              <a:chExt cx="5664736" cy="2463746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V="1">
                <a:off x="1981200" y="2662475"/>
                <a:ext cx="990599" cy="1223725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2972553" y="2636449"/>
                <a:ext cx="2056647" cy="17729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0" name="Flowchart: Extract 99"/>
              <p:cNvSpPr/>
              <p:nvPr/>
            </p:nvSpPr>
            <p:spPr>
              <a:xfrm rot="10800000">
                <a:off x="2667000" y="2438400"/>
                <a:ext cx="609600" cy="448150"/>
              </a:xfrm>
              <a:prstGeom prst="flowChartExtract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60093"/>
                  </a:solidFill>
                </a:endParaRP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5029200" y="2636449"/>
                <a:ext cx="740875" cy="117807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2" name="Flowchart: Extract 101"/>
              <p:cNvSpPr/>
              <p:nvPr/>
            </p:nvSpPr>
            <p:spPr>
              <a:xfrm rot="10800000">
                <a:off x="4724400" y="2438400"/>
                <a:ext cx="609600" cy="448150"/>
              </a:xfrm>
              <a:prstGeom prst="flowChartExtract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60093"/>
                  </a:solidFill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flipV="1">
                <a:off x="1206373" y="3886199"/>
                <a:ext cx="757473" cy="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Flowchart: Extract 103"/>
              <p:cNvSpPr/>
              <p:nvPr/>
            </p:nvSpPr>
            <p:spPr>
              <a:xfrm>
                <a:off x="1676400" y="3590450"/>
                <a:ext cx="609600" cy="448150"/>
              </a:xfrm>
              <a:prstGeom prst="flowChartExtract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60093"/>
                  </a:solidFill>
                </a:endParaRPr>
              </a:p>
            </p:txBody>
          </p:sp>
          <p:cxnSp>
            <p:nvCxnSpPr>
              <p:cNvPr id="105" name="Straight Connector 104"/>
              <p:cNvCxnSpPr>
                <a:endCxn id="128" idx="1"/>
              </p:cNvCxnSpPr>
              <p:nvPr/>
            </p:nvCxnSpPr>
            <p:spPr>
              <a:xfrm flipV="1">
                <a:off x="5786673" y="3818866"/>
                <a:ext cx="1083299" cy="4525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6" name="Flowchart: Extract 105"/>
              <p:cNvSpPr/>
              <p:nvPr/>
            </p:nvSpPr>
            <p:spPr>
              <a:xfrm>
                <a:off x="5465275" y="3505200"/>
                <a:ext cx="609600" cy="448150"/>
              </a:xfrm>
              <a:prstGeom prst="flowChartExtract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60093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 rot="10800000">
                <a:off x="1205236" y="3660828"/>
                <a:ext cx="512286" cy="128846"/>
              </a:xfrm>
              <a:prstGeom prst="ellipse">
                <a:avLst/>
              </a:prstGeom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 rot="8877993">
                <a:off x="3142991" y="2583663"/>
                <a:ext cx="635956" cy="120087"/>
              </a:xfrm>
              <a:prstGeom prst="ellipse">
                <a:avLst/>
              </a:prstGeom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 rot="360155" flipV="1">
                <a:off x="4455067" y="2380580"/>
                <a:ext cx="156941" cy="125406"/>
              </a:xfrm>
              <a:prstGeom prst="ellipse">
                <a:avLst/>
              </a:prstGeom>
              <a:solidFill>
                <a:srgbClr val="A501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 rot="360155" flipV="1">
                <a:off x="4370468" y="2620807"/>
                <a:ext cx="156941" cy="12540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 rot="360155" flipV="1">
                <a:off x="4226265" y="2998281"/>
                <a:ext cx="156941" cy="125406"/>
              </a:xfrm>
              <a:prstGeom prst="ellipse">
                <a:avLst/>
              </a:prstGeom>
              <a:solidFill>
                <a:srgbClr val="2732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 rot="360155" flipV="1">
                <a:off x="6513883" y="3601214"/>
                <a:ext cx="71957" cy="12464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 rot="360155" flipV="1">
                <a:off x="6663419" y="3600929"/>
                <a:ext cx="77613" cy="120594"/>
              </a:xfrm>
              <a:prstGeom prst="ellipse">
                <a:avLst/>
              </a:prstGeom>
              <a:solidFill>
                <a:srgbClr val="A501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 rot="360155" flipV="1">
                <a:off x="6258309" y="3593883"/>
                <a:ext cx="72125" cy="123045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3005121" y="3487848"/>
                <a:ext cx="822664" cy="966157"/>
                <a:chOff x="824084" y="4114800"/>
                <a:chExt cx="822664" cy="966157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1128976" y="4114800"/>
                  <a:ext cx="1" cy="408741"/>
                </a:xfrm>
                <a:prstGeom prst="line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>
                  <a:off x="1128977" y="4523541"/>
                  <a:ext cx="342309" cy="0"/>
                </a:xfrm>
                <a:prstGeom prst="line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/>
              </p:nvSpPr>
              <p:spPr>
                <a:xfrm>
                  <a:off x="824084" y="4154209"/>
                  <a:ext cx="573297" cy="571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Arial Rounded MT Bold" panose="020F0704030504030204" pitchFamily="34" charset="0"/>
                    </a:rPr>
                    <a:t>x</a:t>
                  </a:r>
                  <a:endParaRPr lang="en-US" sz="1200" dirty="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1128976" y="4509034"/>
                  <a:ext cx="517772" cy="571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Arial Rounded MT Bold" panose="020F0704030504030204" pitchFamily="34" charset="0"/>
                    </a:rPr>
                    <a:t>t</a:t>
                  </a:r>
                  <a:endParaRPr lang="en-US" sz="1200" dirty="0"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3570894" y="1990259"/>
                <a:ext cx="825323" cy="1163034"/>
                <a:chOff x="3715742" y="1990259"/>
                <a:chExt cx="693355" cy="1163034"/>
              </a:xfrm>
              <a:gradFill>
                <a:gsLst>
                  <a:gs pos="0">
                    <a:srgbClr val="D6B19C"/>
                  </a:gs>
                  <a:gs pos="74000">
                    <a:srgbClr val="D49E6C"/>
                  </a:gs>
                  <a:gs pos="45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scene3d>
                <a:camera prst="isometricOffAxis1Left"/>
                <a:lightRig rig="threePt" dir="t"/>
              </a:scene3d>
            </p:grpSpPr>
            <p:sp>
              <p:nvSpPr>
                <p:cNvPr id="119" name="Cube 118"/>
                <p:cNvSpPr/>
                <p:nvPr/>
              </p:nvSpPr>
              <p:spPr>
                <a:xfrm>
                  <a:off x="3715742" y="2005768"/>
                  <a:ext cx="93274" cy="1147525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Cube 119"/>
                <p:cNvSpPr/>
                <p:nvPr/>
              </p:nvSpPr>
              <p:spPr>
                <a:xfrm>
                  <a:off x="3855654" y="2005768"/>
                  <a:ext cx="93274" cy="1147525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Cube 120"/>
                <p:cNvSpPr/>
                <p:nvPr/>
              </p:nvSpPr>
              <p:spPr>
                <a:xfrm>
                  <a:off x="4000644" y="2005768"/>
                  <a:ext cx="93274" cy="1147525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Cube 121"/>
                <p:cNvSpPr/>
                <p:nvPr/>
              </p:nvSpPr>
              <p:spPr>
                <a:xfrm>
                  <a:off x="4155329" y="2005768"/>
                  <a:ext cx="93274" cy="1147525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Cube 122"/>
                <p:cNvSpPr/>
                <p:nvPr/>
              </p:nvSpPr>
              <p:spPr>
                <a:xfrm>
                  <a:off x="4315823" y="1990259"/>
                  <a:ext cx="93274" cy="1147525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7" name="Oval 116"/>
              <p:cNvSpPr/>
              <p:nvPr/>
            </p:nvSpPr>
            <p:spPr>
              <a:xfrm rot="360155" flipV="1">
                <a:off x="4310863" y="2800564"/>
                <a:ext cx="156941" cy="12540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 rot="360155" flipV="1">
                <a:off x="6394693" y="3599713"/>
                <a:ext cx="71957" cy="12464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8077200" y="3013658"/>
              <a:ext cx="914400" cy="148214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Screen</a:t>
              </a:r>
              <a:endParaRPr lang="en-US" dirty="0"/>
            </a:p>
          </p:txBody>
        </p:sp>
        <p:pic>
          <p:nvPicPr>
            <p:cNvPr id="130" name="Picture 3" descr="C:\Users\jtobin\AppData\Local\Microsoft\Windows\Temporary Internet Files\Content.IE5\IT4K9B0H\MC91021633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560339">
              <a:off x="6243891" y="2746403"/>
              <a:ext cx="573069" cy="3532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TextBox 130"/>
            <p:cNvSpPr txBox="1"/>
            <p:nvPr/>
          </p:nvSpPr>
          <p:spPr>
            <a:xfrm>
              <a:off x="6019800" y="487680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CTR/OTR</a:t>
              </a:r>
              <a:endParaRPr lang="en-US" dirty="0"/>
            </a:p>
          </p:txBody>
        </p:sp>
        <p:sp>
          <p:nvSpPr>
            <p:cNvPr id="132" name="Flowchart: Terminator 131"/>
            <p:cNvSpPr/>
            <p:nvPr/>
          </p:nvSpPr>
          <p:spPr>
            <a:xfrm rot="20715797">
              <a:off x="5345792" y="1805483"/>
              <a:ext cx="139473" cy="442348"/>
            </a:xfrm>
            <a:prstGeom prst="flowChartTermina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14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05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Position Monitors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95401"/>
            <a:ext cx="5580738" cy="2819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In-tunnel signal conditioning and </a:t>
            </a:r>
            <a:r>
              <a:rPr lang="en-US" sz="1400" dirty="0" err="1" smtClean="0"/>
              <a:t>downmix</a:t>
            </a:r>
            <a:r>
              <a:rPr lang="en-US" sz="1400" dirty="0" smtClean="0"/>
              <a:t> electronics for 650MHz</a:t>
            </a:r>
          </a:p>
          <a:p>
            <a:r>
              <a:rPr lang="en-US" sz="1400" dirty="0" smtClean="0"/>
              <a:t>Digital signal processing via custom 12 channel 250MS/s VME/VXS digitizers</a:t>
            </a:r>
          </a:p>
          <a:p>
            <a:r>
              <a:rPr lang="en-US" sz="1400" dirty="0" smtClean="0"/>
              <a:t>Upgrade of system developed for the ATF damping ring at KEK</a:t>
            </a:r>
          </a:p>
          <a:p>
            <a:r>
              <a:rPr lang="en-US" sz="1400" dirty="0" smtClean="0"/>
              <a:t>For nominal bunch charge (3nC)</a:t>
            </a:r>
          </a:p>
          <a:p>
            <a:pPr lvl="1"/>
            <a:r>
              <a:rPr lang="en-US" sz="1400" dirty="0" smtClean="0"/>
              <a:t>&lt;50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/>
              <a:t>m </a:t>
            </a:r>
            <a:r>
              <a:rPr lang="en-US" sz="1400" dirty="0" err="1" smtClean="0"/>
              <a:t>micropulse</a:t>
            </a:r>
            <a:r>
              <a:rPr lang="en-US" sz="1400" dirty="0" smtClean="0"/>
              <a:t> (single bunch) resolution</a:t>
            </a:r>
          </a:p>
          <a:p>
            <a:pPr lvl="1"/>
            <a:r>
              <a:rPr lang="en-US" sz="1400" dirty="0" smtClean="0"/>
              <a:t>~1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/>
              <a:t>m full 1ms </a:t>
            </a:r>
            <a:r>
              <a:rPr lang="en-US" sz="1400" dirty="0" err="1" smtClean="0"/>
              <a:t>macropulse</a:t>
            </a:r>
            <a:r>
              <a:rPr lang="en-US" sz="1400" dirty="0" smtClean="0"/>
              <a:t> (3000 bunches) resolution</a:t>
            </a:r>
          </a:p>
          <a:p>
            <a:pPr lvl="1"/>
            <a:r>
              <a:rPr lang="en-US" sz="1400" dirty="0" smtClean="0"/>
              <a:t>Provide relative intensity and beam phase </a:t>
            </a:r>
          </a:p>
          <a:p>
            <a:r>
              <a:rPr lang="en-US" sz="1400" dirty="0" smtClean="0"/>
              <a:t>Will provide sensitivity down to ~50pC per bunch</a:t>
            </a:r>
          </a:p>
          <a:p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7600"/>
            <a:ext cx="3696286" cy="2768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1400"/>
            <a:ext cx="2210839" cy="16561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0122" y="3849469"/>
            <a:ext cx="125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First Beam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Scope Data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51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Intensity Monitors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54481"/>
            <a:ext cx="51054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Provide bunch by bunch intensity via analog integrator and custom digitizer</a:t>
            </a:r>
          </a:p>
          <a:p>
            <a:r>
              <a:rPr lang="en-US" dirty="0" smtClean="0"/>
              <a:t>Use dual channels to sample signal and background for each bunch</a:t>
            </a:r>
          </a:p>
          <a:p>
            <a:r>
              <a:rPr lang="en-US" dirty="0" smtClean="0"/>
              <a:t>For nominal 3nC bunch charge will provide 1% relative bunch intensity</a:t>
            </a:r>
          </a:p>
          <a:p>
            <a:r>
              <a:rPr lang="en-US" dirty="0" smtClean="0"/>
              <a:t>Absolute calibration under study</a:t>
            </a:r>
          </a:p>
          <a:p>
            <a:pPr lvl="1"/>
            <a:r>
              <a:rPr lang="en-US" dirty="0" smtClean="0"/>
              <a:t>May include Toroid to facilitate calibration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71600"/>
            <a:ext cx="3362416" cy="2518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12436"/>
            <a:ext cx="3362416" cy="2518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3220" y="1706881"/>
            <a:ext cx="119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First Beam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1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Toroid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2600"/>
            <a:ext cx="5702808" cy="32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Profile Monitors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69" y="2971800"/>
            <a:ext cx="1383851" cy="3826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29000"/>
            <a:ext cx="1057275" cy="3105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58387"/>
            <a:ext cx="3581400" cy="239825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553200" y="4800600"/>
            <a:ext cx="1447800" cy="762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53200" y="5334000"/>
            <a:ext cx="1447800" cy="2286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94057" y="6065520"/>
            <a:ext cx="1447800" cy="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6040" y="4612243"/>
            <a:ext cx="85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YAG:Ce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0028" y="5377934"/>
            <a:ext cx="56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OTR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9720" y="5898271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531" y="1141853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Transverse Profile Monitors are located throughout the ASTA </a:t>
            </a:r>
            <a:r>
              <a:rPr lang="en-US" dirty="0" err="1" smtClean="0">
                <a:solidFill>
                  <a:srgbClr val="FF0000"/>
                </a:solidFill>
              </a:rPr>
              <a:t>beamline</a:t>
            </a:r>
            <a:r>
              <a:rPr lang="en-US" dirty="0" smtClean="0">
                <a:solidFill>
                  <a:srgbClr val="FF0000"/>
                </a:solidFill>
              </a:rPr>
              <a:t>.  The holder contains an RF Cage, cerium doped YAG crystal or LYSO crystal, and an optical target.  The holder containing the diagnostics is inserted pneumatically.  A USAF 1951 target is used for focusing and calibrating the 5 megapixel GigE  interfaced camera image.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14635" y="4114800"/>
            <a:ext cx="1447800" cy="762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7119" y="3930134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 Cage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024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77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26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800475" cy="236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586163" cy="273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31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27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62200" y="3962400"/>
            <a:ext cx="5562600" cy="1741684"/>
            <a:chOff x="381000" y="2361062"/>
            <a:chExt cx="8534400" cy="416638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705" t="20594" r="4755" b="20180"/>
            <a:stretch/>
          </p:blipFill>
          <p:spPr bwMode="auto">
            <a:xfrm>
              <a:off x="381000" y="2361062"/>
              <a:ext cx="7943850" cy="3430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3303740" y="5791199"/>
              <a:ext cx="5611660" cy="736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/>
                <a:t>Based on VG by </a:t>
              </a:r>
              <a:r>
                <a:rPr lang="en-US" sz="1400" dirty="0" err="1"/>
                <a:t>B.Yang</a:t>
              </a:r>
              <a:r>
                <a:rPr lang="en-US" sz="1400" dirty="0"/>
                <a:t> for ANL/S35 review</a:t>
              </a:r>
            </a:p>
          </p:txBody>
        </p:sp>
        <p:cxnSp>
          <p:nvCxnSpPr>
            <p:cNvPr id="8" name="Straight Connector 10"/>
            <p:cNvCxnSpPr>
              <a:cxnSpLocks noChangeShapeType="1"/>
            </p:cNvCxnSpPr>
            <p:nvPr/>
          </p:nvCxnSpPr>
          <p:spPr bwMode="auto">
            <a:xfrm rot="10800000" flipV="1">
              <a:off x="914400" y="3733800"/>
              <a:ext cx="45720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" name="TextBox 58"/>
            <p:cNvSpPr txBox="1">
              <a:spLocks noChangeArrowheads="1"/>
            </p:cNvSpPr>
            <p:nvPr/>
          </p:nvSpPr>
          <p:spPr bwMode="auto">
            <a:xfrm>
              <a:off x="533400" y="4114800"/>
              <a:ext cx="4683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Slit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408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Bunch Monitor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Measures bunch length (r. m. s) bunch-2-bunch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D60093"/>
                </a:solidFill>
              </a:rPr>
              <a:t>Attractiveness</a:t>
            </a:r>
            <a:r>
              <a:rPr lang="en-US" sz="2800" dirty="0" smtClean="0"/>
              <a:t>: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800" dirty="0" smtClean="0"/>
              <a:t>Simple, cheap and non-invasive</a:t>
            </a:r>
          </a:p>
          <a:p>
            <a:endParaRPr lang="en-US" sz="2800" dirty="0"/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800" dirty="0" smtClean="0"/>
              <a:t>Covers a range of bunch length ( 5 </a:t>
            </a:r>
            <a:r>
              <a:rPr lang="en-US" sz="2800" dirty="0" err="1" smtClean="0"/>
              <a:t>ps</a:t>
            </a:r>
            <a:r>
              <a:rPr lang="en-US" sz="2800" dirty="0" smtClean="0"/>
              <a:t> – 0.5 </a:t>
            </a:r>
            <a:r>
              <a:rPr lang="en-US" sz="2800" dirty="0" err="1" smtClean="0"/>
              <a:t>ps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800" dirty="0" smtClean="0"/>
              <a:t>Can be useful for feedback control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n-US" sz="2800" dirty="0"/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800" dirty="0" smtClean="0"/>
              <a:t>Absolute measurement is possible</a:t>
            </a:r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842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Position Monitors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295400"/>
            <a:ext cx="4267200" cy="45259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 mm button electrode with SMA </a:t>
            </a:r>
            <a:r>
              <a:rPr lang="en-US" dirty="0" err="1" smtClean="0"/>
              <a:t>feedthrough</a:t>
            </a:r>
            <a:r>
              <a:rPr lang="en-US" dirty="0" smtClean="0"/>
              <a:t> in 47.5 mm inner diameter housing</a:t>
            </a:r>
          </a:p>
          <a:p>
            <a:r>
              <a:rPr lang="en-US" dirty="0" smtClean="0"/>
              <a:t>4 Button electrodes provide horizontal and vertical measurement</a:t>
            </a:r>
          </a:p>
          <a:p>
            <a:r>
              <a:rPr lang="en-US" dirty="0" smtClean="0"/>
              <a:t>23 in straight ahead to CM2</a:t>
            </a:r>
          </a:p>
          <a:p>
            <a:r>
              <a:rPr lang="en-US" dirty="0" smtClean="0"/>
              <a:t>27 pickups in the HE </a:t>
            </a:r>
            <a:r>
              <a:rPr lang="en-US" dirty="0" err="1" smtClean="0"/>
              <a:t>beamlines</a:t>
            </a:r>
            <a:endParaRPr lang="en-US" dirty="0" smtClean="0"/>
          </a:p>
          <a:p>
            <a:r>
              <a:rPr lang="en-US" dirty="0" smtClean="0"/>
              <a:t>In-tunnel signal conditioning and </a:t>
            </a:r>
            <a:r>
              <a:rPr lang="en-US" dirty="0" err="1" smtClean="0"/>
              <a:t>downmix</a:t>
            </a:r>
            <a:r>
              <a:rPr lang="en-US" dirty="0" smtClean="0"/>
              <a:t> electronics for 650MHz</a:t>
            </a:r>
          </a:p>
          <a:p>
            <a:r>
              <a:rPr lang="en-US" dirty="0" smtClean="0"/>
              <a:t>Digital signal processing via custom 12 channel 250MS/s VME/VXS digitizers</a:t>
            </a:r>
          </a:p>
          <a:p>
            <a:r>
              <a:rPr lang="en-US" dirty="0" smtClean="0"/>
              <a:t>Upgrade of system developed for the ATF damping ring at KEK</a:t>
            </a:r>
          </a:p>
          <a:p>
            <a:r>
              <a:rPr lang="en-US" dirty="0" smtClean="0"/>
              <a:t>For nominal bunch charge (3nC)</a:t>
            </a:r>
          </a:p>
          <a:p>
            <a:pPr lvl="1"/>
            <a:r>
              <a:rPr lang="en-US" dirty="0" smtClean="0"/>
              <a:t>&lt;50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</a:t>
            </a:r>
            <a:r>
              <a:rPr lang="en-US" dirty="0" err="1" smtClean="0"/>
              <a:t>micropulse</a:t>
            </a:r>
            <a:r>
              <a:rPr lang="en-US" dirty="0" smtClean="0"/>
              <a:t> (single bunch) resolution</a:t>
            </a:r>
          </a:p>
          <a:p>
            <a:pPr lvl="1"/>
            <a:r>
              <a:rPr lang="en-US" dirty="0" smtClean="0"/>
              <a:t>~1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full 1ms </a:t>
            </a:r>
            <a:r>
              <a:rPr lang="en-US" dirty="0" err="1" smtClean="0"/>
              <a:t>macropulse</a:t>
            </a:r>
            <a:r>
              <a:rPr lang="en-US" dirty="0" smtClean="0"/>
              <a:t> (3000 bunches) resolution</a:t>
            </a:r>
          </a:p>
          <a:p>
            <a:pPr lvl="1"/>
            <a:r>
              <a:rPr lang="en-US" dirty="0" smtClean="0"/>
              <a:t>Provide relative intensity and beam phase </a:t>
            </a:r>
          </a:p>
          <a:p>
            <a:r>
              <a:rPr lang="en-US" dirty="0" smtClean="0"/>
              <a:t>Will provide sensitivity down </a:t>
            </a:r>
            <a:br>
              <a:rPr lang="en-US" dirty="0" smtClean="0"/>
            </a:br>
            <a:r>
              <a:rPr lang="en-US" dirty="0" smtClean="0"/>
              <a:t>to ~50pC per bunch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4220" r="26308" b="7904"/>
          <a:stretch/>
        </p:blipFill>
        <p:spPr>
          <a:xfrm>
            <a:off x="5715000" y="1219200"/>
            <a:ext cx="2819400" cy="2339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16500" r="31846" b="25916"/>
          <a:stretch/>
        </p:blipFill>
        <p:spPr>
          <a:xfrm>
            <a:off x="4648200" y="2362200"/>
            <a:ext cx="1697346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14" y="3733800"/>
            <a:ext cx="3696286" cy="2768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800600"/>
            <a:ext cx="2210839" cy="16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 Monitors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590773"/>
              </p:ext>
            </p:extLst>
          </p:nvPr>
        </p:nvGraphicFramePr>
        <p:xfrm>
          <a:off x="685800" y="3810000"/>
          <a:ext cx="3657600" cy="257334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</a:tblGrid>
              <a:tr h="365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Batang"/>
                          <a:cs typeface="Times New Roman"/>
                        </a:rPr>
                        <a:t>EJ208 </a:t>
                      </a:r>
                      <a:r>
                        <a:rPr lang="en-US" sz="1200" b="1" dirty="0" err="1">
                          <a:latin typeface="Times New Roman"/>
                          <a:ea typeface="Batang"/>
                          <a:cs typeface="Times New Roman"/>
                        </a:rPr>
                        <a:t>Scintillator</a:t>
                      </a:r>
                      <a:r>
                        <a:rPr lang="en-US" sz="1200" b="1" dirty="0">
                          <a:latin typeface="Times New Roman"/>
                          <a:ea typeface="Batang"/>
                          <a:cs typeface="Times New Roman"/>
                        </a:rPr>
                        <a:t> properties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Batang"/>
                          <a:cs typeface="Times New Roman"/>
                        </a:rPr>
                        <a:t>Value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Rise time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Batang"/>
                          <a:cs typeface="Times New Roman"/>
                        </a:rPr>
                        <a:t>1.0 ns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Times New Roman"/>
                          <a:ea typeface="Batang"/>
                          <a:cs typeface="Times New Roman"/>
                        </a:rPr>
                        <a:t>Scintillator</a:t>
                      </a:r>
                      <a:r>
                        <a:rPr lang="en-US" sz="1100" baseline="0" dirty="0" smtClean="0">
                          <a:latin typeface="Times New Roman"/>
                          <a:ea typeface="Batang"/>
                          <a:cs typeface="Times New Roman"/>
                        </a:rPr>
                        <a:t> Brightness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Batang"/>
                          <a:cs typeface="Times New Roman"/>
                        </a:rPr>
                        <a:t>76</a:t>
                      </a:r>
                      <a:r>
                        <a:rPr lang="en-US" sz="1100" baseline="0" dirty="0" smtClean="0">
                          <a:latin typeface="Times New Roman"/>
                          <a:ea typeface="Batang"/>
                          <a:cs typeface="Times New Roman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/>
                          <a:ea typeface="Batang"/>
                          <a:cs typeface="Times New Roman"/>
                        </a:rPr>
                        <a:t>p.e</a:t>
                      </a:r>
                      <a:r>
                        <a:rPr lang="en-US" sz="1100" baseline="0" dirty="0" smtClean="0">
                          <a:latin typeface="Times New Roman"/>
                          <a:ea typeface="Batang"/>
                          <a:cs typeface="Times New Roman"/>
                        </a:rPr>
                        <a:t>./</a:t>
                      </a:r>
                      <a:r>
                        <a:rPr lang="en-US" sz="1100" dirty="0" smtClean="0">
                          <a:latin typeface="Times New Roman"/>
                          <a:ea typeface="Batang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Batang"/>
                          <a:cs typeface="Times New Roman"/>
                        </a:rPr>
                        <a:t>MeV</a:t>
                      </a:r>
                      <a:r>
                        <a:rPr lang="en-US" sz="1100" dirty="0">
                          <a:latin typeface="Times New Roman"/>
                          <a:ea typeface="Batang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Wavelength of max emission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435 nm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Batang"/>
                          <a:cs typeface="Times New Roman"/>
                        </a:rPr>
                        <a:t>Detector</a:t>
                      </a:r>
                      <a:r>
                        <a:rPr lang="en-US" sz="1100" baseline="0" dirty="0" smtClean="0">
                          <a:latin typeface="Times New Roman"/>
                          <a:ea typeface="Batang"/>
                          <a:cs typeface="Times New Roman"/>
                        </a:rPr>
                        <a:t> sensitivity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Batang"/>
                          <a:cs typeface="Times New Roman"/>
                        </a:rPr>
                        <a:t>7.0</a:t>
                      </a:r>
                      <a:r>
                        <a:rPr lang="en-US" sz="1100" baseline="0" dirty="0" smtClean="0">
                          <a:latin typeface="Times New Roman"/>
                          <a:ea typeface="Batang"/>
                          <a:cs typeface="Times New Roman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/>
                          <a:ea typeface="Batang"/>
                          <a:cs typeface="Times New Roman"/>
                        </a:rPr>
                        <a:t>pC</a:t>
                      </a:r>
                      <a:r>
                        <a:rPr lang="en-US" sz="1100" baseline="0" dirty="0" smtClean="0">
                          <a:latin typeface="Times New Roman"/>
                          <a:ea typeface="Batang"/>
                          <a:cs typeface="Times New Roman"/>
                        </a:rPr>
                        <a:t>/</a:t>
                      </a:r>
                      <a:r>
                        <a:rPr lang="en-US" sz="1100" baseline="0" dirty="0" err="1" smtClean="0">
                          <a:latin typeface="Times New Roman"/>
                          <a:ea typeface="Batang"/>
                          <a:cs typeface="Times New Roman"/>
                        </a:rPr>
                        <a:t>Mev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Decay time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Batang"/>
                          <a:cs typeface="Times New Roman"/>
                        </a:rPr>
                        <a:t>3.3 ns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Batang"/>
                          <a:cs typeface="Times New Roman"/>
                        </a:rPr>
                        <a:t>Density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1.023 g/cc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Light attenuation length 1/e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210 cm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Batang"/>
                          <a:cs typeface="Times New Roman"/>
                        </a:rPr>
                        <a:t>Number of electrons 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3.37/cm</a:t>
                      </a:r>
                      <a:r>
                        <a:rPr lang="en-US" sz="1100" baseline="30000">
                          <a:latin typeface="Times New Roman"/>
                          <a:ea typeface="Batang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34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Batang"/>
                          <a:cs typeface="Times New Roman"/>
                        </a:rPr>
                        <a:t>                                                           </a:t>
                      </a:r>
                      <a:r>
                        <a:rPr lang="en-US" sz="1100" dirty="0" smtClean="0">
                          <a:latin typeface="Times New Roman"/>
                          <a:ea typeface="Batang"/>
                          <a:cs typeface="Times New Roman"/>
                        </a:rPr>
                        <a:t>   </a:t>
                      </a:r>
                      <a:r>
                        <a:rPr lang="en-US" sz="1100" b="1" dirty="0">
                          <a:latin typeface="Times New Roman"/>
                          <a:ea typeface="Batang"/>
                          <a:cs typeface="Times New Roman"/>
                        </a:rPr>
                        <a:t>PMT </a:t>
                      </a:r>
                      <a:r>
                        <a:rPr lang="en-US" sz="1100" b="1" dirty="0" smtClean="0">
                          <a:latin typeface="Times New Roman"/>
                          <a:ea typeface="Batang"/>
                          <a:cs typeface="Times New Roman"/>
                        </a:rPr>
                        <a:t>Specifications 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Rise time 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3-5 ns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Gain (min)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2.7 x 10</a:t>
                      </a:r>
                      <a:r>
                        <a:rPr lang="en-US" sz="1100" baseline="30000">
                          <a:latin typeface="Times New Roman"/>
                          <a:ea typeface="Batang"/>
                          <a:cs typeface="Times New Roman"/>
                        </a:rPr>
                        <a:t>5</a:t>
                      </a: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   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Supply voltage (max)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2000 volts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Batang"/>
                          <a:cs typeface="Times New Roman"/>
                        </a:rPr>
                        <a:t>Sensitivity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Batang"/>
                          <a:cs typeface="Times New Roman"/>
                        </a:rPr>
                        <a:t>0.1 – 200 A/lm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28600" y="1219200"/>
            <a:ext cx="3657600" cy="2518274"/>
            <a:chOff x="304800" y="1371600"/>
            <a:chExt cx="4669277" cy="3510322"/>
          </a:xfrm>
        </p:grpSpPr>
        <p:sp>
          <p:nvSpPr>
            <p:cNvPr id="16" name="TextBox 15"/>
            <p:cNvSpPr txBox="1"/>
            <p:nvPr/>
          </p:nvSpPr>
          <p:spPr>
            <a:xfrm>
              <a:off x="1447800" y="4495802"/>
              <a:ext cx="3526277" cy="386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HV, Anode signal and  LED connections</a:t>
              </a:r>
            </a:p>
          </p:txBody>
        </p:sp>
        <p:pic>
          <p:nvPicPr>
            <p:cNvPr id="7" name="Picture 2" descr="FBLM_drawing.jpe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371600"/>
              <a:ext cx="4492341" cy="30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04800" y="1371600"/>
              <a:ext cx="4572000" cy="35052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chemeClr val="accent2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CC0000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008000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CC0099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CC0099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CC0099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CC0099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CC0099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200">
                <a:latin typeface="Times New Roman" pitchFamily="18" charset="0"/>
              </a:endParaRPr>
            </a:p>
          </p:txBody>
        </p:sp>
        <p:cxnSp>
          <p:nvCxnSpPr>
            <p:cNvPr id="10" name="Straight Arrow Connector 10"/>
            <p:cNvCxnSpPr>
              <a:cxnSpLocks noChangeShapeType="1"/>
            </p:cNvCxnSpPr>
            <p:nvPr/>
          </p:nvCxnSpPr>
          <p:spPr bwMode="auto">
            <a:xfrm>
              <a:off x="866775" y="1905000"/>
              <a:ext cx="762000" cy="457200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409575" y="1600200"/>
              <a:ext cx="7620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EJ208</a:t>
              </a:r>
            </a:p>
          </p:txBody>
        </p:sp>
        <p:cxnSp>
          <p:nvCxnSpPr>
            <p:cNvPr id="12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3381375" y="3733800"/>
              <a:ext cx="571500" cy="381000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2619375" y="4038600"/>
              <a:ext cx="12954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µmetal Shield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8175" y="3276600"/>
              <a:ext cx="12954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PMT/divider</a:t>
              </a:r>
            </a:p>
          </p:txBody>
        </p:sp>
        <p:cxnSp>
          <p:nvCxnSpPr>
            <p:cNvPr id="15" name="Straight Arrow Connector 26"/>
            <p:cNvCxnSpPr>
              <a:cxnSpLocks noChangeShapeType="1"/>
            </p:cNvCxnSpPr>
            <p:nvPr/>
          </p:nvCxnSpPr>
          <p:spPr bwMode="auto">
            <a:xfrm>
              <a:off x="1552575" y="3505200"/>
              <a:ext cx="609600" cy="304800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 flipH="1">
              <a:off x="2619375" y="2133600"/>
              <a:ext cx="762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chemeClr val="accent2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CC0000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008000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CC0099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CC0099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CC0099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CC0099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CC0099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05175" y="1390650"/>
              <a:ext cx="4572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led</a:t>
              </a:r>
            </a:p>
          </p:txBody>
        </p:sp>
        <p:cxnSp>
          <p:nvCxnSpPr>
            <p:cNvPr id="20" name="Straight Arrow Connector 10"/>
            <p:cNvCxnSpPr>
              <a:cxnSpLocks noChangeShapeType="1"/>
            </p:cNvCxnSpPr>
            <p:nvPr/>
          </p:nvCxnSpPr>
          <p:spPr bwMode="auto">
            <a:xfrm rot="10800000" flipV="1">
              <a:off x="2695575" y="1600200"/>
              <a:ext cx="609600" cy="533400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30"/>
            <p:cNvCxnSpPr>
              <a:cxnSpLocks noChangeShapeType="1"/>
            </p:cNvCxnSpPr>
            <p:nvPr/>
          </p:nvCxnSpPr>
          <p:spPr bwMode="auto">
            <a:xfrm flipH="1" flipV="1">
              <a:off x="2238375" y="4267200"/>
              <a:ext cx="47625" cy="304800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257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4"/>
          <p:cNvCxnSpPr>
            <a:cxnSpLocks noChangeShapeType="1"/>
          </p:cNvCxnSpPr>
          <p:nvPr/>
        </p:nvCxnSpPr>
        <p:spPr bwMode="auto">
          <a:xfrm flipH="1">
            <a:off x="6400800" y="4191000"/>
            <a:ext cx="838200" cy="152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7239000" y="4038600"/>
            <a:ext cx="1619250" cy="307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Beam Loss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Monitor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27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 Monitors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335643"/>
            <a:ext cx="88392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Purpose and functionality: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Provide both machine protection (alarm signal) and diagnostic functions for the machine; allowing to tune-up and monitor beam operations while machine protection is integrating the same signal (linear, logarithmic and integrating amplifiers)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Instantaneous read-back of beam loss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Fast response  &lt;&lt; 1 µs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2D2DB9"/>
              </a:solidFill>
              <a:latin typeface="Comic Sans MS"/>
            </a:endParaRP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 </a:t>
            </a:r>
            <a:r>
              <a:rPr lang="en-US" sz="1400" dirty="0">
                <a:solidFill>
                  <a:srgbClr val="C00000"/>
                </a:solidFill>
                <a:latin typeface="Comic Sans MS"/>
              </a:rPr>
              <a:t>Macro-pulse repetition rate 1-5 Hz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 </a:t>
            </a:r>
            <a:r>
              <a:rPr lang="en-US" sz="1400" dirty="0">
                <a:solidFill>
                  <a:srgbClr val="C00000"/>
                </a:solidFill>
                <a:latin typeface="Comic Sans MS"/>
              </a:rPr>
              <a:t>Sampling frequency of ADC output (3MHz)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 </a:t>
            </a:r>
            <a:r>
              <a:rPr lang="en-US" sz="1400" dirty="0">
                <a:solidFill>
                  <a:srgbClr val="C00000"/>
                </a:solidFill>
                <a:latin typeface="Comic Sans MS"/>
              </a:rPr>
              <a:t>FPGA controlled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6"/>
                </a:solidFill>
                <a:latin typeface="Comic Sans MS"/>
              </a:rPr>
              <a:t>  </a:t>
            </a:r>
            <a:r>
              <a:rPr lang="en-US" sz="1400" dirty="0">
                <a:solidFill>
                  <a:srgbClr val="C00000"/>
                </a:solidFill>
                <a:latin typeface="Comic Sans MS"/>
              </a:rPr>
              <a:t>VME interface and fully integrated into ACNET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6"/>
                </a:solidFill>
                <a:latin typeface="Comic Sans MS"/>
              </a:rPr>
              <a:t>  </a:t>
            </a:r>
            <a:r>
              <a:rPr lang="en-US" sz="1400" dirty="0">
                <a:solidFill>
                  <a:srgbClr val="C00000"/>
                </a:solidFill>
                <a:latin typeface="Comic Sans MS"/>
              </a:rPr>
              <a:t>Built-in-self-test (voltage monitor) and </a:t>
            </a:r>
            <a:r>
              <a:rPr lang="en-US" sz="1400" dirty="0" smtClean="0">
                <a:solidFill>
                  <a:srgbClr val="C00000"/>
                </a:solidFill>
                <a:latin typeface="Comic Sans MS"/>
              </a:rPr>
              <a:t>onboard</a:t>
            </a:r>
            <a:br>
              <a:rPr lang="en-US" sz="1400" dirty="0" smtClean="0">
                <a:solidFill>
                  <a:srgbClr val="C00000"/>
                </a:solidFill>
                <a:latin typeface="Comic Sans MS"/>
              </a:rPr>
            </a:br>
            <a:r>
              <a:rPr lang="en-US" sz="1400" dirty="0" smtClean="0">
                <a:solidFill>
                  <a:srgbClr val="C00000"/>
                </a:solidFill>
                <a:latin typeface="Comic Sans MS"/>
              </a:rPr>
              <a:t>signal </a:t>
            </a:r>
            <a:r>
              <a:rPr lang="en-US" sz="1400" dirty="0">
                <a:solidFill>
                  <a:srgbClr val="C00000"/>
                </a:solidFill>
                <a:latin typeface="Comic Sans MS"/>
              </a:rPr>
              <a:t>injection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 </a:t>
            </a:r>
            <a:r>
              <a:rPr lang="en-US" sz="1400" dirty="0">
                <a:solidFill>
                  <a:srgbClr val="C00000"/>
                </a:solidFill>
                <a:latin typeface="Comic Sans MS"/>
              </a:rPr>
              <a:t>Local data buffer for beam loss transient play-back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rgbClr val="C00000"/>
              </a:solidFill>
              <a:latin typeface="Comic Sans MS"/>
            </a:endParaRP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 Minimum ADC  buffer length per macro-pulse 1 ms (</a:t>
            </a:r>
            <a:r>
              <a:rPr lang="en-US" sz="1400" dirty="0" err="1">
                <a:solidFill>
                  <a:srgbClr val="2D2DB9"/>
                </a:solidFill>
                <a:latin typeface="Comic Sans MS"/>
              </a:rPr>
              <a:t>rf</a:t>
            </a:r>
            <a:r>
              <a:rPr lang="en-US" sz="1400" dirty="0">
                <a:solidFill>
                  <a:srgbClr val="2D2DB9"/>
                </a:solidFill>
                <a:latin typeface="Comic Sans MS"/>
              </a:rPr>
              <a:t> gate length)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 Max reaction time from analog beam loss signal to </a:t>
            </a:r>
            <a:r>
              <a:rPr lang="en-US" sz="1400" dirty="0">
                <a:solidFill>
                  <a:srgbClr val="FF0000"/>
                </a:solidFill>
                <a:latin typeface="Comic Sans MS"/>
              </a:rPr>
              <a:t>digital alarm </a:t>
            </a:r>
            <a:r>
              <a:rPr lang="en-US" sz="1400" dirty="0">
                <a:solidFill>
                  <a:srgbClr val="2D2DB9"/>
                </a:solidFill>
                <a:latin typeface="Comic Sans MS"/>
              </a:rPr>
              <a:t>~ 1-2 µs (3-6 bunches)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 ADC resolution 12 bits (</a:t>
            </a:r>
            <a:r>
              <a:rPr lang="en-US" sz="1400" dirty="0">
                <a:solidFill>
                  <a:srgbClr val="FF0000"/>
                </a:solidFill>
                <a:latin typeface="Comic Sans MS"/>
              </a:rPr>
              <a:t>14 bits</a:t>
            </a:r>
            <a:r>
              <a:rPr lang="en-US" sz="1400" dirty="0">
                <a:solidFill>
                  <a:srgbClr val="2D2DB9"/>
                </a:solidFill>
                <a:latin typeface="Comic Sans MS"/>
              </a:rPr>
              <a:t>)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 Full ADC resolution for single\multi-bunch thresholds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 Signal discrimination between two successive ADC samples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 Resolution for integration over RF gate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 Pulse beam monitoring + continuous monitoring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2D2DB9"/>
                </a:solidFill>
                <a:latin typeface="Comic Sans MS"/>
              </a:rPr>
              <a:t>  channels per board (</a:t>
            </a:r>
            <a:r>
              <a:rPr lang="en-US" sz="1400" dirty="0">
                <a:solidFill>
                  <a:srgbClr val="FF0000"/>
                </a:solidFill>
                <a:latin typeface="Comic Sans MS"/>
              </a:rPr>
              <a:t>8</a:t>
            </a:r>
            <a:r>
              <a:rPr lang="en-US" sz="1400" dirty="0">
                <a:solidFill>
                  <a:srgbClr val="2D2DB9"/>
                </a:solidFill>
                <a:latin typeface="Comic Sans MS"/>
              </a:rPr>
              <a:t>) to handle  a total ~40 fast loss monitors For full scale project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2D2DB9"/>
              </a:solidFill>
              <a:latin typeface="Comic Sans MS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306763" cy="241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7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Intensity Monitors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3048001" cy="2286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14" y="1676400"/>
            <a:ext cx="52568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Constructed from OFHC </a:t>
            </a:r>
            <a:r>
              <a:rPr lang="en-GB" sz="1400" dirty="0"/>
              <a:t>copper with </a:t>
            </a:r>
            <a:r>
              <a:rPr lang="en-GB" sz="1400" dirty="0" smtClean="0"/>
              <a:t>dimensions 1” x 1.75” x 0.5”.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S</a:t>
            </a:r>
            <a:r>
              <a:rPr lang="en-GB" sz="1400" dirty="0" smtClean="0"/>
              <a:t>ignal </a:t>
            </a:r>
            <a:r>
              <a:rPr lang="en-GB" sz="1400" dirty="0"/>
              <a:t>is directed out of </a:t>
            </a:r>
            <a:r>
              <a:rPr lang="en-GB" sz="1400" dirty="0" smtClean="0"/>
              <a:t>the </a:t>
            </a:r>
            <a:r>
              <a:rPr lang="en-GB" sz="1400" dirty="0"/>
              <a:t>UHV system by means of a 0.051” diameter </a:t>
            </a:r>
            <a:r>
              <a:rPr lang="en-GB" sz="1400" dirty="0" smtClean="0"/>
              <a:t>stainless </a:t>
            </a:r>
            <a:r>
              <a:rPr lang="en-GB" sz="1400" dirty="0"/>
              <a:t>steel </a:t>
            </a:r>
            <a:r>
              <a:rPr lang="en-GB" sz="1400" dirty="0" smtClean="0"/>
              <a:t>wire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C</a:t>
            </a:r>
            <a:r>
              <a:rPr lang="en-GB" sz="1400" dirty="0" smtClean="0"/>
              <a:t>an be inserted remotely via a horizontal pneumatic actuator on the Diagnostic Table 6-way Cross.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The output signal is digitized and accessible through the control system.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3581400" cy="3160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5562600"/>
            <a:ext cx="2362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Diagnostic Table Faraday Cup pneumatic actuator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81400"/>
            <a:ext cx="3352799" cy="251459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800600" y="5334000"/>
            <a:ext cx="2133600" cy="6858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1143000"/>
            <a:ext cx="1744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Faraday Cup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6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15892"/>
          <a:stretch/>
        </p:blipFill>
        <p:spPr>
          <a:xfrm>
            <a:off x="4038599" y="4343400"/>
            <a:ext cx="2057401" cy="1919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Intensity Monitors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0723"/>
            <a:ext cx="3810000" cy="297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1" y="1981200"/>
            <a:ext cx="3742973" cy="38862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high bandwidth Wall Current Monitor developed for EMMA</a:t>
            </a:r>
          </a:p>
          <a:p>
            <a:r>
              <a:rPr lang="en-US" dirty="0" smtClean="0"/>
              <a:t>Compact 50mm design including flanges with 48mm diameter bore</a:t>
            </a:r>
          </a:p>
          <a:p>
            <a:r>
              <a:rPr lang="en-US" dirty="0" smtClean="0"/>
              <a:t>Low frequency cutoff of ~16kHz due to gap resistance and ferrite inductance</a:t>
            </a:r>
          </a:p>
          <a:p>
            <a:r>
              <a:rPr lang="en-US" dirty="0" smtClean="0"/>
              <a:t>High frequency range of ~4GHz limited by microwave cutoff of high order modes</a:t>
            </a:r>
          </a:p>
          <a:p>
            <a:r>
              <a:rPr lang="en-US" dirty="0" smtClean="0"/>
              <a:t>2 in injector, </a:t>
            </a:r>
            <a:r>
              <a:rPr lang="en-US" dirty="0"/>
              <a:t>2</a:t>
            </a:r>
            <a:r>
              <a:rPr lang="en-US" dirty="0" smtClean="0"/>
              <a:t> in HE end </a:t>
            </a:r>
          </a:p>
          <a:p>
            <a:r>
              <a:rPr lang="en-US" dirty="0" smtClean="0"/>
              <a:t>Provide bunch by bunch intensity via analog integrator and custom digitizer</a:t>
            </a:r>
          </a:p>
          <a:p>
            <a:r>
              <a:rPr lang="en-US" dirty="0" smtClean="0"/>
              <a:t>Use dual channels to sample signal and background for each bunch</a:t>
            </a:r>
          </a:p>
          <a:p>
            <a:r>
              <a:rPr lang="en-US" dirty="0" smtClean="0"/>
              <a:t>For nominal 3nC bunch charge will provide 1% relative bunch intensity</a:t>
            </a:r>
          </a:p>
          <a:p>
            <a:r>
              <a:rPr lang="en-US" dirty="0" smtClean="0"/>
              <a:t>Absolute calibration will be provided by </a:t>
            </a:r>
            <a:r>
              <a:rPr lang="en-US" dirty="0" smtClean="0"/>
              <a:t>Toroid</a:t>
            </a:r>
          </a:p>
          <a:p>
            <a:pPr lvl="1"/>
            <a:r>
              <a:rPr lang="en-US" dirty="0" smtClean="0"/>
              <a:t>2 in injector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143000"/>
            <a:ext cx="4460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Wall Current Monitor and Toroid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25" y="2819400"/>
            <a:ext cx="2448375" cy="1834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11595"/>
            <a:ext cx="2295616" cy="17196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43627" y="5562600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Toroid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1326" y="6107668"/>
            <a:ext cx="1649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Calibration Port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7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Profile Monitors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295400"/>
            <a:ext cx="4419600" cy="464819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Contains </a:t>
            </a:r>
            <a:r>
              <a:rPr lang="en-US" dirty="0" err="1" smtClean="0"/>
              <a:t>YAG:Ce</a:t>
            </a:r>
            <a:r>
              <a:rPr lang="en-US" dirty="0" smtClean="0"/>
              <a:t> crystal and Al-coated Si for OTR, together with an Air Force target</a:t>
            </a:r>
            <a:endParaRPr lang="en-US" dirty="0"/>
          </a:p>
          <a:p>
            <a:r>
              <a:rPr lang="en-US" dirty="0" smtClean="0"/>
              <a:t>8 </a:t>
            </a:r>
            <a:r>
              <a:rPr lang="en-US" dirty="0" smtClean="0"/>
              <a:t>in injector</a:t>
            </a:r>
            <a:r>
              <a:rPr lang="en-US" dirty="0" smtClean="0"/>
              <a:t>, 9 for HE end</a:t>
            </a:r>
            <a:endParaRPr lang="en-US" dirty="0" smtClean="0"/>
          </a:p>
          <a:p>
            <a:r>
              <a:rPr lang="en-US" dirty="0" smtClean="0"/>
              <a:t>Optics: 150mm, mirror, 150mm, 200mm (</a:t>
            </a:r>
            <a:r>
              <a:rPr lang="en-US" dirty="0" err="1" smtClean="0"/>
              <a:t>achromats</a:t>
            </a:r>
            <a:r>
              <a:rPr lang="en-US" dirty="0" smtClean="0"/>
              <a:t>), 75mm </a:t>
            </a:r>
            <a:r>
              <a:rPr lang="en-US" dirty="0" smtClean="0"/>
              <a:t>camera </a:t>
            </a:r>
            <a:r>
              <a:rPr lang="en-US" dirty="0" smtClean="0"/>
              <a:t>lens</a:t>
            </a:r>
          </a:p>
          <a:p>
            <a:r>
              <a:rPr lang="en-US" dirty="0" smtClean="0"/>
              <a:t>Filter Wheels:</a:t>
            </a:r>
          </a:p>
          <a:p>
            <a:pPr lvl="1"/>
            <a:r>
              <a:rPr lang="en-US" dirty="0" smtClean="0"/>
              <a:t>A: Blank, ND0.3,ND1.0, ND2.0, </a:t>
            </a:r>
            <a:r>
              <a:rPr lang="en-US" dirty="0" smtClean="0"/>
              <a:t>ND3.0</a:t>
            </a:r>
            <a:endParaRPr lang="en-US" dirty="0" smtClean="0"/>
          </a:p>
          <a:p>
            <a:pPr lvl="1"/>
            <a:r>
              <a:rPr lang="en-US" dirty="0" smtClean="0"/>
              <a:t>B: Blank, 400±35nm, 550±35nm,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         Horizontal Polarizer, Vertical     	 Polarizer  </a:t>
            </a:r>
          </a:p>
          <a:p>
            <a:r>
              <a:rPr lang="en-US" dirty="0" smtClean="0"/>
              <a:t>Camera</a:t>
            </a:r>
          </a:p>
          <a:p>
            <a:pPr lvl="1"/>
            <a:r>
              <a:rPr lang="en-US" dirty="0" err="1" smtClean="0"/>
              <a:t>Prosilica</a:t>
            </a:r>
            <a:r>
              <a:rPr lang="en-US" dirty="0" smtClean="0"/>
              <a:t> GC2450: 5MegaPixel, GigE, 25μsec shutter</a:t>
            </a:r>
          </a:p>
          <a:p>
            <a:r>
              <a:rPr lang="en-US" dirty="0" smtClean="0"/>
              <a:t>Single crystal, oriented normal to beam</a:t>
            </a:r>
          </a:p>
          <a:p>
            <a:pPr lvl="1"/>
            <a:r>
              <a:rPr lang="en-US" dirty="0" smtClean="0"/>
              <a:t>Reduce depth-of-focus and powder resolution effects</a:t>
            </a:r>
          </a:p>
          <a:p>
            <a:r>
              <a:rPr lang="en-US" dirty="0" smtClean="0"/>
              <a:t>OTR and Crystal cover wide charge range</a:t>
            </a:r>
          </a:p>
          <a:p>
            <a:pPr lvl="1"/>
            <a:r>
              <a:rPr lang="en-US" dirty="0" smtClean="0"/>
              <a:t>20pC-3.2nC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01" y="1247776"/>
            <a:ext cx="3180899" cy="2465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3429000"/>
            <a:ext cx="1057275" cy="3105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91325" y="4645786"/>
            <a:ext cx="150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YAG:Ce</a:t>
            </a:r>
            <a:r>
              <a:rPr lang="en-US" dirty="0" smtClean="0">
                <a:solidFill>
                  <a:srgbClr val="FF0000"/>
                </a:solidFill>
              </a:rPr>
              <a:t> / LYSO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1434" y="5042145"/>
            <a:ext cx="56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OTR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1126" y="5931814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8525" y="3963677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 Cage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99722"/>
            <a:ext cx="2222779" cy="29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7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Diagnostics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Thurman-Keup -- ASTA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69E-3C62-42B7-BC69-FDE59D3A67EC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6696075" cy="461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6824" r="10464" b="819"/>
          <a:stretch/>
        </p:blipFill>
        <p:spPr bwMode="auto">
          <a:xfrm>
            <a:off x="6087836" y="3562350"/>
            <a:ext cx="2979964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4965" y="2891774"/>
            <a:ext cx="57759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57200" y="2292973"/>
            <a:ext cx="131016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Bunch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Compressor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1646642"/>
            <a:ext cx="10118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CSR/OSR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572204"/>
            <a:ext cx="1712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CTR / OTR / CDR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934" y="3030901"/>
            <a:ext cx="101380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“E vs t”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OTR 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0907" y="3874419"/>
            <a:ext cx="14786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Switching Box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91818" y="4059085"/>
            <a:ext cx="18138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 Streak Camera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4591" y="1493966"/>
            <a:ext cx="21582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Pipes are SS with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sanitary-style flanges</a:t>
            </a:r>
          </a:p>
        </p:txBody>
      </p:sp>
      <p:cxnSp>
        <p:nvCxnSpPr>
          <p:cNvPr id="8" name="Straight Arrow Connector 7"/>
          <p:cNvCxnSpPr>
            <a:endCxn id="6147" idx="1"/>
          </p:cNvCxnSpPr>
          <p:nvPr/>
        </p:nvCxnSpPr>
        <p:spPr>
          <a:xfrm>
            <a:off x="4114800" y="3874419"/>
            <a:ext cx="1973036" cy="1069056"/>
          </a:xfrm>
          <a:prstGeom prst="straightConnector1">
            <a:avLst/>
          </a:prstGeom>
          <a:ln w="57150">
            <a:solidFill>
              <a:srgbClr val="F115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42158" y="5336533"/>
            <a:ext cx="15747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Martin-</a:t>
            </a:r>
            <a:r>
              <a:rPr lang="en-US" dirty="0" err="1" smtClean="0">
                <a:solidFill>
                  <a:srgbClr val="0070C0"/>
                </a:solidFill>
              </a:rPr>
              <a:t>Puplett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Interferometer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9" t="12238" r="22102" b="12146"/>
          <a:stretch/>
        </p:blipFill>
        <p:spPr bwMode="auto">
          <a:xfrm>
            <a:off x="685800" y="4470035"/>
            <a:ext cx="1905000" cy="19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6"/>
          <a:stretch/>
        </p:blipFill>
        <p:spPr bwMode="auto">
          <a:xfrm>
            <a:off x="2597727" y="5005071"/>
            <a:ext cx="3401141" cy="142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91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6841</TotalTime>
  <Words>1758</Words>
  <Application>Microsoft Office PowerPoint</Application>
  <PresentationFormat>On-screen Show (4:3)</PresentationFormat>
  <Paragraphs>374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Beam Diagnostics at ASTA</vt:lpstr>
      <vt:lpstr>Beam Diagnostics</vt:lpstr>
      <vt:lpstr>Beam Position Monitors</vt:lpstr>
      <vt:lpstr>Beam Loss Monitors</vt:lpstr>
      <vt:lpstr>Beam Loss Monitors</vt:lpstr>
      <vt:lpstr>Beam Intensity Monitors</vt:lpstr>
      <vt:lpstr>Beam Intensity Monitors</vt:lpstr>
      <vt:lpstr>Transverse Profile Monitors</vt:lpstr>
      <vt:lpstr>Longitudinal Diagnostics</vt:lpstr>
      <vt:lpstr>Streak Camera</vt:lpstr>
      <vt:lpstr>Martin-Puplett Interferometer</vt:lpstr>
      <vt:lpstr>Gap Intensity Monitor</vt:lpstr>
      <vt:lpstr>Gap Intensity Monitor</vt:lpstr>
      <vt:lpstr>Longitudinal Diagnostics</vt:lpstr>
      <vt:lpstr>Emittance Monitor</vt:lpstr>
      <vt:lpstr>Bunch Arrival Monitor</vt:lpstr>
      <vt:lpstr>Beam Arrival Monitor</vt:lpstr>
      <vt:lpstr>Spectrometer</vt:lpstr>
      <vt:lpstr>“E vs t” After Spectrometer</vt:lpstr>
      <vt:lpstr>“Z-slicer”</vt:lpstr>
      <vt:lpstr>Questions?</vt:lpstr>
      <vt:lpstr>Beam Position Monitors</vt:lpstr>
      <vt:lpstr>Beam Intensity Monitors</vt:lpstr>
      <vt:lpstr>Toroid</vt:lpstr>
      <vt:lpstr>Transverse Profile Monitors</vt:lpstr>
      <vt:lpstr>PowerPoint Presentation</vt:lpstr>
      <vt:lpstr>PowerPoint Presentation</vt:lpstr>
      <vt:lpstr>Gap Bunch Monitor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Diagnostics at ASTA</dc:title>
  <dc:creator>Randy M. Thurman-Keup x6861 13957N</dc:creator>
  <cp:lastModifiedBy>Randy M. Thurman-Keup</cp:lastModifiedBy>
  <cp:revision>64</cp:revision>
  <dcterms:created xsi:type="dcterms:W3CDTF">2014-06-04T21:42:37Z</dcterms:created>
  <dcterms:modified xsi:type="dcterms:W3CDTF">2014-06-09T15:51:07Z</dcterms:modified>
</cp:coreProperties>
</file>