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26"/>
  </p:notesMasterIdLst>
  <p:handoutMasterIdLst>
    <p:handoutMasterId r:id="rId27"/>
  </p:handoutMasterIdLst>
  <p:sldIdLst>
    <p:sldId id="256" r:id="rId3"/>
    <p:sldId id="258" r:id="rId4"/>
    <p:sldId id="272" r:id="rId5"/>
    <p:sldId id="271" r:id="rId6"/>
    <p:sldId id="279" r:id="rId7"/>
    <p:sldId id="266" r:id="rId8"/>
    <p:sldId id="280" r:id="rId9"/>
    <p:sldId id="273" r:id="rId10"/>
    <p:sldId id="287" r:id="rId11"/>
    <p:sldId id="275" r:id="rId12"/>
    <p:sldId id="276" r:id="rId13"/>
    <p:sldId id="277" r:id="rId14"/>
    <p:sldId id="282" r:id="rId15"/>
    <p:sldId id="283" r:id="rId16"/>
    <p:sldId id="274" r:id="rId17"/>
    <p:sldId id="281" r:id="rId18"/>
    <p:sldId id="259" r:id="rId19"/>
    <p:sldId id="270" r:id="rId20"/>
    <p:sldId id="288" r:id="rId21"/>
    <p:sldId id="267" r:id="rId22"/>
    <p:sldId id="284" r:id="rId23"/>
    <p:sldId id="286" r:id="rId24"/>
    <p:sldId id="278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1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EA7A860-0505-0941-9F8C-035E764AC660}" type="datetimeFigureOut">
              <a:rPr lang="en-US"/>
              <a:pPr>
                <a:defRPr/>
              </a:pPr>
              <a:t>6/8/14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5D5CBA45-44E1-084B-8515-BBDFA392FE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39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C1F4E03D-9E3F-5545-BF88-F5457EBD5AC9}" type="datetimeFigureOut">
              <a:rPr lang="en-US"/>
              <a:pPr>
                <a:defRPr/>
              </a:pPr>
              <a:t>6/8/14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921570B-5AAD-FB42-AE92-EFC46B7C52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87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063" y="13716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826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AC07D614-5232-984D-85E5-0C90B7F81A67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3CBB32FC-7AA1-9D42-A95C-43F4593BB4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8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AC5BB-2C00-E44B-9C1A-50D10C7F079F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1D69F-02C9-0443-9DA1-CFFA0DCC43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2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09946-22C1-4744-9BED-AB4950D5B8CF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B9D7-7614-4F40-BF13-BFD54A4A50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5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049B2-BF2C-9E4E-B8A5-380DF64E6472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F5232-87FA-0846-B034-8FAB74C6E3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6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5A550-BA33-6849-A2F3-D087E2FFC092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F46E7-777A-1D45-89D8-7386B35C8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B9F31-9D81-0B4B-BFA9-AD05E8FBEB64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6F64-38FD-4841-BDAA-35F863DDA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4930C-F558-094D-B9C3-5CD7183732EE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AA6C8-C5F1-9442-9166-AC96BA3F9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49D88-A07B-3045-A6C2-1391484371FA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C62F5-4524-F14B-A8D2-6C57E2A6F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0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9A3F1E78-5461-EF4C-AC13-CC1920B6041B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A24C83B6-18CD-0D43-BB57-1BB73EB8B6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fld id="{4988B600-2B65-704D-AE59-42C508FDEEE7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D7FC5DC8-E45E-D340-A8AC-5DA9E21CC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CM-2 Commissioning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Elvin Harms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ASTA Users Meeting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9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June 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vity3_315MV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489677"/>
            <a:ext cx="8758139" cy="3025038"/>
          </a:xfrm>
          <a:prstGeom prst="rect">
            <a:avLst/>
          </a:prstGeom>
        </p:spPr>
      </p:pic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Gradient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66172" y="2499715"/>
            <a:ext cx="291257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8642" y="4918072"/>
            <a:ext cx="60894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27 February 2014:</a:t>
            </a:r>
          </a:p>
          <a:p>
            <a:pPr algn="ctr"/>
            <a:r>
              <a:rPr lang="en-US" sz="2000" dirty="0" smtClean="0"/>
              <a:t>CM-2 Cavity 3 achieves 31.5 MV/m </a:t>
            </a:r>
            <a:r>
              <a:rPr lang="en-US" sz="2000" dirty="0"/>
              <a:t>(</a:t>
            </a:r>
            <a:r>
              <a:rPr lang="en-US" sz="2000" dirty="0" smtClean="0"/>
              <a:t>Administrative limit)</a:t>
            </a:r>
          </a:p>
          <a:p>
            <a:pPr algn="ctr"/>
            <a:r>
              <a:rPr lang="en-US" sz="2000" dirty="0" smtClean="0"/>
              <a:t>5 Hz, 1.6 </a:t>
            </a:r>
            <a:r>
              <a:rPr lang="en-US" sz="2000" dirty="0" err="1" smtClean="0"/>
              <a:t>ms</a:t>
            </a:r>
            <a:r>
              <a:rPr lang="en-US" sz="2000" dirty="0" smtClean="0"/>
              <a:t> pulse width, LFDC Active</a:t>
            </a:r>
            <a:endParaRPr 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25093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10</a:t>
            </a:fld>
            <a:endParaRPr lang="en-US" dirty="0"/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12954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4412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Force Detuning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86366" y="5763926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Off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7724" y="5729809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19A24"/>
                </a:solidFill>
              </a:rPr>
              <a:t>On</a:t>
            </a:r>
            <a:endParaRPr lang="en-US" dirty="0">
              <a:solidFill>
                <a:srgbClr val="519A24"/>
              </a:solidFill>
            </a:endParaRPr>
          </a:p>
        </p:txBody>
      </p:sp>
      <p:pic>
        <p:nvPicPr>
          <p:cNvPr id="2" name="Picture 1" descr="CM2_7_LFDC_of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92" y="2800883"/>
            <a:ext cx="4235135" cy="2963043"/>
          </a:xfrm>
          <a:prstGeom prst="rect">
            <a:avLst/>
          </a:prstGeom>
        </p:spPr>
      </p:pic>
      <p:pic>
        <p:nvPicPr>
          <p:cNvPr id="4" name="Picture 3" descr="CM2_7_LFDC_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268" y="2800883"/>
            <a:ext cx="4193132" cy="2963043"/>
          </a:xfrm>
          <a:prstGeom prst="rect">
            <a:avLst/>
          </a:prstGeom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42559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11</a:t>
            </a:fld>
            <a:endParaRPr lang="en-US" dirty="0"/>
          </a:p>
        </p:txBody>
      </p:sp>
      <p:sp>
        <p:nvSpPr>
          <p:cNvPr id="14" name="Footer Placeholder 1"/>
          <p:cNvSpPr txBox="1">
            <a:spLocks/>
          </p:cNvSpPr>
          <p:nvPr/>
        </p:nvSpPr>
        <p:spPr>
          <a:xfrm>
            <a:off x="1270665" y="6485733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3256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Current/X-rays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57" y="905816"/>
            <a:ext cx="3658553" cy="2481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345" y="905816"/>
            <a:ext cx="3658554" cy="2481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47" y="3490054"/>
            <a:ext cx="3717463" cy="2492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437" y="3490054"/>
            <a:ext cx="3717462" cy="24928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0117" y="5870039"/>
            <a:ext cx="2910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Threshold ≥ 20 MV/m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23833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12</a:t>
            </a:fld>
            <a:endParaRPr lang="en-US" dirty="0"/>
          </a:p>
        </p:txBody>
      </p:sp>
      <p:sp>
        <p:nvSpPr>
          <p:cNvPr id="12" name="Footer Placeholder 1"/>
          <p:cNvSpPr txBox="1">
            <a:spLocks/>
          </p:cNvSpPr>
          <p:nvPr/>
        </p:nvSpPr>
        <p:spPr>
          <a:xfrm>
            <a:off x="1280300" y="6485733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5503138" y="283738"/>
            <a:ext cx="341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5"/>
                </a:solidFill>
              </a:rPr>
              <a:t>courtesy Andy </a:t>
            </a:r>
            <a:r>
              <a:rPr lang="en-US" i="1" dirty="0" err="1" smtClean="0">
                <a:solidFill>
                  <a:schemeClr val="accent5"/>
                </a:solidFill>
              </a:rPr>
              <a:t>Hocker</a:t>
            </a:r>
            <a:r>
              <a:rPr lang="en-US" i="1" dirty="0" smtClean="0">
                <a:solidFill>
                  <a:schemeClr val="accent5"/>
                </a:solidFill>
              </a:rPr>
              <a:t>, TD</a:t>
            </a:r>
            <a:endParaRPr lang="en-US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1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Current/X-rays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0117" y="5870039"/>
            <a:ext cx="2910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Threshold ≥ 20 MV/m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14" name="Picture 13" descr="c7_Xray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" y="3441911"/>
            <a:ext cx="3511106" cy="2479524"/>
          </a:xfrm>
          <a:prstGeom prst="rect">
            <a:avLst/>
          </a:prstGeom>
        </p:spPr>
      </p:pic>
      <p:pic>
        <p:nvPicPr>
          <p:cNvPr id="15" name="Picture 14" descr="c6_xray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496" y="940608"/>
            <a:ext cx="3818661" cy="2560825"/>
          </a:xfrm>
          <a:prstGeom prst="rect">
            <a:avLst/>
          </a:prstGeom>
        </p:spPr>
      </p:pic>
      <p:pic>
        <p:nvPicPr>
          <p:cNvPr id="16" name="Picture 15" descr="c5_Xray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29" y="940608"/>
            <a:ext cx="3726690" cy="2501303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486993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13</a:t>
            </a:fld>
            <a:endParaRPr lang="en-US" dirty="0"/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>
            <a:off x="12954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496" y="3441911"/>
            <a:ext cx="3644492" cy="2471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5200" y="4760058"/>
            <a:ext cx="12457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chemeClr val="accent3"/>
                </a:solidFill>
              </a:rPr>
              <a:t>response from </a:t>
            </a:r>
          </a:p>
          <a:p>
            <a:pPr algn="ctr"/>
            <a:r>
              <a:rPr lang="en-US" sz="1400" u="sng" dirty="0" smtClean="0">
                <a:solidFill>
                  <a:schemeClr val="accent3"/>
                </a:solidFill>
              </a:rPr>
              <a:t>Upstream</a:t>
            </a:r>
            <a:endParaRPr lang="en-US" sz="1400" dirty="0">
              <a:solidFill>
                <a:schemeClr val="accent3"/>
              </a:solidFill>
            </a:endParaRPr>
          </a:p>
          <a:p>
            <a:pPr algn="ctr"/>
            <a:r>
              <a:rPr lang="en-US" sz="1400" dirty="0" smtClean="0">
                <a:solidFill>
                  <a:schemeClr val="accent3"/>
                </a:solidFill>
              </a:rPr>
              <a:t>Faraday cup</a:t>
            </a:r>
            <a:endParaRPr lang="en-US" sz="1400" dirty="0">
              <a:solidFill>
                <a:schemeClr val="accent3"/>
              </a:solidFill>
            </a:endParaRP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>
            <a:off x="6790954" y="5129390"/>
            <a:ext cx="524246" cy="124032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03138" y="283738"/>
            <a:ext cx="341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5"/>
                </a:solidFill>
              </a:rPr>
              <a:t>courtesy Andy </a:t>
            </a:r>
            <a:r>
              <a:rPr lang="en-US" i="1" dirty="0" err="1" smtClean="0">
                <a:solidFill>
                  <a:schemeClr val="accent5"/>
                </a:solidFill>
              </a:rPr>
              <a:t>Hocker</a:t>
            </a:r>
            <a:r>
              <a:rPr lang="en-US" i="1" dirty="0" smtClean="0">
                <a:solidFill>
                  <a:schemeClr val="accent5"/>
                </a:solidFill>
              </a:rPr>
              <a:t>, TD</a:t>
            </a:r>
            <a:endParaRPr lang="en-US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9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Current/X-rays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486993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14</a:t>
            </a:fld>
            <a:endParaRPr lang="en-US" dirty="0"/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>
            <a:off x="12954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99" y="1775300"/>
            <a:ext cx="2516942" cy="3355922"/>
          </a:xfrm>
          <a:prstGeom prst="rect">
            <a:avLst/>
          </a:prstGeom>
        </p:spPr>
      </p:pic>
      <p:pic>
        <p:nvPicPr>
          <p:cNvPr id="2" name="Picture 1" descr="8_cavs_xra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9" y="1361321"/>
            <a:ext cx="5857591" cy="4284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5103" y="1905108"/>
            <a:ext cx="1624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X-ray threshold</a:t>
            </a:r>
          </a:p>
          <a:p>
            <a:r>
              <a:rPr lang="en-US" sz="1800" dirty="0" smtClean="0"/>
              <a:t>= 19 MV/m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806140" y="1775300"/>
            <a:ext cx="0" cy="330975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35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676400"/>
            <a:ext cx="2933700" cy="391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51816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CM2 installed at ASTA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07891" y="1289110"/>
            <a:ext cx="4707509" cy="4823132"/>
            <a:chOff x="4207891" y="1289110"/>
            <a:chExt cx="4707509" cy="4823132"/>
          </a:xfrm>
        </p:grpSpPr>
        <p:pic>
          <p:nvPicPr>
            <p:cNvPr id="4" name="Picture 3" descr="CM2 gradients_all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891" y="1289110"/>
              <a:ext cx="4707509" cy="48231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4792778" y="2943016"/>
              <a:ext cx="4108744" cy="0"/>
            </a:xfrm>
            <a:prstGeom prst="line">
              <a:avLst/>
            </a:prstGeom>
            <a:noFill/>
            <a:ln w="38100" cap="flat" cmpd="sng" algn="ctr">
              <a:solidFill>
                <a:srgbClr val="0099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" name="TextBox 4"/>
            <p:cNvSpPr txBox="1"/>
            <p:nvPr/>
          </p:nvSpPr>
          <p:spPr>
            <a:xfrm>
              <a:off x="6198969" y="3829110"/>
              <a:ext cx="1600318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ILC Milestone</a:t>
              </a:r>
            </a:p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31.5 MV/m</a:t>
              </a:r>
              <a:endParaRPr lang="en-US" sz="2000" dirty="0">
                <a:solidFill>
                  <a:srgbClr val="0099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6760803" y="2910122"/>
              <a:ext cx="86347" cy="918988"/>
            </a:xfrm>
            <a:prstGeom prst="straightConnector1">
              <a:avLst/>
            </a:prstGeom>
            <a:noFill/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to Date - Gradient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15</a:t>
            </a:fld>
            <a:endParaRPr lang="en-US" dirty="0"/>
          </a:p>
        </p:txBody>
      </p:sp>
      <p:sp>
        <p:nvSpPr>
          <p:cNvPr id="14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702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to Date – Q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405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16</a:t>
            </a:fld>
            <a:endParaRPr lang="en-US" dirty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  <p:pic>
        <p:nvPicPr>
          <p:cNvPr id="4" name="Picture 3" descr="CM2_NML_qv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4" y="1656800"/>
            <a:ext cx="5598131" cy="3813866"/>
          </a:xfrm>
          <a:prstGeom prst="rect">
            <a:avLst/>
          </a:prstGeom>
        </p:spPr>
      </p:pic>
      <p:pic>
        <p:nvPicPr>
          <p:cNvPr id="8" name="Picture 7" descr="8cavs_Q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23" y="936421"/>
            <a:ext cx="3584919" cy="53026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3000" y="5658537"/>
            <a:ext cx="341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5"/>
                </a:solidFill>
              </a:rPr>
              <a:t>courtesy Andy </a:t>
            </a:r>
            <a:r>
              <a:rPr lang="en-US" i="1" dirty="0" err="1" smtClean="0">
                <a:solidFill>
                  <a:schemeClr val="accent5"/>
                </a:solidFill>
              </a:rPr>
              <a:t>Hocker</a:t>
            </a:r>
            <a:r>
              <a:rPr lang="en-US" i="1" dirty="0" smtClean="0">
                <a:solidFill>
                  <a:schemeClr val="accent5"/>
                </a:solidFill>
              </a:rPr>
              <a:t>, TD</a:t>
            </a:r>
            <a:endParaRPr lang="en-US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09660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Cryomodule installed in NML/ASTA – April 2013,</a:t>
            </a:r>
          </a:p>
          <a:p>
            <a:r>
              <a:rPr lang="en-US" dirty="0" smtClean="0"/>
              <a:t>Warm coupler conditioning (one cavity at a time) – 9 May to 18 June 2013</a:t>
            </a:r>
          </a:p>
          <a:p>
            <a:r>
              <a:rPr lang="en-US" dirty="0" err="1" smtClean="0"/>
              <a:t>Cooldown</a:t>
            </a:r>
            <a:r>
              <a:rPr lang="en-US" dirty="0" smtClean="0"/>
              <a:t> – 23 October to 11 November 2013 </a:t>
            </a:r>
          </a:p>
          <a:p>
            <a:r>
              <a:rPr lang="en-US" dirty="0" smtClean="0"/>
              <a:t>Begin cold operation, Cavity 1 only – 13 November 2013</a:t>
            </a:r>
          </a:p>
          <a:p>
            <a:r>
              <a:rPr lang="en-US" dirty="0" smtClean="0"/>
              <a:t>Cavity 1 complete (13 November - 30 January)</a:t>
            </a:r>
          </a:p>
          <a:p>
            <a:r>
              <a:rPr lang="en-US" dirty="0" smtClean="0"/>
              <a:t>Cavity 2 complete ( 31 January - 15 February, 16 days)</a:t>
            </a:r>
          </a:p>
          <a:p>
            <a:r>
              <a:rPr lang="en-US" dirty="0" smtClean="0"/>
              <a:t>Cavity 3 complete ( 24 February – 4 March, 9 days)</a:t>
            </a:r>
          </a:p>
          <a:p>
            <a:r>
              <a:rPr lang="en-US" dirty="0" smtClean="0"/>
              <a:t>Cavity 4 complete ( 4 – 10 March, </a:t>
            </a:r>
            <a:r>
              <a:rPr lang="en-US" dirty="0"/>
              <a:t>6</a:t>
            </a:r>
            <a:r>
              <a:rPr lang="en-US" dirty="0" smtClean="0"/>
              <a:t> days)</a:t>
            </a:r>
          </a:p>
          <a:p>
            <a:r>
              <a:rPr lang="en-US" dirty="0"/>
              <a:t>Cavity 5 complete ( 18 - 26 March, 9 days)</a:t>
            </a:r>
          </a:p>
          <a:p>
            <a:r>
              <a:rPr lang="en-US" dirty="0"/>
              <a:t>Cavity 6 complete ( 28 March - 3 April, 7 days )</a:t>
            </a:r>
          </a:p>
          <a:p>
            <a:r>
              <a:rPr lang="en-US" dirty="0"/>
              <a:t>Cavity 7 </a:t>
            </a:r>
            <a:r>
              <a:rPr lang="en-US" dirty="0" smtClean="0"/>
              <a:t>complete (4 April</a:t>
            </a:r>
            <a:r>
              <a:rPr lang="en-US" dirty="0"/>
              <a:t> </a:t>
            </a:r>
            <a:r>
              <a:rPr lang="en-US" dirty="0" smtClean="0"/>
              <a:t>– 7 May, mostly done by 8 April, coupler vacuum)</a:t>
            </a:r>
            <a:endParaRPr lang="en-US" dirty="0"/>
          </a:p>
          <a:p>
            <a:r>
              <a:rPr lang="en-US" dirty="0"/>
              <a:t>Cavity </a:t>
            </a:r>
            <a:r>
              <a:rPr lang="en-US" dirty="0" smtClean="0"/>
              <a:t>8 complete (23 May – 6 June) warm coupler vacuum issue</a:t>
            </a:r>
            <a:endParaRPr lang="en-US" dirty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498062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17</a:t>
            </a:fld>
            <a:endParaRPr lang="en-US" dirty="0"/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1295400" y="6498062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2907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8 Vacuum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2854" y="1037039"/>
            <a:ext cx="803721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Warm coupler vacuum issues on cavity #8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the only significant hiccup</a:t>
            </a:r>
          </a:p>
          <a:p>
            <a:pPr marL="800100" lvl="1" indent="-342900">
              <a:buFont typeface="Arial"/>
              <a:buChar char="•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59324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18</a:t>
            </a:fld>
            <a:endParaRPr lang="en-US" dirty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534" y="2704220"/>
            <a:ext cx="4282866" cy="342629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235566" y="2887098"/>
            <a:ext cx="567166" cy="2201869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10" name="Picture 9" descr="Coupler cross-section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98" y="2883532"/>
            <a:ext cx="3888923" cy="32469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017293" y="3631959"/>
            <a:ext cx="927603" cy="1282216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8 Vacuum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2854" y="1037039"/>
            <a:ext cx="80372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Warm coupler vacuum issues on cavity #8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Unable to localize leak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Isolated C8 from coupler system and pumped independently with 20 l/s ion pump backed by a turbo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Success!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59324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19</a:t>
            </a:fld>
            <a:endParaRPr lang="en-US" dirty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28" y="2918118"/>
            <a:ext cx="2430311" cy="32404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69591" y="3083299"/>
            <a:ext cx="3800481" cy="2986601"/>
            <a:chOff x="228600" y="3068132"/>
            <a:chExt cx="3956213" cy="3164971"/>
          </a:xfrm>
        </p:grpSpPr>
        <p:pic>
          <p:nvPicPr>
            <p:cNvPr id="14" name="Picture 13" descr="GxPB_2_CM-2_8_coupler_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068132"/>
              <a:ext cx="3956213" cy="316497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55349" y="3552117"/>
              <a:ext cx="20432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8000"/>
                  </a:solidFill>
                </a:rPr>
                <a:t>Coupler 8 Ion pump</a:t>
              </a:r>
            </a:p>
            <a:p>
              <a:r>
                <a:rPr lang="en-US" sz="1800" dirty="0" smtClean="0">
                  <a:solidFill>
                    <a:srgbClr val="008000"/>
                  </a:solidFill>
                </a:rPr>
                <a:t>(2.8 E-09)</a:t>
              </a:r>
              <a:endParaRPr lang="en-US" sz="1800" dirty="0">
                <a:solidFill>
                  <a:srgbClr val="008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85406" y="5478915"/>
              <a:ext cx="2460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</a:rPr>
                <a:t>Coupler space Ion pump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286000" y="5015877"/>
              <a:ext cx="229840" cy="54818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088356" y="3965192"/>
              <a:ext cx="657917" cy="6852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9783" y="3181806"/>
              <a:ext cx="719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1"/>
                  </a:solidFill>
                </a:rPr>
                <a:t>1E-06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9783" y="5666479"/>
              <a:ext cx="719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1"/>
                  </a:solidFill>
                </a:rPr>
                <a:t>1E</a:t>
              </a:r>
              <a:r>
                <a:rPr lang="en-US" sz="1800" dirty="0" smtClean="0">
                  <a:solidFill>
                    <a:schemeClr val="accent1"/>
                  </a:solidFill>
                </a:rPr>
                <a:t>-10</a:t>
              </a:r>
              <a:endParaRPr lang="en-US" sz="1800" dirty="0">
                <a:solidFill>
                  <a:schemeClr val="accent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285406" y="3181806"/>
              <a:ext cx="0" cy="278082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968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137812"/>
          </a:xfrm>
        </p:spPr>
        <p:txBody>
          <a:bodyPr>
            <a:normAutofit/>
          </a:bodyPr>
          <a:lstStyle/>
          <a:p>
            <a:r>
              <a:rPr lang="en-US" dirty="0" smtClean="0"/>
              <a:t>CM-2 is</a:t>
            </a:r>
          </a:p>
          <a:p>
            <a:pPr lvl="1"/>
            <a:r>
              <a:rPr lang="en-US" dirty="0" smtClean="0"/>
              <a:t>Type 3+ ILC type 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 lvl="1"/>
            <a:r>
              <a:rPr lang="en-US" dirty="0" smtClean="0"/>
              <a:t>8 cavities (1.3 GHz) built by industry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ertical and Horizontal tests at </a:t>
            </a:r>
            <a:r>
              <a:rPr lang="en-US" dirty="0" err="1" smtClean="0"/>
              <a:t>JLab</a:t>
            </a:r>
            <a:r>
              <a:rPr lang="en-US" dirty="0" smtClean="0"/>
              <a:t> &amp; Fermilab (good to 35 MV/m)</a:t>
            </a:r>
          </a:p>
          <a:p>
            <a:pPr lvl="1"/>
            <a:r>
              <a:rPr lang="en-US" dirty="0" err="1"/>
              <a:t>C</a:t>
            </a:r>
            <a:r>
              <a:rPr lang="en-US" dirty="0" err="1" smtClean="0"/>
              <a:t>ryomodule</a:t>
            </a:r>
            <a:r>
              <a:rPr lang="en-US" dirty="0" smtClean="0"/>
              <a:t> assembled at Fermilab</a:t>
            </a:r>
          </a:p>
          <a:p>
            <a:pPr lvl="1"/>
            <a:r>
              <a:rPr lang="en-US" dirty="0" smtClean="0"/>
              <a:t>first ILC type </a:t>
            </a:r>
            <a:r>
              <a:rPr lang="en-US" dirty="0" err="1" smtClean="0"/>
              <a:t>cryomodule</a:t>
            </a:r>
            <a:r>
              <a:rPr lang="en-US" dirty="0" smtClean="0"/>
              <a:t> which may(?) reach average gradient specification of 31.5 MV/</a:t>
            </a:r>
            <a:r>
              <a:rPr lang="en-US" dirty="0"/>
              <a:t>m</a:t>
            </a:r>
            <a:endParaRPr lang="en-US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esigned for pulsed operation</a:t>
            </a:r>
          </a:p>
          <a:p>
            <a:r>
              <a:rPr lang="en-US" dirty="0" smtClean="0"/>
              <a:t>Main accelerating device for ASTA</a:t>
            </a:r>
          </a:p>
          <a:p>
            <a:r>
              <a:rPr lang="en-US" dirty="0" smtClean="0"/>
              <a:t>Expect beam tests in FY2015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11247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2</a:t>
            </a:fld>
            <a:endParaRPr lang="en-US" dirty="0"/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155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20</a:t>
            </a:fld>
            <a:endParaRPr lang="en-US" dirty="0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  <p:pic>
        <p:nvPicPr>
          <p:cNvPr id="11" name="Picture 10" descr="students_ayaka_mathie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386" y="2007457"/>
            <a:ext cx="3567013" cy="2378008"/>
          </a:xfrm>
          <a:prstGeom prst="rect">
            <a:avLst/>
          </a:prstGeom>
        </p:spPr>
      </p:pic>
      <p:sp>
        <p:nvSpPr>
          <p:cNvPr id="14" name="Content Placeholder 4"/>
          <p:cNvSpPr>
            <a:spLocks noGrp="1"/>
          </p:cNvSpPr>
          <p:nvPr>
            <p:ph idx="1"/>
          </p:nvPr>
        </p:nvSpPr>
        <p:spPr>
          <a:xfrm>
            <a:off x="228601" y="1066799"/>
            <a:ext cx="4979573" cy="5136807"/>
          </a:xfrm>
        </p:spPr>
        <p:txBody>
          <a:bodyPr/>
          <a:lstStyle/>
          <a:p>
            <a:r>
              <a:rPr lang="en-US" sz="1800" dirty="0" smtClean="0"/>
              <a:t>In addition to ongoing studies by </a:t>
            </a:r>
            <a:r>
              <a:rPr lang="en-US" sz="1800" dirty="0" err="1" smtClean="0"/>
              <a:t>Auralee</a:t>
            </a:r>
            <a:r>
              <a:rPr lang="en-US" sz="1800" dirty="0" smtClean="0"/>
              <a:t> Morin from CSU</a:t>
            </a:r>
          </a:p>
          <a:p>
            <a:r>
              <a:rPr lang="en-US" sz="1800" dirty="0" smtClean="0"/>
              <a:t>Visit in March by 2 PhD students from KEK</a:t>
            </a:r>
          </a:p>
          <a:p>
            <a:pPr lvl="1"/>
            <a:r>
              <a:rPr lang="en-US" sz="1800" dirty="0" err="1"/>
              <a:t>Ayaka</a:t>
            </a:r>
            <a:r>
              <a:rPr lang="en-US" sz="1800" dirty="0"/>
              <a:t> </a:t>
            </a:r>
            <a:r>
              <a:rPr lang="en-US" sz="1800" dirty="0" err="1" smtClean="0"/>
              <a:t>Kuramot</a:t>
            </a:r>
            <a:endParaRPr lang="en-US" sz="1800" dirty="0" smtClean="0"/>
          </a:p>
          <a:p>
            <a:pPr lvl="2"/>
            <a:r>
              <a:rPr lang="en-US" sz="1600" dirty="0" smtClean="0"/>
              <a:t>supervised by Hitoshi </a:t>
            </a:r>
            <a:r>
              <a:rPr lang="en-US" sz="1600" dirty="0" err="1" smtClean="0"/>
              <a:t>Hayano</a:t>
            </a:r>
            <a:endParaRPr lang="en-US" sz="1600" dirty="0" smtClean="0"/>
          </a:p>
          <a:p>
            <a:pPr lvl="2"/>
            <a:r>
              <a:rPr lang="en-US" sz="1600" dirty="0" smtClean="0"/>
              <a:t>HOM spectra characterization</a:t>
            </a:r>
          </a:p>
          <a:p>
            <a:pPr lvl="2"/>
            <a:r>
              <a:rPr lang="en-US" sz="1600" dirty="0" smtClean="0"/>
              <a:t>comparison with other Tesla style 9-cell cavities at DESY and KEK</a:t>
            </a:r>
          </a:p>
          <a:p>
            <a:pPr lvl="1"/>
            <a:r>
              <a:rPr lang="en-US" sz="1800" dirty="0" smtClean="0"/>
              <a:t>Mathieu </a:t>
            </a:r>
            <a:r>
              <a:rPr lang="en-US" sz="1800" dirty="0" err="1" smtClean="0"/>
              <a:t>Omet</a:t>
            </a:r>
            <a:endParaRPr lang="en-US" sz="1800" dirty="0" smtClean="0"/>
          </a:p>
          <a:p>
            <a:pPr lvl="2"/>
            <a:r>
              <a:rPr lang="en-US" sz="1600" dirty="0" smtClean="0"/>
              <a:t>supervised by </a:t>
            </a:r>
            <a:r>
              <a:rPr lang="en-US" sz="1600" dirty="0"/>
              <a:t>Shinichiro </a:t>
            </a:r>
            <a:r>
              <a:rPr lang="en-US" sz="1600" dirty="0" err="1" smtClean="0"/>
              <a:t>Michizono</a:t>
            </a:r>
            <a:endParaRPr lang="en-US" sz="1600" dirty="0" smtClean="0"/>
          </a:p>
          <a:p>
            <a:pPr lvl="2"/>
            <a:r>
              <a:rPr lang="en-US" sz="1600" dirty="0"/>
              <a:t>extensive measurements of the klystron driving </a:t>
            </a:r>
            <a:r>
              <a:rPr lang="en-US" sz="1600" dirty="0" smtClean="0"/>
              <a:t>CM2</a:t>
            </a:r>
          </a:p>
          <a:p>
            <a:pPr lvl="2"/>
            <a:r>
              <a:rPr lang="en-US" sz="1600" dirty="0" smtClean="0"/>
              <a:t>developed </a:t>
            </a:r>
            <a:r>
              <a:rPr lang="en-US" sz="1600" dirty="0"/>
              <a:t>an algorithm in firmware to cancel the klystron nonlinearities in both amplitude and </a:t>
            </a:r>
            <a:r>
              <a:rPr lang="en-US" sz="1600" dirty="0" smtClean="0"/>
              <a:t>phase</a:t>
            </a:r>
          </a:p>
          <a:p>
            <a:pPr lvl="1"/>
            <a:r>
              <a:rPr lang="en-US" sz="1800" dirty="0" smtClean="0"/>
              <a:t>Additional visitors welcome!</a:t>
            </a:r>
          </a:p>
        </p:txBody>
      </p:sp>
    </p:spTree>
    <p:extLst>
      <p:ext uri="{BB962C8B-B14F-4D97-AF65-F5344CB8AC3E}">
        <p14:creationId xmlns:p14="http://schemas.microsoft.com/office/powerpoint/2010/main" val="411294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28601" y="1066800"/>
            <a:ext cx="8382000" cy="4876800"/>
          </a:xfrm>
        </p:spPr>
        <p:txBody>
          <a:bodyPr/>
          <a:lstStyle/>
          <a:p>
            <a:r>
              <a:rPr lang="en-US" dirty="0" smtClean="0"/>
              <a:t>Revisit selected cavities (8, 6, 1)</a:t>
            </a:r>
          </a:p>
          <a:p>
            <a:r>
              <a:rPr lang="en-US" dirty="0" smtClean="0"/>
              <a:t>Install waveguide distribution system</a:t>
            </a:r>
          </a:p>
          <a:p>
            <a:r>
              <a:rPr lang="en-US" dirty="0" smtClean="0"/>
              <a:t>Power all cavities together</a:t>
            </a:r>
          </a:p>
          <a:p>
            <a:r>
              <a:rPr lang="en-US" dirty="0" smtClean="0"/>
              <a:t>Additional studies</a:t>
            </a:r>
          </a:p>
          <a:p>
            <a:pPr lvl="1"/>
            <a:r>
              <a:rPr lang="en-US" dirty="0" smtClean="0"/>
              <a:t>LLRF</a:t>
            </a:r>
          </a:p>
          <a:p>
            <a:pPr lvl="1"/>
            <a:r>
              <a:rPr lang="en-US" dirty="0" smtClean="0"/>
              <a:t>LFDC</a:t>
            </a:r>
          </a:p>
          <a:p>
            <a:pPr lvl="1"/>
            <a:r>
              <a:rPr lang="en-US" dirty="0" smtClean="0"/>
              <a:t>Long pulse</a:t>
            </a:r>
          </a:p>
          <a:p>
            <a:pPr lvl="1"/>
            <a:r>
              <a:rPr lang="en-US" dirty="0" smtClean="0"/>
              <a:t>thermal cycling/Q</a:t>
            </a:r>
            <a:r>
              <a:rPr lang="en-US" baseline="-25000" dirty="0" smtClean="0"/>
              <a:t>0</a:t>
            </a:r>
            <a:endParaRPr lang="en-US" dirty="0" smtClean="0"/>
          </a:p>
          <a:p>
            <a:pPr lvl="1"/>
            <a:r>
              <a:rPr lang="en-US" dirty="0" smtClean="0"/>
              <a:t>others as requested</a:t>
            </a:r>
          </a:p>
          <a:p>
            <a:r>
              <a:rPr lang="en-US" dirty="0" smtClean="0"/>
              <a:t>Beam in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horizon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21</a:t>
            </a:fld>
            <a:endParaRPr lang="en-US" dirty="0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598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28601" y="1066800"/>
            <a:ext cx="8382000" cy="4876800"/>
          </a:xfrm>
        </p:spPr>
        <p:txBody>
          <a:bodyPr/>
          <a:lstStyle/>
          <a:p>
            <a:r>
              <a:rPr lang="en-US" dirty="0" smtClean="0"/>
              <a:t>CM2 cold commissioning since December</a:t>
            </a:r>
          </a:p>
          <a:p>
            <a:r>
              <a:rPr lang="en-US" u="sng" dirty="0"/>
              <a:t>8</a:t>
            </a:r>
            <a:r>
              <a:rPr lang="en-US" u="sng" dirty="0" smtClean="0"/>
              <a:t>/8</a:t>
            </a:r>
            <a:r>
              <a:rPr lang="en-US" dirty="0" smtClean="0"/>
              <a:t> of the Cavities are now characterized</a:t>
            </a:r>
          </a:p>
          <a:p>
            <a:pPr lvl="1"/>
            <a:r>
              <a:rPr lang="en-US" dirty="0" smtClean="0"/>
              <a:t>Average Gradient = </a:t>
            </a:r>
            <a:r>
              <a:rPr lang="en-US" dirty="0" smtClean="0">
                <a:solidFill>
                  <a:schemeClr val="accent2"/>
                </a:solidFill>
              </a:rPr>
              <a:t>31.375 MV/m</a:t>
            </a:r>
          </a:p>
          <a:p>
            <a:r>
              <a:rPr lang="en-US" dirty="0" smtClean="0"/>
              <a:t>Estimated ~2 weeks/cavity, 1 week achievable</a:t>
            </a:r>
          </a:p>
          <a:p>
            <a:r>
              <a:rPr lang="en-US" dirty="0" smtClean="0"/>
              <a:t>Performance almost as hoped for so far</a:t>
            </a:r>
          </a:p>
          <a:p>
            <a:r>
              <a:rPr lang="en-US" dirty="0" smtClean="0"/>
              <a:t>Fewer problems than with CM1</a:t>
            </a:r>
          </a:p>
          <a:p>
            <a:r>
              <a:rPr lang="en-US" dirty="0" smtClean="0"/>
              <a:t>Full </a:t>
            </a:r>
            <a:r>
              <a:rPr lang="en-US" dirty="0" err="1" smtClean="0"/>
              <a:t>cryomodule</a:t>
            </a:r>
            <a:r>
              <a:rPr lang="en-US" dirty="0" smtClean="0"/>
              <a:t> testing in this summer</a:t>
            </a:r>
          </a:p>
          <a:p>
            <a:pPr lvl="1"/>
            <a:r>
              <a:rPr lang="en-US" dirty="0" smtClean="0"/>
              <a:t>anxious for results!</a:t>
            </a:r>
          </a:p>
          <a:p>
            <a:r>
              <a:rPr lang="en-US" dirty="0" smtClean="0"/>
              <a:t>Welcome visitors and additional studies requests</a:t>
            </a:r>
          </a:p>
          <a:p>
            <a:r>
              <a:rPr lang="en-US" dirty="0" smtClean="0"/>
              <a:t>Collaborative effort by MANY people, especially TD &amp; AD </a:t>
            </a:r>
          </a:p>
          <a:p>
            <a:pPr marL="0" indent="0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22</a:t>
            </a:fld>
            <a:endParaRPr lang="en-US" dirty="0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5863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41357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23</a:t>
            </a:fld>
            <a:endParaRPr lang="en-US" dirty="0"/>
          </a:p>
        </p:txBody>
      </p:sp>
      <p:sp>
        <p:nvSpPr>
          <p:cNvPr id="5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8350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rerequisites</a:t>
            </a:r>
          </a:p>
          <a:p>
            <a:pPr lvl="1"/>
            <a:r>
              <a:rPr lang="en-US" sz="1800" dirty="0" err="1" smtClean="0"/>
              <a:t>cryomodule</a:t>
            </a:r>
            <a:r>
              <a:rPr lang="en-US" sz="1800" dirty="0" smtClean="0"/>
              <a:t> installed</a:t>
            </a:r>
          </a:p>
          <a:p>
            <a:pPr lvl="1"/>
            <a:r>
              <a:rPr lang="en-US" sz="1800" dirty="0" smtClean="0"/>
              <a:t>pipes welded and certified leak tight</a:t>
            </a:r>
          </a:p>
          <a:p>
            <a:pPr lvl="1"/>
            <a:r>
              <a:rPr lang="en-US" sz="1800" dirty="0" smtClean="0"/>
              <a:t>pressure tests successful</a:t>
            </a:r>
          </a:p>
          <a:p>
            <a:pPr lvl="1"/>
            <a:r>
              <a:rPr lang="en-US" sz="1800" dirty="0" smtClean="0"/>
              <a:t>vacuum circuits leak tight (beam tube, coupler, insulating vacuum)</a:t>
            </a:r>
          </a:p>
          <a:p>
            <a:pPr lvl="1"/>
            <a:r>
              <a:rPr lang="en-US" sz="1800" dirty="0" smtClean="0"/>
              <a:t>instrumentation, tuners verified operational</a:t>
            </a:r>
          </a:p>
          <a:p>
            <a:pPr lvl="1"/>
            <a:r>
              <a:rPr lang="en-US" sz="1800" dirty="0" smtClean="0"/>
              <a:t>warm conditioning completed</a:t>
            </a:r>
          </a:p>
          <a:p>
            <a:pPr lvl="1"/>
            <a:r>
              <a:rPr lang="en-US" sz="1800" dirty="0" err="1" smtClean="0"/>
              <a:t>cooldown</a:t>
            </a:r>
            <a:endParaRPr lang="en-US" sz="1800" dirty="0" smtClean="0"/>
          </a:p>
          <a:p>
            <a:r>
              <a:rPr lang="en-US" dirty="0" smtClean="0"/>
              <a:t>Measure frequency spectra both warm and cold</a:t>
            </a:r>
          </a:p>
          <a:p>
            <a:r>
              <a:rPr lang="en-US" dirty="0" smtClean="0"/>
              <a:t>Single cavity powering</a:t>
            </a:r>
          </a:p>
          <a:p>
            <a:r>
              <a:rPr lang="en-US" dirty="0" smtClean="0"/>
              <a:t>Power all cavities together, characterize system performance</a:t>
            </a:r>
          </a:p>
          <a:p>
            <a:r>
              <a:rPr lang="en-US" dirty="0" smtClean="0"/>
              <a:t>Follow-on studies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Process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11247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3</a:t>
            </a:fld>
            <a:endParaRPr lang="en-US" dirty="0"/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4199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Tune cavity to resonance</a:t>
            </a:r>
          </a:p>
          <a:p>
            <a:r>
              <a:rPr lang="en-US" dirty="0" smtClean="0"/>
              <a:t>Map out and set Q</a:t>
            </a:r>
            <a:r>
              <a:rPr lang="en-US" baseline="-25000" dirty="0" smtClean="0"/>
              <a:t>L</a:t>
            </a:r>
          </a:p>
          <a:p>
            <a:r>
              <a:rPr lang="en-US" dirty="0" smtClean="0"/>
              <a:t>System calibrations, calculate gradient, k</a:t>
            </a:r>
          </a:p>
          <a:p>
            <a:r>
              <a:rPr lang="en-US" dirty="0" smtClean="0"/>
              <a:t>On-resonance conditioning</a:t>
            </a:r>
          </a:p>
          <a:p>
            <a:r>
              <a:rPr lang="en-US" dirty="0" smtClean="0"/>
              <a:t>Determine peak performance</a:t>
            </a:r>
          </a:p>
          <a:p>
            <a:r>
              <a:rPr lang="en-US" dirty="0" smtClean="0"/>
              <a:t>Final (high power) LLRF calibration</a:t>
            </a:r>
          </a:p>
          <a:p>
            <a:r>
              <a:rPr lang="en-US" dirty="0" smtClean="0"/>
              <a:t>Lorentz Force Detuning Compensation set-up</a:t>
            </a:r>
          </a:p>
          <a:p>
            <a:r>
              <a:rPr lang="en-US" dirty="0" smtClean="0"/>
              <a:t>Document dark current, x-rays vs. gradient</a:t>
            </a:r>
          </a:p>
          <a:p>
            <a:r>
              <a:rPr lang="en-US" dirty="0" smtClean="0"/>
              <a:t>Dynamic Heat Load measurements (Q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Cavity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497684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4</a:t>
            </a:fld>
            <a:endParaRPr lang="en-US" dirty="0"/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12954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1747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Process</a:t>
            </a:r>
            <a:endParaRPr lang="en-US" dirty="0"/>
          </a:p>
        </p:txBody>
      </p:sp>
      <p:pic>
        <p:nvPicPr>
          <p:cNvPr id="4" name="Picture 3" descr="testplan1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0" y="1056783"/>
            <a:ext cx="4380273" cy="4815475"/>
          </a:xfrm>
          <a:prstGeom prst="rect">
            <a:avLst/>
          </a:prstGeom>
        </p:spPr>
      </p:pic>
      <p:pic>
        <p:nvPicPr>
          <p:cNvPr id="8" name="Picture 7" descr="testplan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149" y="1660661"/>
            <a:ext cx="4436251" cy="3998463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5</a:t>
            </a:fld>
            <a:endParaRPr lang="en-US" dirty="0"/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>
            <a:off x="1293773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3856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to resonance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59925"/>
            <a:ext cx="4494954" cy="3732049"/>
          </a:xfrm>
          <a:prstGeom prst="rect">
            <a:avLst/>
          </a:prstGeom>
        </p:spPr>
      </p:pic>
      <p:pic>
        <p:nvPicPr>
          <p:cNvPr id="9" name="Picture 8" descr="freqstar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306" y="1259925"/>
            <a:ext cx="3942094" cy="3691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5809" y="3898560"/>
            <a:ext cx="1016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Start here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5115" y="3766692"/>
            <a:ext cx="9331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Goal</a:t>
            </a:r>
          </a:p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1.30 GHz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47574" y="2966104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2"/>
                </a:solidFill>
                <a:latin typeface="Symbol" charset="2"/>
                <a:cs typeface="Symbol" charset="2"/>
              </a:rPr>
              <a:t>D</a:t>
            </a:r>
            <a:r>
              <a:rPr lang="en-US" sz="1600" dirty="0" err="1" smtClean="0">
                <a:solidFill>
                  <a:schemeClr val="bg2"/>
                </a:solidFill>
              </a:rPr>
              <a:t>f</a:t>
            </a:r>
            <a:r>
              <a:rPr lang="en-US" sz="1600" dirty="0" smtClean="0">
                <a:solidFill>
                  <a:schemeClr val="bg2"/>
                </a:solidFill>
              </a:rPr>
              <a:t> ~ 240 MHz</a:t>
            </a:r>
            <a:endParaRPr lang="en-US" sz="1600" dirty="0">
              <a:solidFill>
                <a:schemeClr val="bg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180138" y="3436770"/>
            <a:ext cx="148061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89854" y="3867782"/>
            <a:ext cx="132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5"/>
                </a:solidFill>
              </a:rPr>
              <a:t>Motor steps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2217" y="1620701"/>
            <a:ext cx="203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4"/>
                </a:solidFill>
              </a:rPr>
              <a:t>Motor temperature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68229" y="6557627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6</a:t>
            </a:fld>
            <a:endParaRPr lang="en-US" dirty="0"/>
          </a:p>
        </p:txBody>
      </p:sp>
      <p:sp>
        <p:nvSpPr>
          <p:cNvPr id="18" name="Footer Placeholder 1"/>
          <p:cNvSpPr txBox="1">
            <a:spLocks/>
          </p:cNvSpPr>
          <p:nvPr/>
        </p:nvSpPr>
        <p:spPr>
          <a:xfrm>
            <a:off x="1268257" y="6510391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810191" y="1918617"/>
            <a:ext cx="9136" cy="2094973"/>
          </a:xfrm>
          <a:prstGeom prst="straightConnector1">
            <a:avLst/>
          </a:prstGeom>
          <a:ln>
            <a:solidFill>
              <a:schemeClr val="accent4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78131" y="2796997"/>
            <a:ext cx="977251" cy="3693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4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 err="1" smtClean="0">
                <a:solidFill>
                  <a:schemeClr val="accent4"/>
                </a:solidFill>
              </a:rPr>
              <a:t>t</a:t>
            </a:r>
            <a:r>
              <a:rPr lang="en-US" sz="1800" dirty="0" smtClean="0">
                <a:solidFill>
                  <a:schemeClr val="accent4"/>
                </a:solidFill>
              </a:rPr>
              <a:t> ~ 25K</a:t>
            </a:r>
            <a:endParaRPr lang="en-US" sz="1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4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Q</a:t>
            </a:r>
            <a:r>
              <a:rPr lang="en-US" baseline="-25000" dirty="0" smtClean="0"/>
              <a:t>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83" y="1064553"/>
            <a:ext cx="5201517" cy="431869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4619204" y="3654555"/>
            <a:ext cx="599755" cy="778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477857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7</a:t>
            </a:fld>
            <a:endParaRPr lang="en-US" dirty="0"/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12954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4621034" y="3188599"/>
            <a:ext cx="139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3 – 3.5 E6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1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186400"/>
            <a:ext cx="2923715" cy="1771402"/>
          </a:xfrm>
        </p:spPr>
        <p:txBody>
          <a:bodyPr>
            <a:normAutofit/>
          </a:bodyPr>
          <a:lstStyle/>
          <a:p>
            <a:r>
              <a:rPr lang="en-US" dirty="0" err="1" smtClean="0"/>
              <a:t>Labview</a:t>
            </a:r>
            <a:r>
              <a:rPr lang="en-US" dirty="0" smtClean="0"/>
              <a:t> vi with all parameters available in ACNET</a:t>
            </a: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Level RF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1" y="6542911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8</a:t>
            </a:fld>
            <a:endParaRPr lang="en-US" dirty="0"/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1295400" y="65151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510" y="1186400"/>
            <a:ext cx="5616890" cy="4748826"/>
          </a:xfrm>
          <a:prstGeom prst="rect">
            <a:avLst/>
          </a:prstGeom>
        </p:spPr>
      </p:pic>
      <p:pic>
        <p:nvPicPr>
          <p:cNvPr id="17" name="Picture 16" descr="LLRFracks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45" y="3623721"/>
            <a:ext cx="2839971" cy="231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6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14696"/>
            <a:ext cx="4409523" cy="1447529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20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to 1.3 </a:t>
            </a:r>
            <a:r>
              <a:rPr lang="en-US" dirty="0" err="1" smtClean="0"/>
              <a:t>ms</a:t>
            </a:r>
            <a:r>
              <a:rPr lang="en-US" dirty="0" smtClean="0"/>
              <a:t> pulse width (500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fill time)</a:t>
            </a:r>
          </a:p>
          <a:p>
            <a:r>
              <a:rPr lang="en-US" dirty="0" smtClean="0"/>
              <a:t>1-2 Hz repetition rate</a:t>
            </a:r>
          </a:p>
          <a:p>
            <a:r>
              <a:rPr lang="en-US" dirty="0" smtClean="0"/>
              <a:t>Peak power 1 MW (narrow pulse width) or &lt; 25 MV/m</a:t>
            </a:r>
          </a:p>
          <a:p>
            <a:r>
              <a:rPr lang="en-US" dirty="0" smtClean="0"/>
              <a:t>Monitor</a:t>
            </a:r>
          </a:p>
          <a:p>
            <a:pPr lvl="1"/>
            <a:r>
              <a:rPr lang="en-US" dirty="0" smtClean="0"/>
              <a:t>Vacuum</a:t>
            </a:r>
          </a:p>
          <a:p>
            <a:pPr lvl="1"/>
            <a:r>
              <a:rPr lang="en-US" dirty="0" smtClean="0"/>
              <a:t>Field Emission (3 points)</a:t>
            </a:r>
          </a:p>
          <a:p>
            <a:pPr lvl="1"/>
            <a:r>
              <a:rPr lang="en-US" dirty="0" smtClean="0"/>
              <a:t>PMT</a:t>
            </a:r>
          </a:p>
          <a:p>
            <a:pPr lvl="1"/>
            <a:r>
              <a:rPr lang="en-US" dirty="0" smtClean="0"/>
              <a:t>Coupler window temperatures</a:t>
            </a:r>
          </a:p>
          <a:p>
            <a:r>
              <a:rPr lang="en-US" dirty="0" smtClean="0"/>
              <a:t>Automated process (mostly)</a:t>
            </a: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1200" smtClean="0">
                <a:solidFill>
                  <a:srgbClr val="FFFFFF"/>
                </a:solidFill>
              </a:rPr>
              <a:t>E. Harms			APT Seminar		 14 January 2014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On-resonance conditioning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678" y="1217048"/>
            <a:ext cx="3939168" cy="4884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0346" y="816938"/>
            <a:ext cx="2673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Conditioning Sequencer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9042" y="5949314"/>
            <a:ext cx="252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Cavity #6 Conditioning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1" y="6542911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9</a:t>
            </a:fld>
            <a:endParaRPr lang="en-US" dirty="0"/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1295400" y="65151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AWLC14/SRF Technology WG		 14 May </a:t>
            </a:r>
            <a:r>
              <a:rPr lang="ro-RO" sz="900" dirty="0" smtClean="0"/>
              <a:t>2014</a:t>
            </a:r>
            <a:endParaRPr lang="en-US" sz="9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99" y="2375485"/>
            <a:ext cx="4467286" cy="35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7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3584</TotalTime>
  <Words>945</Words>
  <Application>Microsoft Macintosh PowerPoint</Application>
  <PresentationFormat>On-screen Show (4:3)</PresentationFormat>
  <Paragraphs>204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FermilabTemplate</vt:lpstr>
      <vt:lpstr>Fermilab: Footer Only</vt:lpstr>
      <vt:lpstr>CM-2 Commissioning</vt:lpstr>
      <vt:lpstr>Introduction</vt:lpstr>
      <vt:lpstr>Commissioning Process</vt:lpstr>
      <vt:lpstr>Single Cavity</vt:lpstr>
      <vt:lpstr>Commissioning Process</vt:lpstr>
      <vt:lpstr>Tuning to resonance</vt:lpstr>
      <vt:lpstr>Setting QL</vt:lpstr>
      <vt:lpstr>Low Level RF</vt:lpstr>
      <vt:lpstr>On-resonance conditioning</vt:lpstr>
      <vt:lpstr>Peak Gradient</vt:lpstr>
      <vt:lpstr>Lorentz Force Detuning</vt:lpstr>
      <vt:lpstr>Dark Current/X-rays</vt:lpstr>
      <vt:lpstr>Dark Current/X-rays</vt:lpstr>
      <vt:lpstr>Dark Current/X-rays</vt:lpstr>
      <vt:lpstr>Performance to Date - Gradient</vt:lpstr>
      <vt:lpstr>Performance to Date – Q0</vt:lpstr>
      <vt:lpstr>Timeline</vt:lpstr>
      <vt:lpstr>Cavity 8 Vacuum</vt:lpstr>
      <vt:lpstr>Cavity 8 Vacuum</vt:lpstr>
      <vt:lpstr>Students</vt:lpstr>
      <vt:lpstr>On the horizon</vt:lpstr>
      <vt:lpstr>Summary</vt:lpstr>
      <vt:lpstr>Thank you for your attention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Elvin Harms</cp:lastModifiedBy>
  <cp:revision>193</cp:revision>
  <cp:lastPrinted>2014-05-09T18:13:16Z</cp:lastPrinted>
  <dcterms:created xsi:type="dcterms:W3CDTF">2014-01-03T20:18:13Z</dcterms:created>
  <dcterms:modified xsi:type="dcterms:W3CDTF">2014-06-09T02:45:06Z</dcterms:modified>
</cp:coreProperties>
</file>