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9"/>
  </p:notesMasterIdLst>
  <p:sldIdLst>
    <p:sldId id="256" r:id="rId2"/>
    <p:sldId id="308" r:id="rId3"/>
    <p:sldId id="312" r:id="rId4"/>
    <p:sldId id="313" r:id="rId5"/>
    <p:sldId id="311" r:id="rId6"/>
    <p:sldId id="310" r:id="rId7"/>
    <p:sldId id="309" r:id="rId8"/>
    <p:sldId id="286" r:id="rId9"/>
    <p:sldId id="289" r:id="rId10"/>
    <p:sldId id="261" r:id="rId11"/>
    <p:sldId id="324" r:id="rId12"/>
    <p:sldId id="323" r:id="rId13"/>
    <p:sldId id="322" r:id="rId14"/>
    <p:sldId id="321" r:id="rId15"/>
    <p:sldId id="320" r:id="rId16"/>
    <p:sldId id="319" r:id="rId17"/>
    <p:sldId id="318" r:id="rId18"/>
    <p:sldId id="317" r:id="rId19"/>
    <p:sldId id="316" r:id="rId20"/>
    <p:sldId id="315" r:id="rId21"/>
    <p:sldId id="305" r:id="rId22"/>
    <p:sldId id="314" r:id="rId23"/>
    <p:sldId id="303" r:id="rId24"/>
    <p:sldId id="307" r:id="rId25"/>
    <p:sldId id="306" r:id="rId26"/>
    <p:sldId id="280" r:id="rId27"/>
    <p:sldId id="282" r:id="rId28"/>
    <p:sldId id="283" r:id="rId29"/>
    <p:sldId id="284" r:id="rId30"/>
    <p:sldId id="296" r:id="rId31"/>
    <p:sldId id="264" r:id="rId32"/>
    <p:sldId id="278" r:id="rId33"/>
    <p:sldId id="325" r:id="rId34"/>
    <p:sldId id="333" r:id="rId35"/>
    <p:sldId id="285" r:id="rId36"/>
    <p:sldId id="265" r:id="rId37"/>
    <p:sldId id="276" r:id="rId38"/>
    <p:sldId id="266" r:id="rId39"/>
    <p:sldId id="268" r:id="rId40"/>
    <p:sldId id="329" r:id="rId41"/>
    <p:sldId id="291" r:id="rId42"/>
    <p:sldId id="328" r:id="rId43"/>
    <p:sldId id="327" r:id="rId44"/>
    <p:sldId id="326" r:id="rId45"/>
    <p:sldId id="290" r:id="rId46"/>
    <p:sldId id="279" r:id="rId47"/>
    <p:sldId id="269" r:id="rId48"/>
    <p:sldId id="277" r:id="rId49"/>
    <p:sldId id="292" r:id="rId50"/>
    <p:sldId id="295" r:id="rId51"/>
    <p:sldId id="294" r:id="rId52"/>
    <p:sldId id="293" r:id="rId53"/>
    <p:sldId id="332" r:id="rId54"/>
    <p:sldId id="331" r:id="rId55"/>
    <p:sldId id="270" r:id="rId56"/>
    <p:sldId id="330" r:id="rId57"/>
    <p:sldId id="27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750"/>
    <a:srgbClr val="5F5F5F"/>
    <a:srgbClr val="7D6419"/>
    <a:srgbClr val="292929"/>
    <a:srgbClr val="AD8812"/>
    <a:srgbClr val="CF74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0210" autoAdjust="0"/>
  </p:normalViewPr>
  <p:slideViewPr>
    <p:cSldViewPr>
      <p:cViewPr>
        <p:scale>
          <a:sx n="76" d="100"/>
          <a:sy n="76" d="100"/>
        </p:scale>
        <p:origin x="-242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540A-5540-C24D-BA2B-D3EF376FAABA}" type="datetimeFigureOut">
              <a:rPr lang="en-US" smtClean="0"/>
              <a:pPr/>
              <a:t>6/8/14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1F115-CB79-6B46-BE0C-4FF57C31B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the last Users </a:t>
            </a:r>
            <a:r>
              <a:rPr lang="en-US" baseline="0" dirty="0" smtClean="0"/>
              <a:t>meeting, </a:t>
            </a:r>
            <a:r>
              <a:rPr lang="en-US" baseline="0" dirty="0" smtClean="0"/>
              <a:t>I described a little bit about CSU’s interest in adaptive, machine-learning based control, and described what neural networks are, under what circumstances they are useful, and why accelerators are first of all, useful test-beds for nonlinear adaptive control techniques, but also are systems which could benefit significantly from the advancement of these </a:t>
            </a:r>
            <a:r>
              <a:rPr lang="nl-NL" baseline="0" dirty="0" err="1" smtClean="0"/>
              <a:t>Modeling</a:t>
            </a:r>
            <a:r>
              <a:rPr lang="en-US" baseline="0" dirty="0" smtClean="0"/>
              <a:t> </a:t>
            </a:r>
            <a:r>
              <a:rPr lang="en-US" baseline="0" dirty="0" smtClean="0"/>
              <a:t>and controls techniques.  That presentation is online, so feel free to check it out.  What I am going to do today is give you a peek at the model-building process we’ve used to generate a neural network plant model of the temperature regulation systems of the RF gun.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to get a comprehensive</a:t>
            </a:r>
            <a:r>
              <a:rPr lang="en-US" baseline="0" dirty="0" smtClean="0"/>
              <a:t> benchmark for</a:t>
            </a:r>
            <a:r>
              <a:rPr lang="en-US" dirty="0" smtClean="0"/>
              <a:t> how</a:t>
            </a:r>
            <a:r>
              <a:rPr lang="en-US" baseline="0" dirty="0" smtClean="0"/>
              <a:t> </a:t>
            </a:r>
            <a:r>
              <a:rPr lang="en-US" dirty="0" smtClean="0"/>
              <a:t>the model and controllers will perform</a:t>
            </a:r>
          </a:p>
          <a:p>
            <a:r>
              <a:rPr lang="en-US" dirty="0" smtClean="0"/>
              <a:t>Want</a:t>
            </a:r>
            <a:r>
              <a:rPr lang="en-US" baseline="0" dirty="0" smtClean="0"/>
              <a:t> to look at both NN-only and NN-combined with traditional control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1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</a:t>
            </a:r>
            <a:r>
              <a:rPr lang="en-US" baseline="0" dirty="0" smtClean="0"/>
              <a:t> for those who aren’t familiar with neural networks in the context of nonlinear </a:t>
            </a:r>
            <a:r>
              <a:rPr lang="nl-NL" baseline="0" dirty="0" err="1" smtClean="0"/>
              <a:t>modeling</a:t>
            </a:r>
            <a:r>
              <a:rPr lang="en-US" baseline="0" dirty="0" smtClean="0"/>
              <a:t>, </a:t>
            </a:r>
            <a:r>
              <a:rPr lang="en-US" baseline="0" dirty="0" smtClean="0"/>
              <a:t>I’m just going to give you 30-second the highlight reel.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networks are nothing more than a linear combination of nonlinear activation functions. For nonlinear </a:t>
            </a:r>
            <a:r>
              <a:rPr lang="nl-NL" dirty="0" err="1" smtClean="0"/>
              <a:t>modeling</a:t>
            </a:r>
            <a:r>
              <a:rPr lang="en-US" dirty="0" smtClean="0"/>
              <a:t>, </a:t>
            </a:r>
            <a:r>
              <a:rPr lang="en-US" baseline="0" dirty="0" smtClean="0"/>
              <a:t>one can apply an </a:t>
            </a:r>
            <a:r>
              <a:rPr lang="en-US" dirty="0" smtClean="0"/>
              <a:t>optimization procedure to adjust the weights,</a:t>
            </a:r>
            <a:r>
              <a:rPr lang="en-US" baseline="0" dirty="0" smtClean="0"/>
              <a:t> biases, and (in some cases) activation function parameters</a:t>
            </a:r>
            <a:r>
              <a:rPr lang="en-US" dirty="0" smtClean="0"/>
              <a:t> such that</a:t>
            </a:r>
            <a:r>
              <a:rPr lang="en-US" baseline="0" dirty="0" smtClean="0"/>
              <a:t> an input-output mapping is generated</a:t>
            </a:r>
          </a:p>
          <a:p>
            <a:pPr lvl="2"/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8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2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use PCA and CCA to reduce dimensionality, but this adds computation time and isn’t always accurate depending on the system</a:t>
            </a:r>
          </a:p>
          <a:p>
            <a:r>
              <a:rPr lang="en-US" dirty="0" smtClean="0"/>
              <a:t>Here, we have few enough variables that we can avoid</a:t>
            </a:r>
            <a:r>
              <a:rPr lang="en-US" baseline="0" dirty="0" smtClean="0"/>
              <a:t>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4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system dead-time, can remove this,</a:t>
            </a:r>
            <a:r>
              <a:rPr lang="en-US" baseline="0" dirty="0" smtClean="0"/>
              <a:t> but what is the most appropriate shift to use?</a:t>
            </a:r>
          </a:p>
          <a:p>
            <a:r>
              <a:rPr lang="en-US" baseline="0" dirty="0" smtClean="0"/>
              <a:t>Lots of ways to estimate this a priori if needed, especially for linear systems</a:t>
            </a:r>
          </a:p>
          <a:p>
            <a:r>
              <a:rPr lang="en-US" baseline="0" dirty="0" smtClean="0"/>
              <a:t>However, we have the advantage of being able to just take a look at the system empirically</a:t>
            </a:r>
          </a:p>
          <a:p>
            <a:r>
              <a:rPr lang="en-US" baseline="0" dirty="0" smtClean="0"/>
              <a:t>Can then zero-in on the appropriate value by looking at the error </a:t>
            </a:r>
            <a:r>
              <a:rPr lang="en-US" baseline="0" dirty="0" smtClean="0"/>
              <a:t>index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Note recursive process</a:t>
            </a:r>
            <a:r>
              <a:rPr lang="en-US" baseline="0" dirty="0" smtClean="0">
                <a:sym typeface="Wingdings" panose="05000000000000000000" pitchFamily="2" charset="2"/>
              </a:rPr>
              <a:t> had </a:t>
            </a:r>
            <a:r>
              <a:rPr lang="en-US" baseline="0" dirty="0" smtClean="0">
                <a:sym typeface="Wingdings" panose="05000000000000000000" pitchFamily="2" charset="2"/>
              </a:rPr>
              <a:t>found a good number of hidden layers to use, then did this study</a:t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60 seconds chosen</a:t>
            </a:r>
            <a:r>
              <a:rPr lang="en-US" baseline="0" dirty="0" smtClean="0">
                <a:sym typeface="Wingdings"/>
              </a:rPr>
              <a:t> better to have more information </a:t>
            </a:r>
            <a:r>
              <a:rPr lang="en-US" baseline="0" dirty="0" smtClean="0">
                <a:sym typeface="Wingdings"/>
              </a:rPr>
              <a:t>than </a:t>
            </a:r>
            <a:r>
              <a:rPr lang="en-US" baseline="0" dirty="0" smtClean="0">
                <a:sym typeface="Wingdings"/>
              </a:rPr>
              <a:t>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5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2</a:t>
            </a:r>
            <a:r>
              <a:rPr lang="en-US" baseline="30000" dirty="0" smtClean="0"/>
              <a:t>nd</a:t>
            </a:r>
            <a:r>
              <a:rPr lang="en-US" dirty="0" smtClean="0"/>
              <a:t> image contains</a:t>
            </a:r>
            <a:r>
              <a:rPr lang="en-US" baseline="0" dirty="0" smtClean="0"/>
              <a:t>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region also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7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</a:t>
            </a:r>
            <a:r>
              <a:rPr lang="en-US" baseline="0" dirty="0" smtClean="0"/>
              <a:t> for those who aren’t familiar with neural networks in the context of nonlinear </a:t>
            </a:r>
            <a:r>
              <a:rPr lang="nl-NL" baseline="0" dirty="0" err="1" smtClean="0"/>
              <a:t>Modeling</a:t>
            </a:r>
            <a:r>
              <a:rPr lang="en-US" baseline="0" dirty="0" smtClean="0"/>
              <a:t>, </a:t>
            </a:r>
            <a:r>
              <a:rPr lang="en-US" baseline="0" dirty="0" smtClean="0"/>
              <a:t>I’m just going to give you 30-second the highlight reel.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networks are nothing more than a linear combination of nonlinear activation functions. For nonlinear </a:t>
            </a:r>
            <a:r>
              <a:rPr lang="nl-NL" dirty="0" err="1" smtClean="0"/>
              <a:t>Modeling</a:t>
            </a:r>
            <a:r>
              <a:rPr lang="en-US" dirty="0" smtClean="0"/>
              <a:t>, </a:t>
            </a:r>
            <a:r>
              <a:rPr lang="en-US" baseline="0" dirty="0" smtClean="0"/>
              <a:t>one can apply an </a:t>
            </a:r>
            <a:r>
              <a:rPr lang="en-US" dirty="0" smtClean="0"/>
              <a:t>optimization procedure to adjust the weights,</a:t>
            </a:r>
            <a:r>
              <a:rPr lang="en-US" baseline="0" dirty="0" smtClean="0"/>
              <a:t> biases, and (in some cases) activation function parameters</a:t>
            </a:r>
            <a:r>
              <a:rPr lang="en-US" dirty="0" smtClean="0"/>
              <a:t> such that</a:t>
            </a:r>
            <a:r>
              <a:rPr lang="en-US" baseline="0" dirty="0" smtClean="0"/>
              <a:t> an input-output mapping is </a:t>
            </a:r>
            <a:r>
              <a:rPr lang="en-US" baseline="0" dirty="0" smtClean="0"/>
              <a:t>generated</a:t>
            </a:r>
            <a:endParaRPr lang="en-US" baseline="0" dirty="0" smtClean="0"/>
          </a:p>
          <a:p>
            <a:pPr lvl="2"/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1F115-CB79-6B46-BE0C-4FF57C31BE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929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132"/>
            <a:ext cx="8229600" cy="4724400"/>
          </a:xfrm>
        </p:spPr>
        <p:txBody>
          <a:bodyPr/>
          <a:lstStyle>
            <a:lvl1pPr marL="342900" indent="-342900">
              <a:buClr>
                <a:srgbClr val="7D6419"/>
              </a:buClr>
              <a:buFont typeface="Wingdings" panose="05000000000000000000" pitchFamily="2" charset="2"/>
              <a:buChar char="v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7D6419"/>
              </a:buClr>
              <a:buFont typeface="Wingdings" panose="05000000000000000000" pitchFamily="2" charset="2"/>
              <a:buChar char="v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7D64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" y="1143000"/>
            <a:ext cx="7660257" cy="0"/>
          </a:xfrm>
          <a:prstGeom prst="line">
            <a:avLst/>
          </a:prstGeom>
          <a:ln w="25400" cap="flat">
            <a:solidFill>
              <a:srgbClr val="AD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97" y="6431280"/>
            <a:ext cx="130010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97" y="6431280"/>
            <a:ext cx="1300103" cy="3657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1279"/>
            <a:ext cx="2462905" cy="3657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>
            <a:lvl1pPr>
              <a:defRPr>
                <a:solidFill>
                  <a:srgbClr val="7D64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9292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8EABE4-F92F-4E1A-A43F-E9A9B3BF4468}" type="datetimeFigureOut">
              <a:rPr lang="en-US" smtClean="0"/>
              <a:pPr/>
              <a:t>6/8/14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7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7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8EABE4-F92F-4E1A-A43F-E9A9B3BF4468}" type="datetimeFigureOut">
              <a:rPr lang="en-US" smtClean="0"/>
              <a:pPr/>
              <a:t>6/8/14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>
            <a:lvl1pPr>
              <a:defRPr>
                <a:solidFill>
                  <a:srgbClr val="7D641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8EABE4-F92F-4E1A-A43F-E9A9B3BF4468}" type="datetimeFigureOut">
              <a:rPr lang="en-US" smtClean="0"/>
              <a:pPr/>
              <a:t>6/8/14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8EABE4-F92F-4E1A-A43F-E9A9B3BF4468}" type="datetimeFigureOut">
              <a:rPr lang="en-US" smtClean="0"/>
              <a:pPr/>
              <a:t>6/8/14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1090-8CBB-451D-8463-1BBBE5D6D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82" r:id="rId3"/>
    <p:sldLayoutId id="2147483683" r:id="rId4"/>
    <p:sldLayoutId id="2147483673" r:id="rId5"/>
    <p:sldLayoutId id="2147483675" r:id="rId6"/>
    <p:sldLayoutId id="2147483676" r:id="rId7"/>
    <p:sldLayoutId id="214748367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38675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D6419"/>
        </a:buClr>
        <a:buFont typeface="Wingdings" panose="05000000000000000000" pitchFamily="2" charset="2"/>
        <a:buChar char="v"/>
        <a:defRPr sz="2800" b="1" kern="1200">
          <a:solidFill>
            <a:srgbClr val="292929"/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rgbClr val="386750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D6419"/>
        </a:buClr>
        <a:buFont typeface="Wingdings" panose="05000000000000000000" pitchFamily="2" charset="2"/>
        <a:buChar char="v"/>
        <a:defRPr sz="2000" kern="1200">
          <a:solidFill>
            <a:srgbClr val="386750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rgbClr val="386750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D6419"/>
        </a:buClr>
        <a:buFont typeface="Wingdings" panose="05000000000000000000" pitchFamily="2" charset="2"/>
        <a:buChar char="v"/>
        <a:defRPr sz="1800" kern="1200">
          <a:solidFill>
            <a:srgbClr val="386750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587154" cy="1238250"/>
          </a:xfrm>
        </p:spPr>
        <p:txBody>
          <a:bodyPr anchor="t">
            <a:noAutofit/>
          </a:bodyPr>
          <a:lstStyle/>
          <a:p>
            <a:pPr algn="l"/>
            <a:r>
              <a:rPr lang="en-US" spc="-150" dirty="0" smtClean="0"/>
              <a:t>Machine Learning and Accelerators: </a:t>
            </a:r>
            <a:br>
              <a:rPr lang="en-US" spc="-150" dirty="0" smtClean="0"/>
            </a:br>
            <a:r>
              <a:rPr lang="en-US" spc="-150" dirty="0" smtClean="0"/>
              <a:t>Neural Network Based </a:t>
            </a:r>
            <a:r>
              <a:rPr lang="en-US" spc="-150" dirty="0" smtClean="0"/>
              <a:t>Modeling </a:t>
            </a:r>
            <a:r>
              <a:rPr lang="en-US" spc="-150" dirty="0" smtClean="0"/>
              <a:t>and Control at ASTA</a:t>
            </a:r>
            <a:endParaRPr lang="en-US" b="1" spc="-15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16000" y="2895600"/>
            <a:ext cx="7442200" cy="1129342"/>
          </a:xfrm>
        </p:spPr>
        <p:txBody>
          <a:bodyPr>
            <a:normAutofit/>
          </a:bodyPr>
          <a:lstStyle/>
          <a:p>
            <a:pPr algn="r">
              <a:tabLst>
                <a:tab pos="5200650" algn="l"/>
              </a:tabLst>
            </a:pPr>
            <a:r>
              <a:rPr lang="en-US" sz="2400" b="1" dirty="0" err="1" smtClean="0">
                <a:solidFill>
                  <a:srgbClr val="5F5F5F"/>
                </a:solidFill>
              </a:rPr>
              <a:t>Auralee</a:t>
            </a:r>
            <a:r>
              <a:rPr lang="en-US" sz="2400" b="1" dirty="0" smtClean="0">
                <a:solidFill>
                  <a:srgbClr val="5F5F5F"/>
                </a:solidFill>
              </a:rPr>
              <a:t> L. Morin</a:t>
            </a:r>
          </a:p>
          <a:p>
            <a:pPr algn="r">
              <a:tabLst>
                <a:tab pos="5200650" algn="l"/>
              </a:tabLst>
            </a:pPr>
            <a:r>
              <a:rPr lang="en-US" sz="1600" dirty="0" smtClean="0">
                <a:solidFill>
                  <a:srgbClr val="5F5F5F"/>
                </a:solidFill>
              </a:rPr>
              <a:t>2</a:t>
            </a:r>
            <a:r>
              <a:rPr lang="en-US" sz="1600" baseline="30000" dirty="0" smtClean="0">
                <a:solidFill>
                  <a:srgbClr val="5F5F5F"/>
                </a:solidFill>
              </a:rPr>
              <a:t>nd</a:t>
            </a:r>
            <a:r>
              <a:rPr lang="en-US" sz="1600" dirty="0" smtClean="0">
                <a:solidFill>
                  <a:srgbClr val="5F5F5F"/>
                </a:solidFill>
              </a:rPr>
              <a:t> Annual ASTA </a:t>
            </a:r>
            <a:r>
              <a:rPr lang="en-US" sz="1600" dirty="0" smtClean="0">
                <a:solidFill>
                  <a:srgbClr val="5F5F5F"/>
                </a:solidFill>
              </a:rPr>
              <a:t>Users </a:t>
            </a:r>
            <a:r>
              <a:rPr lang="en-US" sz="1600" dirty="0" smtClean="0">
                <a:solidFill>
                  <a:srgbClr val="5F5F5F"/>
                </a:solidFill>
              </a:rPr>
              <a:t>Meeting</a:t>
            </a:r>
          </a:p>
          <a:p>
            <a:pPr algn="r">
              <a:tabLst>
                <a:tab pos="5200650" algn="l"/>
              </a:tabLst>
            </a:pPr>
            <a:r>
              <a:rPr lang="en-US" sz="1600" dirty="0" smtClean="0">
                <a:solidFill>
                  <a:srgbClr val="5F5F5F"/>
                </a:solidFill>
              </a:rPr>
              <a:t>9-10 June, 2014</a:t>
            </a:r>
            <a:endParaRPr lang="en-US" sz="1600" dirty="0">
              <a:solidFill>
                <a:srgbClr val="5F5F5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597938" y="6172200"/>
            <a:ext cx="501266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b="1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CSU: </a:t>
            </a:r>
            <a:r>
              <a:rPr lang="en-US" sz="1100" dirty="0" err="1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Auralee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 Morin (Graduate </a:t>
            </a:r>
            <a:r>
              <a:rPr lang="en-US" sz="1100" dirty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Student), 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Sandra  </a:t>
            </a:r>
            <a:r>
              <a:rPr lang="en-US" sz="1100" dirty="0" err="1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Biedron</a:t>
            </a:r>
            <a:r>
              <a:rPr lang="en-US" sz="1100" dirty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Stephen </a:t>
            </a:r>
            <a:r>
              <a:rPr lang="en-US" sz="1100" dirty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Milton (Faculty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/>
            <a:r>
              <a:rPr lang="en-US" sz="1100" b="1" dirty="0" err="1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Fermilab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: Brian Chase, </a:t>
            </a:r>
            <a:r>
              <a:rPr lang="en-US" sz="1100" dirty="0" err="1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Pierpaolo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> Stabile, and many others</a:t>
            </a:r>
            <a: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rgbClr val="5F5F5F"/>
                </a:solidFill>
                <a:latin typeface="+mj-lt"/>
                <a:cs typeface="Arial" panose="020B0604020202020204" pitchFamily="34" charset="0"/>
              </a:rPr>
            </a:br>
            <a:endParaRPr lang="en-US" sz="1100" dirty="0">
              <a:solidFill>
                <a:srgbClr val="5F5F5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 descr="C:\Users\jamjr\Desktop\ECE-Logo-3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767296" cy="7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943600" y="5791200"/>
            <a:ext cx="32004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9600" y="1676400"/>
            <a:ext cx="79248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Studies at ASTA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 simple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NN t</a:t>
            </a:r>
            <a:r>
              <a:rPr lang="en-US" sz="2000" dirty="0" smtClean="0"/>
              <a:t>emperature control of the RF gun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89100"/>
            <a:ext cx="7632528" cy="4711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6550223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courtesy P. Stabile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953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42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9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5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58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41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41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09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0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 </a:t>
            </a:r>
            <a:r>
              <a:rPr lang="en-US" dirty="0" smtClean="0"/>
              <a:t>Modeling </a:t>
            </a:r>
            <a:r>
              <a:rPr lang="en-US" dirty="0" smtClean="0"/>
              <a:t>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are neural networks?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1804484" cy="15494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71600"/>
            <a:ext cx="1816100" cy="138329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858000" y="259080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neural network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2590800"/>
            <a:ext cx="122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neuron (node)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817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3400" dirty="0" smtClean="0"/>
              <a:t>Design an appropriate adaptation procedure, if applicable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84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3400" dirty="0" smtClean="0"/>
              <a:t>Design an appropriate adaptation procedure, if applicable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3400" dirty="0" smtClean="0">
                <a:sym typeface="Wingdings"/>
              </a:rPr>
              <a:t> 15</a:t>
            </a:r>
            <a:r>
              <a:rPr lang="en-US" sz="3400" dirty="0" smtClean="0">
                <a:sym typeface="Wingdings"/>
              </a:rPr>
              <a:t>-fold validation: especially important if re-training!</a:t>
            </a:r>
            <a:endParaRPr lang="en-US" sz="3100" dirty="0" smtClean="0"/>
          </a:p>
          <a:p>
            <a:pPr lvl="1">
              <a:buFont typeface="Wingdings" charset="0"/>
              <a:buChar char="à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66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3400" dirty="0" smtClean="0"/>
              <a:t>Design an appropriate adaptation procedure, if applicable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ym typeface="Wingdings"/>
              </a:rPr>
              <a:t>15-fold validation: especially important if re-training!</a:t>
            </a:r>
            <a:endParaRPr lang="en-US" sz="3100" dirty="0" smtClean="0"/>
          </a:p>
          <a:p>
            <a:pPr marL="0" indent="0"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For a NN model to be useful in control, also need to keep real-time implementation in mind 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communication channels and actuators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adaptation procedures, speed of NN I-O processing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Data sampling rate vs. execution speed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9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3400" dirty="0" smtClean="0"/>
              <a:t>Design an appropriate adaptation procedure, if applicable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ym typeface="Wingdings"/>
              </a:rPr>
              <a:t>15-fold validation: especially important if re-training!</a:t>
            </a:r>
            <a:endParaRPr lang="en-US" sz="3100" dirty="0" smtClean="0"/>
          </a:p>
          <a:p>
            <a:pPr marL="0" indent="0"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For a NN model to be useful in control, also need to keep real-time implementation in mind 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communication channels and actuators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adaptation procedures, speed of NN I-O processing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Data sampling rate vs. execution speed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71600"/>
            <a:ext cx="3327400" cy="17907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65709"/>
              </p:ext>
            </p:extLst>
          </p:nvPr>
        </p:nvGraphicFramePr>
        <p:xfrm>
          <a:off x="5715000" y="3256281"/>
          <a:ext cx="2667000" cy="439419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candidates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fold validation 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 NN to train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67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3400" dirty="0" smtClean="0"/>
              <a:t>Design an appropriate adaptation procedure, if applicable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ym typeface="Wingdings"/>
              </a:rPr>
              <a:t>15-fold validation: especially important if re-training!</a:t>
            </a:r>
            <a:endParaRPr lang="en-US" sz="3100" dirty="0" smtClean="0"/>
          </a:p>
          <a:p>
            <a:pPr marL="0" indent="0"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For a NN model to be useful in control, also need to keep real-time implementation in mind 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communication channels and actuators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adaptation procedures, speed of NN I-O processing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Data sampling rate vs. execution speed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71600"/>
            <a:ext cx="3327400" cy="17907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88878"/>
              </p:ext>
            </p:extLst>
          </p:nvPr>
        </p:nvGraphicFramePr>
        <p:xfrm>
          <a:off x="5715000" y="3256281"/>
          <a:ext cx="2667000" cy="731519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candidates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fold validation 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 NN to train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minutes to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 (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47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What is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500" dirty="0" smtClean="0"/>
              <a:t>Design training/validation/testing data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input parameters to include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what preprocessing is needed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Standardization and scaling range (e.g. -1 to 1, -0.5 to 0.5)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</a:t>
            </a:r>
            <a:r>
              <a:rPr lang="en-US" sz="3000" dirty="0" smtClean="0"/>
              <a:t>imensionality reduction (PCA, CCA), dead-time removal (if desired)</a:t>
            </a:r>
          </a:p>
          <a:p>
            <a:pPr>
              <a:lnSpc>
                <a:spcPct val="140000"/>
              </a:lnSpc>
            </a:pPr>
            <a:r>
              <a:rPr lang="en-US" sz="3500" dirty="0"/>
              <a:t>Determine which activation functions to </a:t>
            </a:r>
            <a:r>
              <a:rPr lang="en-US" sz="3500" dirty="0" smtClean="0"/>
              <a:t>use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Determine an appropriate sampling rate for the inputs</a:t>
            </a:r>
          </a:p>
          <a:p>
            <a:pPr>
              <a:lnSpc>
                <a:spcPct val="140000"/>
              </a:lnSpc>
            </a:pPr>
            <a:r>
              <a:rPr lang="en-US" sz="3500" dirty="0" smtClean="0"/>
              <a:t>Find the appropriate lag space</a:t>
            </a:r>
          </a:p>
          <a:p>
            <a:pPr>
              <a:lnSpc>
                <a:spcPct val="140000"/>
              </a:lnSpc>
            </a:pPr>
            <a:r>
              <a:rPr lang="en-US" sz="3400" dirty="0" smtClean="0"/>
              <a:t>Find an appropriate topology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hidden layers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number of nodes in each layer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/>
              <a:t>interconnections between nodes</a:t>
            </a:r>
          </a:p>
          <a:p>
            <a:pPr>
              <a:lnSpc>
                <a:spcPct val="140000"/>
              </a:lnSpc>
            </a:pPr>
            <a:r>
              <a:rPr lang="en-US" sz="3400" dirty="0"/>
              <a:t>Determine which training algorithm to use (and parameters—objective function, learning rate, etc.)</a:t>
            </a:r>
            <a:endParaRPr lang="en-US" sz="2300" dirty="0"/>
          </a:p>
          <a:p>
            <a:pPr>
              <a:lnSpc>
                <a:spcPct val="140000"/>
              </a:lnSpc>
            </a:pPr>
            <a:r>
              <a:rPr lang="en-US" sz="3400" dirty="0" smtClean="0"/>
              <a:t>Design an appropriate adaptation procedure, if applicable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ym typeface="Wingdings"/>
              </a:rPr>
              <a:t>15-fold validation: especially important if re-training!</a:t>
            </a:r>
            <a:endParaRPr lang="en-US" sz="3100" dirty="0" smtClean="0"/>
          </a:p>
          <a:p>
            <a:pPr marL="0" indent="0"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For a NN model to be useful in control, also need to keep real-time implementation in mind 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communication channels and actuators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Speed of adaptation procedures, speed of NN I-O processing</a:t>
            </a:r>
          </a:p>
          <a:p>
            <a:pPr lvl="1">
              <a:spcAft>
                <a:spcPts val="600"/>
              </a:spcAft>
            </a:pPr>
            <a:r>
              <a:rPr lang="en-US" sz="2900" dirty="0" smtClean="0">
                <a:sym typeface="Wingdings" panose="05000000000000000000" pitchFamily="2" charset="2"/>
              </a:rPr>
              <a:t>Data sampling rate vs. execution speed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71600"/>
            <a:ext cx="3327400" cy="17907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96287"/>
              </p:ext>
            </p:extLst>
          </p:nvPr>
        </p:nvGraphicFramePr>
        <p:xfrm>
          <a:off x="5715000" y="3256281"/>
          <a:ext cx="2667000" cy="1463039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candidates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fold validation 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/>
                        </a:rPr>
                        <a:t>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 NN to train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minutes to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 (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days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3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286000"/>
            <a:ext cx="84582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Obtained for the Initial Model Design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800" b="1" kern="1200">
                <a:solidFill>
                  <a:srgbClr val="292929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0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~24 hours of data total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5" t="6360" r="6935"/>
          <a:stretch/>
        </p:blipFill>
        <p:spPr>
          <a:xfrm>
            <a:off x="609600" y="2362200"/>
            <a:ext cx="8001000" cy="430106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286000"/>
            <a:ext cx="84582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Obtained for the Initial Model Design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800" b="1" kern="1200">
                <a:solidFill>
                  <a:srgbClr val="292929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0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~24 hours of data total</a:t>
            </a:r>
          </a:p>
          <a:p>
            <a:r>
              <a:rPr lang="en-US" sz="1400" dirty="0" smtClean="0"/>
              <a:t>~14 hours of pseudo-random input (without regulation)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5" t="6360" r="6935"/>
          <a:stretch/>
        </p:blipFill>
        <p:spPr>
          <a:xfrm>
            <a:off x="609600" y="2362200"/>
            <a:ext cx="8001000" cy="4301067"/>
          </a:xfr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19200" y="4343400"/>
            <a:ext cx="3886200" cy="18288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286000"/>
            <a:ext cx="84582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Obtained for the Initial Model Design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800" b="1" kern="1200">
                <a:solidFill>
                  <a:srgbClr val="292929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0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~24 hours of data total</a:t>
            </a:r>
          </a:p>
          <a:p>
            <a:r>
              <a:rPr lang="en-US" sz="1400" dirty="0" smtClean="0"/>
              <a:t>~14 hours of pseudo-random input (without regulation)</a:t>
            </a:r>
          </a:p>
          <a:p>
            <a:r>
              <a:rPr lang="en-US" sz="1400" dirty="0" smtClean="0"/>
              <a:t>~5 hours with changing RF power to the gun (with regulation</a:t>
            </a:r>
            <a:r>
              <a:rPr lang="en-US" sz="1400" dirty="0" smtClean="0"/>
              <a:t>) </a:t>
            </a:r>
            <a:r>
              <a:rPr lang="en-US" sz="1400" dirty="0">
                <a:sym typeface="Wingdings"/>
              </a:rPr>
              <a:t> cavity conditioning</a:t>
            </a:r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5" t="6360" r="6935"/>
          <a:stretch/>
        </p:blipFill>
        <p:spPr>
          <a:xfrm>
            <a:off x="609600" y="2362200"/>
            <a:ext cx="8001000" cy="4301067"/>
          </a:xfr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943600" y="4267200"/>
            <a:ext cx="1676400" cy="18288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770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286000"/>
            <a:ext cx="84582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Obtained for the Initial Model Design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800" b="1" kern="1200">
                <a:solidFill>
                  <a:srgbClr val="292929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20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D6419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386750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~24 hours of data total</a:t>
            </a:r>
          </a:p>
          <a:p>
            <a:r>
              <a:rPr lang="en-US" sz="1400" dirty="0" smtClean="0"/>
              <a:t>~14 hours of pseudo-random input (without regulation)</a:t>
            </a:r>
          </a:p>
          <a:p>
            <a:r>
              <a:rPr lang="en-US" sz="1400" dirty="0" smtClean="0"/>
              <a:t>~5 hours with changing RF power to the gun (with regulation</a:t>
            </a:r>
            <a:r>
              <a:rPr lang="en-US" sz="1400" dirty="0" smtClean="0"/>
              <a:t>) </a:t>
            </a:r>
            <a:r>
              <a:rPr lang="en-US" sz="1400" dirty="0" smtClean="0">
                <a:sym typeface="Wingdings"/>
              </a:rPr>
              <a:t> cavity conditioning</a:t>
            </a:r>
            <a:endParaRPr lang="en-US" sz="1400" dirty="0" smtClean="0"/>
          </a:p>
          <a:p>
            <a:r>
              <a:rPr lang="en-US" sz="1400" dirty="0" smtClean="0"/>
              <a:t>The rest is steady-state regulation with existing controller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5" t="6360" r="6935"/>
          <a:stretch/>
        </p:blipFill>
        <p:spPr>
          <a:xfrm>
            <a:off x="609600" y="2362200"/>
            <a:ext cx="8001000" cy="4301067"/>
          </a:xfr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029200" y="4343400"/>
            <a:ext cx="914400" cy="18288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4343400"/>
            <a:ext cx="457200" cy="18288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 </a:t>
            </a:r>
            <a:r>
              <a:rPr lang="nl-NL" dirty="0" err="1" smtClean="0"/>
              <a:t>Modeling</a:t>
            </a:r>
            <a:r>
              <a:rPr lang="en-US" dirty="0" smtClean="0"/>
              <a:t> </a:t>
            </a:r>
            <a:r>
              <a:rPr lang="en-US" dirty="0" smtClean="0"/>
              <a:t>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are neural networks?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are they useful?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When there is a lot of available data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When system dynamics are</a:t>
            </a:r>
            <a:endParaRPr lang="en-US" sz="2100" dirty="0"/>
          </a:p>
          <a:p>
            <a:pPr lvl="3">
              <a:spcAft>
                <a:spcPts val="600"/>
              </a:spcAft>
            </a:pPr>
            <a:r>
              <a:rPr lang="en-US" dirty="0" smtClean="0"/>
              <a:t>not well-known, or change over time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not captured sufficiently well by analytic models 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are very complicated/time-consuming to model analytically (but could be in principle)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When </a:t>
            </a:r>
            <a:r>
              <a:rPr lang="en-US" sz="2100" dirty="0" smtClean="0"/>
              <a:t>fast I-O is needed for a complicated </a:t>
            </a:r>
            <a:r>
              <a:rPr lang="en-US" sz="2100" dirty="0" smtClean="0"/>
              <a:t>model </a:t>
            </a:r>
            <a:endParaRPr lang="en-US" sz="2100" dirty="0" smtClean="0"/>
          </a:p>
          <a:p>
            <a:pPr lvl="1"/>
            <a:endParaRPr lang="en-US" dirty="0" smtClean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1804484" cy="15494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71600"/>
            <a:ext cx="1816100" cy="138329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858000" y="259080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neural network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2590800"/>
            <a:ext cx="122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neuron (node)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509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View </a:t>
            </a:r>
            <a:r>
              <a:rPr lang="en-US" dirty="0" smtClean="0"/>
              <a:t>of Cavity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46" b="-586"/>
          <a:stretch/>
        </p:blipFill>
        <p:spPr>
          <a:xfrm>
            <a:off x="0" y="1524000"/>
            <a:ext cx="9144000" cy="4812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1495" y="5993620"/>
            <a:ext cx="285210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16057" y="3321594"/>
            <a:ext cx="246210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035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743200"/>
            <a:ext cx="8915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7103" b="8162"/>
          <a:stretch/>
        </p:blipFill>
        <p:spPr bwMode="auto">
          <a:xfrm>
            <a:off x="457200" y="3098800"/>
            <a:ext cx="4622800" cy="33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Input Parameter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Choose parameters which make sense </a:t>
            </a:r>
            <a:r>
              <a:rPr lang="en-US" sz="1800" i="1" dirty="0" smtClean="0"/>
              <a:t>a priori</a:t>
            </a:r>
          </a:p>
          <a:p>
            <a:r>
              <a:rPr lang="en-US" sz="1800" dirty="0"/>
              <a:t>Get rid of redundant </a:t>
            </a:r>
            <a:r>
              <a:rPr lang="en-US" sz="1800" dirty="0" smtClean="0"/>
              <a:t>parameters</a:t>
            </a:r>
            <a:endParaRPr lang="en-US" dirty="0"/>
          </a:p>
          <a:p>
            <a:r>
              <a:rPr lang="en-US" sz="1800" dirty="0" smtClean="0"/>
              <a:t>Where uncertain, investigate candidate models with 15-fold validation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15" t="15035" r="17629" b="14133"/>
          <a:stretch/>
        </p:blipFill>
        <p:spPr>
          <a:xfrm>
            <a:off x="4991856" y="3238500"/>
            <a:ext cx="3941463" cy="3238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94696"/>
          <a:stretch/>
        </p:blipFill>
        <p:spPr bwMode="auto">
          <a:xfrm>
            <a:off x="203200" y="2819400"/>
            <a:ext cx="254000" cy="39331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52712" y="2743200"/>
            <a:ext cx="23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Highly Correlated Parameters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844" t="15035" r="84140" b="14133"/>
          <a:stretch/>
        </p:blipFill>
        <p:spPr>
          <a:xfrm>
            <a:off x="4724400" y="3200400"/>
            <a:ext cx="305768" cy="32385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93289"/>
          <a:stretch/>
        </p:blipFill>
        <p:spPr bwMode="auto">
          <a:xfrm>
            <a:off x="2819400" y="6484750"/>
            <a:ext cx="4622800" cy="263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75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Input Parameter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Chosen Parameters</a:t>
            </a:r>
          </a:p>
          <a:p>
            <a:pPr lvl="1"/>
            <a:r>
              <a:rPr lang="en-US" sz="1800" dirty="0" smtClean="0"/>
              <a:t>Flow Control Valve Setting</a:t>
            </a:r>
          </a:p>
          <a:p>
            <a:pPr lvl="1"/>
            <a:r>
              <a:rPr lang="en-US" sz="1800" dirty="0" smtClean="0"/>
              <a:t>Heater Setting</a:t>
            </a:r>
          </a:p>
          <a:p>
            <a:pPr lvl="1"/>
            <a:r>
              <a:rPr lang="en-US" sz="1800" dirty="0" smtClean="0"/>
              <a:t>LCW Temperature</a:t>
            </a:r>
          </a:p>
          <a:p>
            <a:pPr lvl="1">
              <a:buFont typeface="Wingdings" charset="0"/>
              <a:buChar char="à"/>
            </a:pPr>
            <a:r>
              <a:rPr lang="en-US" sz="1800" dirty="0" smtClean="0"/>
              <a:t>Cavity Temperature </a:t>
            </a:r>
          </a:p>
          <a:p>
            <a:pPr lvl="1">
              <a:buFont typeface="Wingdings" charset="0"/>
              <a:buChar char="à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2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Input Parameter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Chosen Parameters</a:t>
            </a:r>
          </a:p>
          <a:p>
            <a:pPr lvl="1"/>
            <a:r>
              <a:rPr lang="en-US" sz="1800" dirty="0" smtClean="0"/>
              <a:t>Flow Control Valve Setting</a:t>
            </a:r>
          </a:p>
          <a:p>
            <a:pPr lvl="1"/>
            <a:r>
              <a:rPr lang="en-US" sz="1800" dirty="0" smtClean="0"/>
              <a:t>Heater Setting</a:t>
            </a:r>
          </a:p>
          <a:p>
            <a:pPr lvl="1"/>
            <a:r>
              <a:rPr lang="en-US" sz="1800" dirty="0" smtClean="0"/>
              <a:t>LCW Temperature</a:t>
            </a:r>
          </a:p>
          <a:p>
            <a:pPr lvl="1">
              <a:buFont typeface="Wingdings" charset="0"/>
              <a:buChar char="à"/>
            </a:pPr>
            <a:r>
              <a:rPr lang="en-US" sz="1800" dirty="0" smtClean="0"/>
              <a:t>Cavity Temperature </a:t>
            </a:r>
          </a:p>
          <a:p>
            <a:pPr lvl="1">
              <a:buFont typeface="Wingdings" charset="0"/>
              <a:buChar char="à"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Other candidate models examined</a:t>
            </a:r>
          </a:p>
          <a:p>
            <a:pPr lvl="1"/>
            <a:r>
              <a:rPr lang="en-US" sz="1800" dirty="0" smtClean="0"/>
              <a:t>Adding return temperature as an input (with appropriate delay)</a:t>
            </a:r>
          </a:p>
          <a:p>
            <a:pPr lvl="1"/>
            <a:r>
              <a:rPr lang="en-US" sz="1800" dirty="0" smtClean="0"/>
              <a:t>Excluding previous cavity temperatures as an input</a:t>
            </a:r>
          </a:p>
          <a:p>
            <a:pPr lvl="1"/>
            <a:r>
              <a:rPr lang="en-US" sz="1800" dirty="0" smtClean="0"/>
              <a:t>Reducing the number of previous cavity temperatures used as input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8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Input Parameter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Chosen Parameters</a:t>
            </a:r>
          </a:p>
          <a:p>
            <a:pPr lvl="1"/>
            <a:r>
              <a:rPr lang="en-US" sz="1800" dirty="0" smtClean="0"/>
              <a:t>Flow Control Valve Setting</a:t>
            </a:r>
          </a:p>
          <a:p>
            <a:pPr lvl="1"/>
            <a:r>
              <a:rPr lang="en-US" sz="1800" dirty="0" smtClean="0"/>
              <a:t>Heater Setting</a:t>
            </a:r>
          </a:p>
          <a:p>
            <a:pPr lvl="1"/>
            <a:r>
              <a:rPr lang="en-US" sz="1800" dirty="0" smtClean="0"/>
              <a:t>LCW Temperature</a:t>
            </a:r>
          </a:p>
          <a:p>
            <a:pPr lvl="1">
              <a:buFont typeface="Wingdings" charset="0"/>
              <a:buChar char="à"/>
            </a:pPr>
            <a:r>
              <a:rPr lang="en-US" sz="1800" dirty="0" smtClean="0"/>
              <a:t>Cavity Temperature </a:t>
            </a:r>
          </a:p>
          <a:p>
            <a:pPr lvl="1">
              <a:buFont typeface="Wingdings" charset="0"/>
              <a:buChar char="à"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Other candidate models examined</a:t>
            </a:r>
          </a:p>
          <a:p>
            <a:pPr lvl="1"/>
            <a:r>
              <a:rPr lang="en-US" sz="1800" dirty="0" smtClean="0"/>
              <a:t>Adding return temperature as an input (with appropriate delay)</a:t>
            </a:r>
          </a:p>
          <a:p>
            <a:pPr lvl="1"/>
            <a:r>
              <a:rPr lang="en-US" sz="1800" dirty="0" smtClean="0"/>
              <a:t>Excluding previous cavity temperatures as an input</a:t>
            </a:r>
          </a:p>
          <a:p>
            <a:pPr lvl="1"/>
            <a:r>
              <a:rPr lang="en-US" sz="1800" dirty="0" smtClean="0"/>
              <a:t>Reducing the number of previous cavity temperatures used as input</a:t>
            </a:r>
          </a:p>
          <a:p>
            <a:pPr lvl="1"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Did well, but not as well as the originally proposed model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2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524000"/>
            <a:ext cx="6172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Training, Validation, and Testing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6019800" cy="467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895600"/>
            <a:ext cx="183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more challenging </a:t>
            </a:r>
          </a:p>
          <a:p>
            <a:r>
              <a:rPr lang="en-US" sz="1400" dirty="0" smtClean="0"/>
              <a:t>test data to follow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4974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438400"/>
            <a:ext cx="87630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Design: Variable Dead-Time Removal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24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Measurements supply a starting point </a:t>
            </a:r>
            <a:r>
              <a:rPr lang="en-US" sz="1600" dirty="0" smtClean="0">
                <a:sym typeface="Wingdings"/>
              </a:rPr>
              <a:t> but the delays vary</a:t>
            </a:r>
            <a:endParaRPr lang="en-US" sz="1600" dirty="0" smtClean="0"/>
          </a:p>
          <a:p>
            <a:r>
              <a:rPr lang="en-US" sz="1600" dirty="0" smtClean="0"/>
              <a:t>Empirical study with NN gives an optimal solution</a:t>
            </a:r>
          </a:p>
          <a:p>
            <a:r>
              <a:rPr lang="en-US" sz="1600" dirty="0" smtClean="0"/>
              <a:t>25 candidates</a:t>
            </a:r>
            <a:endParaRPr lang="en-US" sz="1600" dirty="0"/>
          </a:p>
          <a:p>
            <a:r>
              <a:rPr lang="en-US" sz="1600" dirty="0" smtClean="0"/>
              <a:t>15-fold validation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46" y="2590800"/>
            <a:ext cx="4684754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326" r="6343"/>
          <a:stretch/>
        </p:blipFill>
        <p:spPr>
          <a:xfrm>
            <a:off x="4722284" y="2590800"/>
            <a:ext cx="4138084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2514600"/>
            <a:ext cx="127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Refined Search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514600"/>
            <a:ext cx="1181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Rough Search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5867400"/>
            <a:ext cx="149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Removed [s]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867400"/>
            <a:ext cx="149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Removed [s]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690" y="3041436"/>
            <a:ext cx="400110" cy="23055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/>
              <a:t>Root Mean </a:t>
            </a:r>
            <a:r>
              <a:rPr lang="en-US" sz="1400" dirty="0"/>
              <a:t>S</a:t>
            </a:r>
            <a:r>
              <a:rPr lang="en-US" sz="1400" dirty="0" smtClean="0"/>
              <a:t>quared </a:t>
            </a:r>
            <a:r>
              <a:rPr lang="en-US" sz="1400" dirty="0"/>
              <a:t>E</a:t>
            </a:r>
            <a:r>
              <a:rPr lang="en-US" sz="1400" dirty="0" smtClean="0"/>
              <a:t>rror [°C 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762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Design: Embedding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12 candidates</a:t>
            </a:r>
          </a:p>
          <a:p>
            <a:r>
              <a:rPr lang="en-US" sz="1800" dirty="0" smtClean="0"/>
              <a:t>15-fold validation</a:t>
            </a:r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286000"/>
            <a:ext cx="5410200" cy="4267200"/>
            <a:chOff x="3429000" y="1524000"/>
            <a:chExt cx="5410200" cy="4267200"/>
          </a:xfrm>
        </p:grpSpPr>
        <p:sp>
          <p:nvSpPr>
            <p:cNvPr id="11" name="Rectangle 10"/>
            <p:cNvSpPr/>
            <p:nvPr/>
          </p:nvSpPr>
          <p:spPr>
            <a:xfrm>
              <a:off x="3429000" y="1524000"/>
              <a:ext cx="5410200" cy="426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517748" y="1524000"/>
              <a:ext cx="5016652" cy="4257020"/>
              <a:chOff x="838200" y="2286000"/>
              <a:chExt cx="5016652" cy="42570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r="7058"/>
              <a:stretch/>
            </p:blipFill>
            <p:spPr>
              <a:xfrm>
                <a:off x="838200" y="2286000"/>
                <a:ext cx="5016652" cy="40386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63852" y="6019800"/>
                <a:ext cx="3586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N</a:t>
                </a:r>
                <a:r>
                  <a:rPr lang="en-US" sz="1400" dirty="0" smtClean="0"/>
                  <a:t>umber of Previous Time Steps Used as Inputs</a:t>
                </a:r>
                <a:br>
                  <a:rPr lang="en-US" sz="1400" dirty="0" smtClean="0"/>
                </a:br>
                <a:r>
                  <a:rPr lang="en-US" sz="1400" dirty="0" smtClean="0"/>
                  <a:t>(each time step is now 2 seconds)</a:t>
                </a:r>
                <a:endParaRPr lang="en-US" sz="1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01852" y="3180808"/>
                <a:ext cx="400110" cy="230559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400" dirty="0" smtClean="0"/>
                  <a:t>Root Mean </a:t>
                </a:r>
                <a:r>
                  <a:rPr lang="en-US" sz="1400" dirty="0"/>
                  <a:t>S</a:t>
                </a:r>
                <a:r>
                  <a:rPr lang="en-US" sz="1400" dirty="0" smtClean="0"/>
                  <a:t>quared </a:t>
                </a:r>
                <a:r>
                  <a:rPr lang="en-US" sz="1400" dirty="0"/>
                  <a:t>E</a:t>
                </a:r>
                <a:r>
                  <a:rPr lang="en-US" sz="1400" dirty="0" smtClean="0"/>
                  <a:t>rror [°C ]</a:t>
                </a:r>
                <a:endParaRPr lang="en-US" sz="1400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2819400" y="4495800"/>
                <a:ext cx="45720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502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Hidden Layers and </a:t>
            </a:r>
            <a:r>
              <a:rPr lang="en-US" dirty="0" smtClean="0"/>
              <a:t>Nodes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55 candidates for </a:t>
            </a:r>
            <a:r>
              <a:rPr lang="en-US" sz="1800" dirty="0" smtClean="0"/>
              <a:t>two-layer </a:t>
            </a:r>
            <a:r>
              <a:rPr lang="en-US" sz="1800" dirty="0" smtClean="0"/>
              <a:t>network</a:t>
            </a:r>
          </a:p>
          <a:p>
            <a:r>
              <a:rPr lang="en-US" sz="1800" dirty="0" smtClean="0"/>
              <a:t>30 other candidates (not shown</a:t>
            </a:r>
            <a:r>
              <a:rPr lang="en-US" sz="1800" dirty="0" smtClean="0"/>
              <a:t>): recurrent, single-layer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5906864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248400"/>
            <a:ext cx="1958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Nodes in Hidden Layer 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397341"/>
            <a:ext cx="400110" cy="23055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/>
              <a:t>Root Mean </a:t>
            </a:r>
            <a:r>
              <a:rPr lang="en-US" sz="1400" dirty="0"/>
              <a:t>S</a:t>
            </a:r>
            <a:r>
              <a:rPr lang="en-US" sz="1400" dirty="0" smtClean="0"/>
              <a:t>quared </a:t>
            </a:r>
            <a:r>
              <a:rPr lang="en-US" sz="1400" dirty="0"/>
              <a:t>E</a:t>
            </a:r>
            <a:r>
              <a:rPr lang="en-US" sz="1400" dirty="0" smtClean="0"/>
              <a:t>rror [°C ]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6019800"/>
            <a:ext cx="1958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Nodes in Hidden Layer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6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6629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Over Training and Validation 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205" r="8214"/>
          <a:stretch/>
        </p:blipFill>
        <p:spPr>
          <a:xfrm>
            <a:off x="177800" y="1447800"/>
            <a:ext cx="6527800" cy="49911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0" y="1447800"/>
            <a:ext cx="2209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0.0094 RMSE validation set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0.0092 RMSE training set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019800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56661" y="36831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175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 </a:t>
            </a:r>
            <a:r>
              <a:rPr lang="nl-NL" dirty="0" err="1" smtClean="0"/>
              <a:t>Modeling</a:t>
            </a:r>
            <a:r>
              <a:rPr lang="en-US" dirty="0" smtClean="0"/>
              <a:t> </a:t>
            </a:r>
            <a:r>
              <a:rPr lang="en-US" dirty="0" smtClean="0"/>
              <a:t>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are neural networks?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are they useful?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When there is a lot of available data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When system dynamics are</a:t>
            </a:r>
            <a:endParaRPr lang="en-US" sz="2100" dirty="0"/>
          </a:p>
          <a:p>
            <a:pPr lvl="3">
              <a:spcAft>
                <a:spcPts val="600"/>
              </a:spcAft>
            </a:pPr>
            <a:r>
              <a:rPr lang="en-US" dirty="0" smtClean="0"/>
              <a:t>not well-known, or change over time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not captured sufficiently well by analytic models 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are very complicated/time-consuming to model analytically (but could be in principle)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When </a:t>
            </a:r>
            <a:r>
              <a:rPr lang="en-US" sz="2100" dirty="0" smtClean="0"/>
              <a:t>fast I-O is needed for a complicated </a:t>
            </a:r>
            <a:r>
              <a:rPr lang="en-US" sz="2100" dirty="0" smtClean="0"/>
              <a:t>model </a:t>
            </a:r>
            <a:endParaRPr lang="en-US" sz="21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US" dirty="0" smtClean="0"/>
          </a:p>
          <a:p>
            <a:r>
              <a:rPr lang="en-US" dirty="0" smtClean="0"/>
              <a:t>What are the disadvantages?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Poor generalization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Computationally intensive to train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Long, iterative design procedure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Good </a:t>
            </a:r>
            <a:r>
              <a:rPr lang="en-US" sz="2100" dirty="0"/>
              <a:t>design requires substantial expert </a:t>
            </a:r>
            <a:r>
              <a:rPr lang="en-US" sz="2100" dirty="0" smtClean="0"/>
              <a:t>knowledge</a:t>
            </a:r>
            <a:endParaRPr lang="en-US" sz="2100" dirty="0"/>
          </a:p>
          <a:p>
            <a:pPr lvl="1"/>
            <a:endParaRPr lang="en-US" dirty="0" smtClean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1804484" cy="15494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71600"/>
            <a:ext cx="1816100" cy="138329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858000" y="2590800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neural network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2590800"/>
            <a:ext cx="122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neuron (node)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509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06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Regions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16132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Region 1: pseudo-random </a:t>
            </a:r>
            <a:r>
              <a:rPr lang="en-US" sz="2400" dirty="0" smtClean="0"/>
              <a:t>impulses</a:t>
            </a:r>
          </a:p>
        </p:txBody>
      </p:sp>
    </p:spTree>
    <p:extLst>
      <p:ext uri="{BB962C8B-B14F-4D97-AF65-F5344CB8AC3E}">
        <p14:creationId xmlns:p14="http://schemas.microsoft.com/office/powerpoint/2010/main" val="3667704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Regions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16132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Region 1: pseudo-random </a:t>
            </a:r>
            <a:r>
              <a:rPr lang="en-US" sz="2400" dirty="0" smtClean="0"/>
              <a:t>impulses</a:t>
            </a:r>
          </a:p>
          <a:p>
            <a:r>
              <a:rPr lang="en-US" sz="2400" dirty="0" smtClean="0"/>
              <a:t>Region 2: steady-state with regulation</a:t>
            </a:r>
          </a:p>
        </p:txBody>
      </p:sp>
    </p:spTree>
    <p:extLst>
      <p:ext uri="{BB962C8B-B14F-4D97-AF65-F5344CB8AC3E}">
        <p14:creationId xmlns:p14="http://schemas.microsoft.com/office/powerpoint/2010/main" val="3562123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Regions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16132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Region 1: pseudo-random </a:t>
            </a:r>
            <a:r>
              <a:rPr lang="en-US" sz="2400" dirty="0" smtClean="0"/>
              <a:t>impulses</a:t>
            </a:r>
          </a:p>
          <a:p>
            <a:r>
              <a:rPr lang="en-US" sz="2400" dirty="0" smtClean="0"/>
              <a:t>Region 2: steady-state with regulation</a:t>
            </a:r>
          </a:p>
          <a:p>
            <a:r>
              <a:rPr lang="en-US" sz="2400" dirty="0" smtClean="0"/>
              <a:t>Region 3: cavity conditioning, slow change in RF power</a:t>
            </a:r>
          </a:p>
        </p:txBody>
      </p:sp>
    </p:spTree>
    <p:extLst>
      <p:ext uri="{BB962C8B-B14F-4D97-AF65-F5344CB8AC3E}">
        <p14:creationId xmlns:p14="http://schemas.microsoft.com/office/powerpoint/2010/main" val="667348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Regions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16132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Region 1: pseudo-random impulses</a:t>
            </a:r>
          </a:p>
          <a:p>
            <a:r>
              <a:rPr lang="en-US" sz="2400" dirty="0" smtClean="0"/>
              <a:t>Region 2: steady-state with regulation</a:t>
            </a:r>
          </a:p>
          <a:p>
            <a:r>
              <a:rPr lang="en-US" sz="2400" dirty="0" smtClean="0"/>
              <a:t>Region 3: cavity conditioning, slow change in RF power</a:t>
            </a:r>
          </a:p>
          <a:p>
            <a:r>
              <a:rPr lang="en-US" sz="2400" dirty="0" smtClean="0"/>
              <a:t>Region 4: cavity conditioning, faster change in RF power</a:t>
            </a:r>
          </a:p>
        </p:txBody>
      </p:sp>
    </p:spTree>
    <p:extLst>
      <p:ext uri="{BB962C8B-B14F-4D97-AF65-F5344CB8AC3E}">
        <p14:creationId xmlns:p14="http://schemas.microsoft.com/office/powerpoint/2010/main" val="4112530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6629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 Testing Region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32" t="6793" r="8305"/>
          <a:stretch/>
        </p:blipFill>
        <p:spPr>
          <a:xfrm>
            <a:off x="635001" y="1524000"/>
            <a:ext cx="6096000" cy="4945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232" y="6172200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00229" y="38355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391400" y="1600200"/>
            <a:ext cx="143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0.0100 RMSE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384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600200"/>
            <a:ext cx="84582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smtClean="0"/>
              <a:t>in </a:t>
            </a:r>
            <a:r>
              <a:rPr lang="en-US" dirty="0" smtClean="0"/>
              <a:t>Testing Region 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056" t="6049" r="7778"/>
          <a:stretch/>
        </p:blipFill>
        <p:spPr>
          <a:xfrm>
            <a:off x="533400" y="1752600"/>
            <a:ext cx="8153400" cy="3821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5334000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76429" y="34545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810000" y="6019800"/>
            <a:ext cx="143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0.0096 RMSE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33400"/>
            <a:ext cx="9144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Testing Regions 3 and 4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47800"/>
            <a:ext cx="1600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Changes to RF Power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95687"/>
            <a:ext cx="4267200" cy="3253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47116"/>
            <a:ext cx="4133236" cy="3151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638" y="3688279"/>
            <a:ext cx="4157011" cy="31697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9200" y="1447800"/>
            <a:ext cx="809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RF Power</a:t>
            </a:r>
          </a:p>
          <a:p>
            <a:r>
              <a:rPr lang="en-US" sz="1100" dirty="0" smtClean="0"/>
              <a:t>(</a:t>
            </a:r>
            <a:r>
              <a:rPr lang="en-US" sz="1100" dirty="0" smtClean="0"/>
              <a:t>N:PMTR9)</a:t>
            </a:r>
            <a:endParaRPr lang="en-US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890" y="471598"/>
            <a:ext cx="5210110" cy="32525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5800" y="3276600"/>
            <a:ext cx="609600" cy="76200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05000" y="3276600"/>
            <a:ext cx="1981200" cy="76200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95400" y="4038600"/>
            <a:ext cx="609600" cy="2362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3505200"/>
            <a:ext cx="1676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05400" y="35052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295400"/>
            <a:ext cx="670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Testing Region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4" t="5105" r="7978"/>
          <a:stretch/>
        </p:blipFill>
        <p:spPr>
          <a:xfrm>
            <a:off x="457200" y="1473200"/>
            <a:ext cx="6134100" cy="5093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232" y="6290846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18874" y="38355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162800" y="2133600"/>
            <a:ext cx="143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0.0156 RMSE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7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670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232" y="6290846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18874" y="38355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162800" y="2133600"/>
            <a:ext cx="143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0.0549 RMSE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Testing Region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4" t="5898" r="3069" b="3333"/>
          <a:stretch/>
        </p:blipFill>
        <p:spPr>
          <a:xfrm>
            <a:off x="546100" y="1752600"/>
            <a:ext cx="6083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Two major classes of approaches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NN model based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Reinforcement learning/ adaptive critic</a:t>
            </a:r>
          </a:p>
          <a:p>
            <a:pPr lvl="1"/>
            <a:endParaRPr lang="en-US" sz="5600" dirty="0" smtClean="0"/>
          </a:p>
          <a:p>
            <a:pPr marL="457200" lvl="1" indent="0">
              <a:buNone/>
            </a:pPr>
            <a:endParaRPr lang="en-US" sz="5600" dirty="0" smtClean="0"/>
          </a:p>
          <a:p>
            <a:pPr marL="457200" lvl="1" indent="0">
              <a:buNone/>
            </a:pPr>
            <a:r>
              <a:rPr lang="en-US" sz="5600" dirty="0" smtClean="0"/>
              <a:t>		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23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670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232" y="6290846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18874" y="38355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162800" y="2133600"/>
            <a:ext cx="143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0.0549 RMSE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Testing Region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4" t="5898" r="3069" b="3333"/>
          <a:stretch/>
        </p:blipFill>
        <p:spPr>
          <a:xfrm>
            <a:off x="546100" y="1752600"/>
            <a:ext cx="6083300" cy="449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9200" y="4038600"/>
            <a:ext cx="26670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670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232" y="6290846"/>
            <a:ext cx="253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18874" y="3835563"/>
            <a:ext cx="223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Testing Region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34" t="5898" r="3069" b="3333"/>
          <a:stretch/>
        </p:blipFill>
        <p:spPr>
          <a:xfrm>
            <a:off x="546100" y="1752600"/>
            <a:ext cx="6083300" cy="449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091" t="5327" r="5047" b="1715"/>
          <a:stretch/>
        </p:blipFill>
        <p:spPr>
          <a:xfrm>
            <a:off x="609600" y="1600200"/>
            <a:ext cx="603844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0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77000" y="6400800"/>
            <a:ext cx="2438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295400"/>
            <a:ext cx="70104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Testing Region 4 with Adaptation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5497" r="10917" b="645"/>
          <a:stretch/>
        </p:blipFill>
        <p:spPr bwMode="auto">
          <a:xfrm>
            <a:off x="228600" y="1537462"/>
            <a:ext cx="6772471" cy="4863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33600" y="6062246"/>
            <a:ext cx="285210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 Steps [2 seconds each]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11952" y="3500174"/>
            <a:ext cx="246210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Cavity Temperature [°C ]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326113" y="2133600"/>
            <a:ext cx="143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0.0099 RMSE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9952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about large changes and different operating regimes?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sz="1600" dirty="0" smtClean="0"/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10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about large changes and different operating regimes?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Several options:</a:t>
            </a:r>
          </a:p>
          <a:p>
            <a:pPr marL="0" indent="0">
              <a:buNone/>
            </a:pPr>
            <a:endParaRPr lang="en-US" sz="1050" dirty="0" smtClean="0"/>
          </a:p>
          <a:p>
            <a:pPr lvl="1"/>
            <a:r>
              <a:rPr lang="en-US" sz="1800" dirty="0" smtClean="0"/>
              <a:t>Online adaptation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Slo</a:t>
            </a:r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 and potentially unstable for large, rapid changes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Loss of previous learning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808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about large changes and different operating regimes?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Several options:</a:t>
            </a:r>
          </a:p>
          <a:p>
            <a:pPr marL="0" indent="0">
              <a:buNone/>
            </a:pPr>
            <a:endParaRPr lang="en-US" sz="1050" dirty="0" smtClean="0"/>
          </a:p>
          <a:p>
            <a:pPr lvl="1"/>
            <a:r>
              <a:rPr lang="en-US" sz="1800" dirty="0" smtClean="0"/>
              <a:t>Online adaptation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Slo</a:t>
            </a:r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 and potentially unstable for large, rapid changes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Loss of previous learning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Use RF power as an input and train across the operating regimes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Would need a lot of data for many transition types  time intensive + likely not feasible to capture adequately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Likely would need to a more cumbersome NN structure</a:t>
            </a:r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88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about large changes and different operating regimes?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Several options:</a:t>
            </a:r>
          </a:p>
          <a:p>
            <a:pPr marL="0" indent="0">
              <a:buNone/>
            </a:pPr>
            <a:endParaRPr lang="en-US" sz="1050" dirty="0" smtClean="0"/>
          </a:p>
          <a:p>
            <a:pPr lvl="1"/>
            <a:r>
              <a:rPr lang="en-US" sz="1800" dirty="0" smtClean="0"/>
              <a:t>Online adaptation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Slo</a:t>
            </a:r>
            <a:r>
              <a:rPr lang="en-US" sz="1600" dirty="0">
                <a:sym typeface="Wingdings" panose="05000000000000000000" pitchFamily="2" charset="2"/>
              </a:rPr>
              <a:t>w</a:t>
            </a:r>
            <a:r>
              <a:rPr lang="en-US" sz="1600" dirty="0" smtClean="0">
                <a:sym typeface="Wingdings" panose="05000000000000000000" pitchFamily="2" charset="2"/>
              </a:rPr>
              <a:t> and potentially unstable for large, rapid changes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Loss of previous learning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Use RF power as an input and train across the operating regimes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Would need a lot of data for many transition types  time intensive + likely not feasible to capture adequately 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Likely would need to a more cumbersome NN structure</a:t>
            </a:r>
          </a:p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Train several NNs with data gathered in different operating regimes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Can switch models in control routines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Can adapt </a:t>
            </a:r>
            <a:r>
              <a:rPr lang="en-US" sz="1600" dirty="0">
                <a:sym typeface="Wingdings" panose="05000000000000000000" pitchFamily="2" charset="2"/>
              </a:rPr>
              <a:t>online for </a:t>
            </a:r>
            <a:r>
              <a:rPr lang="en-US" sz="1600" dirty="0" smtClean="0">
                <a:sym typeface="Wingdings" panose="05000000000000000000" pitchFamily="2" charset="2"/>
              </a:rPr>
              <a:t>small adjustments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 Many small models instead of one large, potentially problematic model</a:t>
            </a:r>
          </a:p>
        </p:txBody>
      </p:sp>
    </p:spTree>
    <p:extLst>
      <p:ext uri="{BB962C8B-B14F-4D97-AF65-F5344CB8AC3E}">
        <p14:creationId xmlns:p14="http://schemas.microsoft.com/office/powerpoint/2010/main" val="277158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 Fully characterize model performance under challenging conditions</a:t>
            </a:r>
          </a:p>
          <a:p>
            <a:pPr lvl="1"/>
            <a:r>
              <a:rPr lang="en-US" dirty="0" smtClean="0"/>
              <a:t>If the model won’t perform well, a model-based controller certainly won’t</a:t>
            </a:r>
          </a:p>
          <a:p>
            <a:pPr lvl="1"/>
            <a:r>
              <a:rPr lang="en-US" dirty="0" smtClean="0"/>
              <a:t>Need to test in real-time while doing I-O though ACNET</a:t>
            </a:r>
          </a:p>
          <a:p>
            <a:pPr lvl="1"/>
            <a:r>
              <a:rPr lang="en-US" dirty="0" smtClean="0"/>
              <a:t>Need to test different updating </a:t>
            </a:r>
            <a:r>
              <a:rPr lang="en-US" dirty="0" smtClean="0"/>
              <a:t>schemes</a:t>
            </a:r>
            <a:endParaRPr lang="en-US" dirty="0" smtClean="0"/>
          </a:p>
          <a:p>
            <a:pPr lvl="1"/>
            <a:r>
              <a:rPr lang="en-US" dirty="0" smtClean="0"/>
              <a:t>Need to test regime-switching schemes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Improve </a:t>
            </a:r>
            <a:r>
              <a:rPr lang="en-US" dirty="0" smtClean="0"/>
              <a:t>implementation of control script in </a:t>
            </a:r>
            <a:r>
              <a:rPr lang="en-US" dirty="0" err="1" smtClean="0"/>
              <a:t>Matlab</a:t>
            </a:r>
            <a:endParaRPr lang="en-US" dirty="0"/>
          </a:p>
          <a:p>
            <a:pPr lvl="1"/>
            <a:r>
              <a:rPr lang="en-US" dirty="0"/>
              <a:t>Real-time </a:t>
            </a:r>
            <a:r>
              <a:rPr lang="en-US" dirty="0" smtClean="0"/>
              <a:t>execution of NN, I-O with ACNET, optimization procedure, data preprocessing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computationally intensive </a:t>
            </a:r>
            <a:r>
              <a:rPr lang="en-US" dirty="0" smtClean="0"/>
              <a:t>processes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tested ACNET and NN I-O previously with a very limited direct inverse controller, but </a:t>
            </a:r>
            <a:r>
              <a:rPr lang="en-US" dirty="0" smtClean="0">
                <a:sym typeface="Wingdings" panose="05000000000000000000" pitchFamily="2" charset="2"/>
              </a:rPr>
              <a:t>this </a:t>
            </a:r>
            <a:r>
              <a:rPr lang="en-US" dirty="0" smtClean="0">
                <a:sym typeface="Wingdings" panose="05000000000000000000" pitchFamily="2" charset="2"/>
              </a:rPr>
              <a:t>did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not involve any updating or </a:t>
            </a:r>
            <a:r>
              <a:rPr lang="en-US" dirty="0" smtClean="0">
                <a:sym typeface="Wingdings" panose="05000000000000000000" pitchFamily="2" charset="2"/>
              </a:rPr>
              <a:t>optimization </a:t>
            </a:r>
            <a:r>
              <a:rPr lang="en-US" dirty="0" smtClean="0">
                <a:sym typeface="Wingdings" panose="05000000000000000000" pitchFamily="2" charset="2"/>
              </a:rPr>
              <a:t>routines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Improve execution speed for Model Predictive Controller optimization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nstantaneous </a:t>
            </a:r>
            <a:r>
              <a:rPr lang="en-US" dirty="0" smtClean="0"/>
              <a:t>linearization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 smtClean="0"/>
              <a:t>algorithm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Simulations of controller performance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Test controller output only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Test controller operation in training regime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Two major classes of approaches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NN model based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Reinforcement learning/ adaptive critic</a:t>
            </a:r>
          </a:p>
          <a:p>
            <a:pPr lvl="1"/>
            <a:endParaRPr lang="en-US" sz="5600" dirty="0" smtClean="0"/>
          </a:p>
          <a:p>
            <a:r>
              <a:rPr lang="en-US" sz="6400" dirty="0" smtClean="0"/>
              <a:t>Where are they being pursued?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interest in industrial process control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academic papers on simple experiments, but still rarely used</a:t>
            </a:r>
          </a:p>
          <a:p>
            <a:pPr marL="457200" lvl="1" indent="0">
              <a:buNone/>
            </a:pPr>
            <a:endParaRPr lang="en-US" sz="5600" dirty="0" smtClean="0"/>
          </a:p>
          <a:p>
            <a:pPr marL="457200" lvl="1" indent="0">
              <a:buNone/>
            </a:pPr>
            <a:r>
              <a:rPr lang="en-US" sz="5600" dirty="0" smtClean="0"/>
              <a:t>		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97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Two major classes of approaches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NN model based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Reinforcement learning/ adaptive critic</a:t>
            </a:r>
          </a:p>
          <a:p>
            <a:pPr lvl="1"/>
            <a:endParaRPr lang="en-US" sz="5600" dirty="0" smtClean="0"/>
          </a:p>
          <a:p>
            <a:r>
              <a:rPr lang="en-US" sz="6400" dirty="0" smtClean="0"/>
              <a:t>Where are they being pursued?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interest in industrial process control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academic papers on simple experiments, but still rarely used</a:t>
            </a:r>
          </a:p>
          <a:p>
            <a:pPr marL="457200" lvl="1" indent="0">
              <a:buNone/>
            </a:pPr>
            <a:endParaRPr lang="en-US" sz="5600" dirty="0" smtClean="0"/>
          </a:p>
          <a:p>
            <a:r>
              <a:rPr lang="en-US" sz="6400" dirty="0" smtClean="0"/>
              <a:t>Major hurdles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Achieving  stability </a:t>
            </a:r>
            <a:r>
              <a:rPr lang="en-US" sz="5600" dirty="0"/>
              <a:t>requires significant </a:t>
            </a:r>
            <a:r>
              <a:rPr lang="en-US" sz="5600" dirty="0" smtClean="0"/>
              <a:t>tradeoffs (and is usually not mathematically guaranteed)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Adaptive NN-based control is computationally intensive 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Often, the most appealing solutions rely </a:t>
            </a:r>
            <a:r>
              <a:rPr lang="en-US" sz="5600" dirty="0"/>
              <a:t>on controls techniques that have not yet reached </a:t>
            </a:r>
            <a:r>
              <a:rPr lang="en-US" sz="5600" dirty="0" smtClean="0"/>
              <a:t>maturity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Lack </a:t>
            </a:r>
            <a:r>
              <a:rPr lang="en-US" sz="5600" dirty="0"/>
              <a:t>of prior track record on complicated </a:t>
            </a:r>
            <a:r>
              <a:rPr lang="en-US" sz="5600" dirty="0" smtClean="0"/>
              <a:t>systems </a:t>
            </a:r>
          </a:p>
          <a:p>
            <a:pPr marL="457200" lvl="1" indent="0">
              <a:buNone/>
            </a:pPr>
            <a:r>
              <a:rPr lang="en-US" sz="5600" dirty="0" smtClean="0"/>
              <a:t>		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36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Two major classes of approaches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NN model based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Reinforcement learning/ adaptive critic</a:t>
            </a:r>
          </a:p>
          <a:p>
            <a:pPr lvl="1"/>
            <a:endParaRPr lang="en-US" sz="5600" dirty="0" smtClean="0"/>
          </a:p>
          <a:p>
            <a:r>
              <a:rPr lang="en-US" sz="6400" dirty="0" smtClean="0"/>
              <a:t>Where are they being pursued?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interest in industrial process control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academic papers on simple experiments, but still rarely used</a:t>
            </a:r>
          </a:p>
          <a:p>
            <a:pPr marL="457200" lvl="1" indent="0">
              <a:buNone/>
            </a:pPr>
            <a:endParaRPr lang="en-US" sz="5600" dirty="0" smtClean="0"/>
          </a:p>
          <a:p>
            <a:r>
              <a:rPr lang="en-US" sz="6400" dirty="0" smtClean="0"/>
              <a:t>Major hurdles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Achieving  stability </a:t>
            </a:r>
            <a:r>
              <a:rPr lang="en-US" sz="5600" dirty="0"/>
              <a:t>requires significant </a:t>
            </a:r>
            <a:r>
              <a:rPr lang="en-US" sz="5600" dirty="0" smtClean="0"/>
              <a:t>tradeoffs (and is usually not mathematically guaranteed)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Adaptive NN-based control is computationally intensive 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Often, the most appealing solutions rely </a:t>
            </a:r>
            <a:r>
              <a:rPr lang="en-US" sz="5600" dirty="0"/>
              <a:t>on controls techniques that have not yet reached </a:t>
            </a:r>
            <a:r>
              <a:rPr lang="en-US" sz="5600" dirty="0" smtClean="0"/>
              <a:t>maturity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Lack </a:t>
            </a:r>
            <a:r>
              <a:rPr lang="en-US" sz="5600" dirty="0"/>
              <a:t>of prior track record on complicated </a:t>
            </a:r>
            <a:r>
              <a:rPr lang="en-US" sz="5600" dirty="0" smtClean="0"/>
              <a:t>systems </a:t>
            </a:r>
          </a:p>
          <a:p>
            <a:pPr marL="457200" lvl="1" indent="0">
              <a:buNone/>
            </a:pPr>
            <a:r>
              <a:rPr lang="en-US" sz="5600" dirty="0" smtClean="0"/>
              <a:t>		</a:t>
            </a:r>
          </a:p>
          <a:p>
            <a:pPr marL="0" indent="0">
              <a:buNone/>
            </a:pPr>
            <a:r>
              <a:rPr lang="en-US" sz="6400" dirty="0" smtClean="0">
                <a:sym typeface="Wingdings" panose="05000000000000000000" pitchFamily="2" charset="2"/>
              </a:rPr>
              <a:t>So, why bother? </a:t>
            </a:r>
          </a:p>
          <a:p>
            <a:pPr marL="0" indent="0">
              <a:buNone/>
            </a:pPr>
            <a:endParaRPr lang="en-US" sz="6400" dirty="0" smtClean="0">
              <a:sym typeface="Wingdings" panose="05000000000000000000" pitchFamily="2" charset="2"/>
            </a:endParaRP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27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Using Neural Networks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Two major classes of approaches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NN model based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Reinforcement learning/ adaptive critic</a:t>
            </a:r>
          </a:p>
          <a:p>
            <a:pPr lvl="1"/>
            <a:endParaRPr lang="en-US" sz="5600" dirty="0" smtClean="0"/>
          </a:p>
          <a:p>
            <a:r>
              <a:rPr lang="en-US" sz="6400" dirty="0" smtClean="0"/>
              <a:t>Where are they being pursued?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interest in industrial process control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Lots of academic papers on simple experiments, but still rarely used</a:t>
            </a:r>
          </a:p>
          <a:p>
            <a:pPr marL="457200" lvl="1" indent="0">
              <a:buNone/>
            </a:pPr>
            <a:endParaRPr lang="en-US" sz="5600" dirty="0" smtClean="0"/>
          </a:p>
          <a:p>
            <a:r>
              <a:rPr lang="en-US" sz="6400" dirty="0" smtClean="0"/>
              <a:t>Major hurdles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Achieving  stability </a:t>
            </a:r>
            <a:r>
              <a:rPr lang="en-US" sz="5600" dirty="0"/>
              <a:t>requires significant </a:t>
            </a:r>
            <a:r>
              <a:rPr lang="en-US" sz="5600" dirty="0" smtClean="0"/>
              <a:t>tradeoffs (and is usually not mathematically guaranteed)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Adaptive NN-based control is computationally intensive 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Often, the most appealing solutions rely </a:t>
            </a:r>
            <a:r>
              <a:rPr lang="en-US" sz="5600" dirty="0"/>
              <a:t>on controls techniques that have not yet reached </a:t>
            </a:r>
            <a:r>
              <a:rPr lang="en-US" sz="5600" dirty="0" smtClean="0"/>
              <a:t>maturity</a:t>
            </a:r>
          </a:p>
          <a:p>
            <a:pPr lvl="1">
              <a:spcAft>
                <a:spcPts val="600"/>
              </a:spcAft>
            </a:pPr>
            <a:r>
              <a:rPr lang="en-US" sz="5600" dirty="0" smtClean="0"/>
              <a:t>Lack </a:t>
            </a:r>
            <a:r>
              <a:rPr lang="en-US" sz="5600" dirty="0"/>
              <a:t>of prior track record on complicated </a:t>
            </a:r>
            <a:r>
              <a:rPr lang="en-US" sz="5600" dirty="0" smtClean="0"/>
              <a:t>systems </a:t>
            </a:r>
          </a:p>
          <a:p>
            <a:pPr marL="457200" lvl="1" indent="0">
              <a:buNone/>
            </a:pPr>
            <a:r>
              <a:rPr lang="en-US" sz="5600" dirty="0" smtClean="0"/>
              <a:t>		</a:t>
            </a:r>
          </a:p>
          <a:p>
            <a:pPr marL="0" indent="0">
              <a:buNone/>
            </a:pPr>
            <a:r>
              <a:rPr lang="en-US" sz="6400" dirty="0" smtClean="0">
                <a:sym typeface="Wingdings" panose="05000000000000000000" pitchFamily="2" charset="2"/>
              </a:rPr>
              <a:t>So, why bother? </a:t>
            </a:r>
          </a:p>
          <a:p>
            <a:pPr marL="0" indent="0">
              <a:buNone/>
            </a:pPr>
            <a:endParaRPr lang="en-US" sz="6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6400" dirty="0" smtClean="0">
                <a:sym typeface="Wingdings"/>
              </a:rPr>
              <a:t>  </a:t>
            </a:r>
            <a:r>
              <a:rPr lang="en-US" sz="6400" dirty="0" smtClean="0"/>
              <a:t>Starting </a:t>
            </a:r>
            <a:r>
              <a:rPr lang="en-US" sz="6400" dirty="0"/>
              <a:t>to look promising for improving the control of complicated MIMO processes 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r>
              <a:rPr lang="en-US" sz="6400" dirty="0" smtClean="0">
                <a:sym typeface="Wingdings" panose="05000000000000000000" pitchFamily="2" charset="2"/>
              </a:rPr>
              <a:t>  Not a panacea, but very useful when applied intelligently</a:t>
            </a:r>
            <a:endParaRPr lang="en-US" sz="6400" dirty="0"/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258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17298</TotalTime>
  <Words>3545</Words>
  <Application>Microsoft Macintosh PowerPoint</Application>
  <PresentationFormat>On-screen Show (4:3)</PresentationFormat>
  <Paragraphs>540</Paragraphs>
  <Slides>57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1_Custom Design</vt:lpstr>
      <vt:lpstr>Machine Learning and Accelerators:  Neural Network Based Modeling and Control at ASTA</vt:lpstr>
      <vt:lpstr>Nonlinear Modeling Using Neural Networks</vt:lpstr>
      <vt:lpstr>Nonlinear Modeling Using Neural Networks</vt:lpstr>
      <vt:lpstr>Nonlinear Modeling Using Neural Networks</vt:lpstr>
      <vt:lpstr>Control Using Neural Networks</vt:lpstr>
      <vt:lpstr>Control Using Neural Networks</vt:lpstr>
      <vt:lpstr>Control Using Neural Networks</vt:lpstr>
      <vt:lpstr>Control Using Neural Networks</vt:lpstr>
      <vt:lpstr>Control Using Neural Networks</vt:lpstr>
      <vt:lpstr>Initial Studies at ASTA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Model Design: What is Involved</vt:lpstr>
      <vt:lpstr>Data Obtained for the Initial Model Design </vt:lpstr>
      <vt:lpstr>Data Obtained for the Initial Model Design </vt:lpstr>
      <vt:lpstr>Data Obtained for the Initial Model Design </vt:lpstr>
      <vt:lpstr>Data Obtained for the Initial Model Design </vt:lpstr>
      <vt:lpstr>Closer View of Cavity Temperature</vt:lpstr>
      <vt:lpstr>Model Design: Input Parameter Selection</vt:lpstr>
      <vt:lpstr>Model Design: Input Parameter Selection</vt:lpstr>
      <vt:lpstr>Model Design: Input Parameter Selection</vt:lpstr>
      <vt:lpstr>Model Design: Input Parameter Selection</vt:lpstr>
      <vt:lpstr>Initial Training, Validation, and Testing Data</vt:lpstr>
      <vt:lpstr>Model Design: Variable Dead-Time Removal</vt:lpstr>
      <vt:lpstr>Model Design: Embedding Dimension</vt:lpstr>
      <vt:lpstr>Number of Hidden Layers and Nodes</vt:lpstr>
      <vt:lpstr>Performance Over Training and Validation Set</vt:lpstr>
      <vt:lpstr>Testing Regions</vt:lpstr>
      <vt:lpstr>Testing Regions</vt:lpstr>
      <vt:lpstr>Testing Regions</vt:lpstr>
      <vt:lpstr>Testing Regions</vt:lpstr>
      <vt:lpstr>Testing Regions</vt:lpstr>
      <vt:lpstr>Performance in Testing Region 1</vt:lpstr>
      <vt:lpstr>Performance in Testing Region 2</vt:lpstr>
      <vt:lpstr>Testing Regions 3 and 4</vt:lpstr>
      <vt:lpstr>Performance on Testing Region 3</vt:lpstr>
      <vt:lpstr>Performance on Testing Region 4</vt:lpstr>
      <vt:lpstr>Performance on Testing Region 4</vt:lpstr>
      <vt:lpstr>Performance on Testing Region 4</vt:lpstr>
      <vt:lpstr>Performance on Testing Region 4 with Adaptation</vt:lpstr>
      <vt:lpstr>What about large changes and different operating regimes?</vt:lpstr>
      <vt:lpstr>What about large changes and different operating regimes?</vt:lpstr>
      <vt:lpstr>What about large changes and different operating regimes?</vt:lpstr>
      <vt:lpstr>What about large changes and different operating regimes?</vt:lpstr>
      <vt:lpstr>Current and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morin</cp:lastModifiedBy>
  <cp:revision>338</cp:revision>
  <dcterms:created xsi:type="dcterms:W3CDTF">2013-12-30T16:23:46Z</dcterms:created>
  <dcterms:modified xsi:type="dcterms:W3CDTF">2014-06-09T15:53:49Z</dcterms:modified>
</cp:coreProperties>
</file>