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22"/>
  </p:notesMasterIdLst>
  <p:handoutMasterIdLst>
    <p:handoutMasterId r:id="rId23"/>
  </p:handoutMasterIdLst>
  <p:sldIdLst>
    <p:sldId id="258" r:id="rId2"/>
    <p:sldId id="259" r:id="rId3"/>
    <p:sldId id="261" r:id="rId4"/>
    <p:sldId id="271" r:id="rId5"/>
    <p:sldId id="265" r:id="rId6"/>
    <p:sldId id="268" r:id="rId7"/>
    <p:sldId id="264" r:id="rId8"/>
    <p:sldId id="270" r:id="rId9"/>
    <p:sldId id="276" r:id="rId10"/>
    <p:sldId id="272" r:id="rId11"/>
    <p:sldId id="274" r:id="rId12"/>
    <p:sldId id="273" r:id="rId13"/>
    <p:sldId id="275" r:id="rId14"/>
    <p:sldId id="266" r:id="rId15"/>
    <p:sldId id="260" r:id="rId16"/>
    <p:sldId id="262" r:id="rId17"/>
    <p:sldId id="263" r:id="rId18"/>
    <p:sldId id="277" r:id="rId19"/>
    <p:sldId id="257" r:id="rId20"/>
    <p:sldId id="278" r:id="rId21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1520" y="-96"/>
      </p:cViewPr>
      <p:guideLst>
        <p:guide orient="horz" pos="4251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tags" Target="tags/tag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4520-BC95-8040-A960-8008E9D6993B}" type="datetimeFigureOut">
              <a:rPr lang="en-US" smtClean="0"/>
              <a:t>6/9/14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AA71-9127-3549-8844-78AC591D4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6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017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033639" y="6557963"/>
            <a:ext cx="2840361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June 9, 2014</a:t>
            </a:r>
            <a:endParaRPr/>
          </a:p>
        </p:txBody>
      </p:sp>
      <p:pic>
        <p:nvPicPr>
          <p:cNvPr id="7" name="Picture 6" descr="FNAL_logo_sm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3767" cy="9269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777" y="752368"/>
            <a:ext cx="8251825" cy="555307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CFA1-B09C-442F-85C3-919131D33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June 9,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5B137E2-35D0-4667-9362-8260FF57A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7" y="124288"/>
            <a:ext cx="8262937" cy="441325"/>
          </a:xfrm>
        </p:spPr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>
          <a:xfrm>
            <a:off x="5044966" y="6569076"/>
            <a:ext cx="3212988" cy="19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557963"/>
            <a:ext cx="3859619" cy="17244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6155-0DCC-45D2-90B6-32F65F3F6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June 9,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C22C54-04B8-4329-8E4F-B3EC0867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08" y="224393"/>
            <a:ext cx="8371114" cy="507274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661" y="862297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7530" y="853420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14655-DFE5-45AD-AEB7-B6324F535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3A5A-BD10-4E42-8EDD-42C4A14A6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1096-0617-41A5-9758-D80165640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4E87-2809-400F-A130-20751D1AB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June 9, 2014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8A0D8F-9A19-4D03-8318-653C6FCD8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503776" y="69022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018690" y="6569076"/>
            <a:ext cx="3239263" cy="227012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61210FB4-E372-466D-A3EB-21FD966A1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0" name="Picture 9" descr="FNAL_logo_sm.gif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"/>
            <a:ext cx="371959" cy="381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7" r:id="rId2"/>
    <p:sldLayoutId id="2147483765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6" r:id="rId9"/>
    <p:sldLayoutId id="2147483763" r:id="rId10"/>
    <p:sldLayoutId id="2147483767" r:id="rId11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9974" y="533400"/>
            <a:ext cx="3912293" cy="2868168"/>
          </a:xfrm>
        </p:spPr>
        <p:txBody>
          <a:bodyPr/>
          <a:lstStyle/>
          <a:p>
            <a:r>
              <a:rPr lang="en-US" dirty="0" smtClean="0"/>
              <a:t>Protons in IOTA 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Eric </a:t>
            </a:r>
            <a:r>
              <a:rPr lang="en-US" dirty="0" err="1" smtClean="0"/>
              <a:t>Prebys</a:t>
            </a:r>
            <a:r>
              <a:rPr lang="en-US" dirty="0" smtClean="0"/>
              <a:t>, Fermilab APC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6869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6"/>
            <a:ext cx="8251825" cy="1207894"/>
          </a:xfrm>
        </p:spPr>
        <p:txBody>
          <a:bodyPr/>
          <a:lstStyle/>
          <a:p>
            <a:r>
              <a:rPr lang="en-US" sz="2000" dirty="0" smtClean="0"/>
              <a:t>Proton injection will initially be done with a single turn, using the same kicker and </a:t>
            </a:r>
            <a:r>
              <a:rPr lang="en-US" sz="2000" dirty="0" err="1" smtClean="0"/>
              <a:t>lambertson</a:t>
            </a:r>
            <a:r>
              <a:rPr lang="en-US" sz="2000" dirty="0" smtClean="0"/>
              <a:t> as electron injection</a:t>
            </a:r>
          </a:p>
          <a:p>
            <a:pPr lvl="1"/>
            <a:r>
              <a:rPr lang="en-US" sz="1800" dirty="0" smtClean="0"/>
              <a:t>Sufficient Aperture</a:t>
            </a:r>
          </a:p>
          <a:p>
            <a:pPr lvl="1"/>
            <a:r>
              <a:rPr lang="en-US" sz="1800" dirty="0" smtClean="0"/>
              <a:t>Kicker pulse must be variable width</a:t>
            </a:r>
          </a:p>
          <a:p>
            <a:pPr lvl="1"/>
            <a:r>
              <a:rPr lang="en-US" sz="1800" dirty="0" smtClean="0"/>
              <a:t>Possible upgrade to ion injection later</a:t>
            </a:r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r>
              <a:rPr lang="en-US" sz="2200" dirty="0" smtClean="0"/>
              <a:t>Note: dipole supplies unipolar</a:t>
            </a:r>
          </a:p>
          <a:p>
            <a:pPr lvl="1"/>
            <a:r>
              <a:rPr lang="en-US" sz="1800" dirty="0" smtClean="0"/>
              <a:t>Must physically switch polarity to operate in proton mode!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96" y="2547408"/>
            <a:ext cx="7704532" cy="3204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1092" y="1549199"/>
            <a:ext cx="2065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Switch dipole:</a:t>
            </a:r>
          </a:p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   OFF=electrons</a:t>
            </a:r>
            <a:br>
              <a:rPr lang="en-US" sz="1800" dirty="0" smtClean="0">
                <a:solidFill>
                  <a:srgbClr val="C00000"/>
                </a:solidFill>
                <a:latin typeface="+mn-lt"/>
              </a:rPr>
            </a:b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    ON=protons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940063" y="2163297"/>
            <a:ext cx="1144308" cy="1032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20990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Issues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839" t="9685" r="27500" b="48550"/>
          <a:stretch/>
        </p:blipFill>
        <p:spPr>
          <a:xfrm>
            <a:off x="941188" y="2052580"/>
            <a:ext cx="7252080" cy="24381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21458" y="2767014"/>
            <a:ext cx="102056" cy="124743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56235" y="2768387"/>
            <a:ext cx="102056" cy="124743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82777" y="2775252"/>
            <a:ext cx="102056" cy="124743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900000">
            <a:off x="5436074" y="2912550"/>
            <a:ext cx="102056" cy="124743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900000">
            <a:off x="5650257" y="2968842"/>
            <a:ext cx="102056" cy="124743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900000">
            <a:off x="5897394" y="3023761"/>
            <a:ext cx="102056" cy="124743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46409" y="1328200"/>
            <a:ext cx="3414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Dispersion suppression (these quads not in current design)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884320" y="2062206"/>
            <a:ext cx="349563" cy="80391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28934" y="1265136"/>
            <a:ext cx="374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Matching: no problems foreseen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506016" y="1613574"/>
            <a:ext cx="440178" cy="11080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97843" y="4955686"/>
            <a:ext cx="577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May need to add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debuncher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to reduce energy spread</a:t>
            </a:r>
          </a:p>
        </p:txBody>
      </p:sp>
    </p:spTree>
    <p:extLst>
      <p:ext uri="{BB962C8B-B14F-4D97-AF65-F5344CB8AC3E}">
        <p14:creationId xmlns:p14="http://schemas.microsoft.com/office/powerpoint/2010/main" val="47303449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Achromatic Dogleg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412359"/>
          </a:xfrm>
        </p:spPr>
        <p:txBody>
          <a:bodyPr/>
          <a:lstStyle/>
          <a:p>
            <a:r>
              <a:rPr lang="en-US" dirty="0" smtClean="0"/>
              <a:t>First pass with original (15°) injection line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Note: new design has shorter line/larger bend</a:t>
            </a:r>
          </a:p>
          <a:p>
            <a:pPr lvl="1"/>
            <a:r>
              <a:rPr lang="en-US" dirty="0" smtClean="0"/>
              <a:t>Might be challenging to make it achromatic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455" y="1190724"/>
            <a:ext cx="5833323" cy="447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638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248953"/>
          </a:xfrm>
        </p:spPr>
        <p:txBody>
          <a:bodyPr/>
          <a:lstStyle/>
          <a:p>
            <a:r>
              <a:rPr lang="en-US" dirty="0" smtClean="0"/>
              <a:t>In the most recent version of the IOTA design, the injection angle has been increased, and the transfer line shortened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Still need to address this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Injection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085" y="2036925"/>
            <a:ext cx="5130116" cy="32929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45193" y="2755674"/>
            <a:ext cx="1179322" cy="72577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885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7" y="124288"/>
            <a:ext cx="8973219" cy="441325"/>
          </a:xfrm>
        </p:spPr>
        <p:txBody>
          <a:bodyPr/>
          <a:lstStyle/>
          <a:p>
            <a:r>
              <a:rPr lang="en-US" dirty="0" smtClean="0"/>
              <a:t>Taking stock of what we have and what we haven’t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 lot of miscellaneous hardware will be reused by the PXIE program</a:t>
            </a:r>
          </a:p>
          <a:p>
            <a:pPr lvl="1"/>
            <a:r>
              <a:rPr lang="en-US" sz="1800" dirty="0" smtClean="0"/>
              <a:t>A lot of stuff disappeared from the HINS hall between my first and second visit</a:t>
            </a:r>
          </a:p>
          <a:p>
            <a:pPr lvl="1"/>
            <a:r>
              <a:rPr lang="en-US" sz="1800" dirty="0" smtClean="0"/>
              <a:t>We believe we have an “understanding” now.</a:t>
            </a:r>
          </a:p>
          <a:p>
            <a:pPr lvl="1"/>
            <a:r>
              <a:rPr lang="en-US" sz="1800" dirty="0" smtClean="0"/>
              <a:t>PXIE </a:t>
            </a:r>
            <a:r>
              <a:rPr lang="en-US" sz="1800" i="1" dirty="0" smtClean="0"/>
              <a:t>might</a:t>
            </a:r>
            <a:r>
              <a:rPr lang="en-US" sz="1800" dirty="0" smtClean="0"/>
              <a:t> be finished before we need the stuff, but we’re not counting on that.</a:t>
            </a:r>
          </a:p>
          <a:p>
            <a:r>
              <a:rPr lang="en-US" sz="2000" dirty="0" smtClean="0"/>
              <a:t>What we have</a:t>
            </a:r>
          </a:p>
          <a:p>
            <a:pPr lvl="1"/>
            <a:r>
              <a:rPr lang="en-US" sz="1800" dirty="0" smtClean="0"/>
              <a:t>Klystron and all supporting hardware</a:t>
            </a:r>
          </a:p>
          <a:p>
            <a:pPr lvl="1"/>
            <a:r>
              <a:rPr lang="en-US" sz="1800" dirty="0" smtClean="0"/>
              <a:t>Re-circulator, hybrid, other misc. RF hardware</a:t>
            </a:r>
          </a:p>
          <a:p>
            <a:pPr lvl="1"/>
            <a:r>
              <a:rPr lang="en-US" sz="1800" dirty="0" smtClean="0"/>
              <a:t>RFQ</a:t>
            </a:r>
          </a:p>
          <a:p>
            <a:pPr lvl="1"/>
            <a:r>
              <a:rPr lang="en-US" sz="1800" dirty="0" smtClean="0"/>
              <a:t>Proton source (sans 50 kV supply)</a:t>
            </a:r>
          </a:p>
          <a:p>
            <a:pPr lvl="1"/>
            <a:r>
              <a:rPr lang="en-US" sz="1800" dirty="0" smtClean="0"/>
              <a:t>Support girder</a:t>
            </a:r>
          </a:p>
          <a:p>
            <a:pPr lvl="1"/>
            <a:r>
              <a:rPr lang="en-US" sz="1800" dirty="0" smtClean="0"/>
              <a:t>quads (assuming we can borrow them again</a:t>
            </a:r>
          </a:p>
          <a:p>
            <a:r>
              <a:rPr lang="en-US" sz="2000" dirty="0" smtClean="0"/>
              <a:t>What we haven’t</a:t>
            </a:r>
          </a:p>
          <a:p>
            <a:pPr lvl="1"/>
            <a:r>
              <a:rPr lang="en-US" sz="1800" dirty="0" smtClean="0"/>
              <a:t>50 kV supply for proton source</a:t>
            </a:r>
          </a:p>
          <a:p>
            <a:pPr lvl="1"/>
            <a:r>
              <a:rPr lang="en-US" sz="1800" dirty="0" smtClean="0"/>
              <a:t>Vacuum lines and pumps (picked clean by vultures)</a:t>
            </a:r>
          </a:p>
          <a:p>
            <a:pPr lvl="1"/>
            <a:r>
              <a:rPr lang="en-US" sz="1800" dirty="0" smtClean="0"/>
              <a:t>Coax from upstream gallery to RFQ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7693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RFQs need lots of stuff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6201" r="6201"/>
          <a:stretch>
            <a:fillRect/>
          </a:stretch>
        </p:blipFill>
        <p:spPr>
          <a:xfrm>
            <a:off x="948065" y="693608"/>
            <a:ext cx="7697379" cy="517996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1929" y="5945577"/>
            <a:ext cx="801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Not shown: charging supply (big).  Where can we put this stuff?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4371" y="1074670"/>
            <a:ext cx="247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bg1"/>
                </a:solidFill>
                <a:latin typeface="+mn-lt"/>
              </a:rPr>
              <a:t>R. Webber</a:t>
            </a:r>
          </a:p>
        </p:txBody>
      </p:sp>
    </p:spTree>
    <p:extLst>
      <p:ext uri="{BB962C8B-B14F-4D97-AF65-F5344CB8AC3E}">
        <p14:creationId xmlns:p14="http://schemas.microsoft.com/office/powerpoint/2010/main" val="277987396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of RFQ Supply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6"/>
            <a:ext cx="8251825" cy="482142"/>
          </a:xfrm>
        </p:spPr>
        <p:txBody>
          <a:bodyPr/>
          <a:lstStyle/>
          <a:p>
            <a:r>
              <a:rPr lang="en-US" sz="2000" dirty="0" smtClean="0"/>
              <a:t>Original (bad) idea: Put all the hardware </a:t>
            </a:r>
            <a:r>
              <a:rPr lang="en-US" sz="2000" i="1" dirty="0" smtClean="0"/>
              <a:t>inside</a:t>
            </a:r>
            <a:r>
              <a:rPr lang="en-US" sz="2000" dirty="0" smtClean="0"/>
              <a:t> the IOTA ring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Might be able to make it work, but lots of problems</a:t>
            </a:r>
          </a:p>
          <a:p>
            <a:pPr lvl="1"/>
            <a:r>
              <a:rPr lang="en-US" sz="1600" dirty="0" smtClean="0"/>
              <a:t>Interference with magnet power supplies</a:t>
            </a:r>
          </a:p>
          <a:p>
            <a:pPr lvl="1"/>
            <a:r>
              <a:rPr lang="en-US" sz="1600" dirty="0" smtClean="0"/>
              <a:t>Placement and access</a:t>
            </a:r>
          </a:p>
          <a:p>
            <a:pPr lvl="1"/>
            <a:r>
              <a:rPr lang="en-US" sz="1600" dirty="0" smtClean="0"/>
              <a:t>etc.</a:t>
            </a:r>
          </a:p>
          <a:p>
            <a:r>
              <a:rPr lang="en-US" sz="2000" dirty="0" smtClean="0"/>
              <a:t>Luckily, the elimination of the second two cryomodules leaves room in the upstream ASTA gallery</a:t>
            </a:r>
            <a:r>
              <a:rPr lang="en-US" sz="1600" dirty="0" smtClean="0"/>
              <a:t>…</a:t>
            </a: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69" y="1186324"/>
            <a:ext cx="7794310" cy="276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323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Put all high power RF hardware in the upstream gallery and run coax to the RFQ itself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Planning to move equipment from the HINS test area, but may be able to reduce cost by</a:t>
            </a:r>
          </a:p>
          <a:p>
            <a:pPr lvl="1"/>
            <a:r>
              <a:rPr lang="en-US" sz="1600" dirty="0" smtClean="0"/>
              <a:t>Using the unused charging supply-&gt;pulse transformer chain for CM 2 and 3</a:t>
            </a:r>
          </a:p>
          <a:p>
            <a:pPr lvl="1"/>
            <a:r>
              <a:rPr lang="en-US" sz="1600" dirty="0" smtClean="0"/>
              <a:t>Using extra 325 MHz klystron currently in storage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12" y="1645377"/>
            <a:ext cx="8591188" cy="216481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6768165" y="2526172"/>
            <a:ext cx="223279" cy="0"/>
          </a:xfrm>
          <a:prstGeom prst="line">
            <a:avLst/>
          </a:prstGeom>
          <a:ln w="635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990340" y="2539004"/>
            <a:ext cx="223279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53953" y="1032799"/>
            <a:ext cx="214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source, RFQ and injection girder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321605" y="1646897"/>
            <a:ext cx="488425" cy="76762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36193" y="3934678"/>
            <a:ext cx="348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Charging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supply,modulator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, pulse transformer, and klystron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175871" y="2986745"/>
            <a:ext cx="294160" cy="100376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562171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Estimate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473053"/>
          </a:xfrm>
        </p:spPr>
        <p:txBody>
          <a:bodyPr/>
          <a:lstStyle/>
          <a:p>
            <a:r>
              <a:rPr lang="en-US" dirty="0" smtClean="0"/>
              <a:t>As requested at the last review</a:t>
            </a:r>
          </a:p>
          <a:p>
            <a:pPr lvl="1"/>
            <a:r>
              <a:rPr lang="en-US" dirty="0" smtClean="0"/>
              <a:t>Assume installation over two years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161870"/>
              </p:ext>
            </p:extLst>
          </p:nvPr>
        </p:nvGraphicFramePr>
        <p:xfrm>
          <a:off x="1088099" y="1780395"/>
          <a:ext cx="7196842" cy="4332750"/>
        </p:xfrm>
        <a:graphic>
          <a:graphicData uri="http://schemas.openxmlformats.org/drawingml/2006/table">
            <a:tbl>
              <a:tblPr/>
              <a:tblGrid>
                <a:gridCol w="1291037"/>
                <a:gridCol w="892738"/>
                <a:gridCol w="892738"/>
                <a:gridCol w="1249833"/>
                <a:gridCol w="988879"/>
                <a:gridCol w="988879"/>
                <a:gridCol w="892738"/>
              </a:tblGrid>
              <a:tr h="27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 cost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FY16 qty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FY17 Qty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FY16 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FY17 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100">
                <a:tc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3" coax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3" hardware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2,500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2,500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heliac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heliac hardware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kV ion system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RFQ vacuum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misc. vacuum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Hydrogen system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Misc. cabling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controls/interlocks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Installation costs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T&amp;M Electrical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T&amp;M piping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424,480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359,000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783,480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23.5% overhead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99,753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84,365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184,118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524,233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443,365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967,598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Contingency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157,270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133,010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290,279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Total: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681,503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576,375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1,257,877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197224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Future Upgrade: H- injection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702029"/>
          </a:xfrm>
        </p:spPr>
        <p:txBody>
          <a:bodyPr/>
          <a:lstStyle/>
          <a:p>
            <a:r>
              <a:rPr lang="en-US" dirty="0" smtClean="0"/>
              <a:t>Install a stripping foil in the 30° bend?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Still investigating bump configuration</a:t>
            </a:r>
          </a:p>
          <a:p>
            <a:r>
              <a:rPr lang="en-US" dirty="0" smtClean="0"/>
              <a:t>Not currently scoped.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260" y="1056447"/>
            <a:ext cx="6374993" cy="348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4480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6"/>
            <a:ext cx="8251825" cy="4139962"/>
          </a:xfrm>
        </p:spPr>
        <p:txBody>
          <a:bodyPr/>
          <a:lstStyle/>
          <a:p>
            <a:r>
              <a:rPr lang="en-US" dirty="0" smtClean="0"/>
              <a:t>The primary motivation for nonlinear integrable optics is to reduce the sensitivity to harmonic instabilities and thereby enable stable beams with higher space charge or beam-beam tune shifts.</a:t>
            </a:r>
          </a:p>
          <a:p>
            <a:r>
              <a:rPr lang="en-US" dirty="0" smtClean="0"/>
              <a:t>This cannot be directly measured with the electron beam.</a:t>
            </a:r>
          </a:p>
          <a:p>
            <a:pPr lvl="1"/>
            <a:r>
              <a:rPr lang="en-US" dirty="0" smtClean="0"/>
              <a:t>electron beam must be used as pencil beam to probe tune space.</a:t>
            </a:r>
          </a:p>
          <a:p>
            <a:r>
              <a:rPr lang="en-US" dirty="0" smtClean="0"/>
              <a:t>Eventually, we can experiment with space charge compensation techniques (e-lens,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DOE review recognized this as a high priority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15943" y="4826612"/>
            <a:ext cx="7157429" cy="1631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n-US" sz="2000" dirty="0"/>
              <a:t>“…the high priority R&amp;D goal for Fermilab is to develop the standalone IOTA ring</a:t>
            </a:r>
            <a:r>
              <a:rPr lang="en-US" sz="2000" b="1" dirty="0"/>
              <a:t>, including its proton source</a:t>
            </a:r>
            <a:r>
              <a:rPr lang="en-US" sz="2000" dirty="0"/>
              <a:t>. A revised cost estimate that includes these additional items [injection, instrumentation, experiments] should be provided…prior to finalizing a funding decision.”</a:t>
            </a:r>
          </a:p>
        </p:txBody>
      </p:sp>
    </p:spTree>
    <p:extLst>
      <p:ext uri="{BB962C8B-B14F-4D97-AF65-F5344CB8AC3E}">
        <p14:creationId xmlns:p14="http://schemas.microsoft.com/office/powerpoint/2010/main" val="132202053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proton beam in IOTA ring</a:t>
            </a:r>
          </a:p>
          <a:p>
            <a:r>
              <a:rPr lang="en-US" dirty="0" smtClean="0"/>
              <a:t>Integrate proton transfer line design into overall injection design</a:t>
            </a:r>
          </a:p>
          <a:p>
            <a:r>
              <a:rPr lang="en-US" dirty="0" smtClean="0"/>
              <a:t>Finalize details regarding which hardware will be used.</a:t>
            </a:r>
          </a:p>
          <a:p>
            <a:pPr lvl="1"/>
            <a:r>
              <a:rPr lang="en-US" dirty="0" smtClean="0"/>
              <a:t>Move HINS klystron support gear or use extras for 1.3 GHz?</a:t>
            </a:r>
          </a:p>
          <a:p>
            <a:pPr lvl="1"/>
            <a:r>
              <a:rPr lang="en-US" dirty="0" smtClean="0"/>
              <a:t>Move klystron or use spare?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95315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get protons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Luckily, we have an extra RFQ just lying around…</a:t>
            </a:r>
          </a:p>
          <a:p>
            <a:r>
              <a:rPr lang="en-US" sz="2000" dirty="0" smtClean="0"/>
              <a:t>The HINS (“</a:t>
            </a:r>
            <a:r>
              <a:rPr lang="en-US" sz="2000" smtClean="0"/>
              <a:t>High </a:t>
            </a:r>
            <a:r>
              <a:rPr lang="en-US" sz="2000" smtClean="0"/>
              <a:t>Intensity</a:t>
            </a:r>
            <a:r>
              <a:rPr lang="en-US" sz="2000" smtClean="0"/>
              <a:t> </a:t>
            </a:r>
            <a:r>
              <a:rPr lang="en-US" sz="2000" dirty="0" smtClean="0"/>
              <a:t>Neutrino Source”) was developed as the front end of a pulsed “Project X” 8 </a:t>
            </a:r>
            <a:r>
              <a:rPr lang="en-US" sz="2000" dirty="0" err="1" smtClean="0"/>
              <a:t>GeV</a:t>
            </a:r>
            <a:r>
              <a:rPr lang="en-US" sz="2000" dirty="0" smtClean="0"/>
              <a:t> proton </a:t>
            </a:r>
            <a:r>
              <a:rPr lang="en-US" sz="2000" dirty="0" err="1" smtClean="0"/>
              <a:t>linac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Because of cooling problems, it never reached its design pulse rate</a:t>
            </a:r>
          </a:p>
          <a:p>
            <a:r>
              <a:rPr lang="en-US" sz="2000" dirty="0" err="1" smtClean="0"/>
              <a:t>ProjectX</a:t>
            </a:r>
            <a:r>
              <a:rPr lang="en-US" sz="2000" dirty="0" smtClean="0"/>
              <a:t> (now PIP-II) specification was changed to a CW front end</a:t>
            </a:r>
          </a:p>
          <a:p>
            <a:pPr lvl="1"/>
            <a:r>
              <a:rPr lang="en-US" sz="1600" dirty="0" smtClean="0"/>
              <a:t>HINS-&gt;PXIE</a:t>
            </a:r>
            <a:endParaRPr lang="en-US" sz="1600" dirty="0"/>
          </a:p>
          <a:p>
            <a:r>
              <a:rPr lang="en-US" sz="2000" dirty="0" smtClean="0"/>
              <a:t>HINS RFQ available for our use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426" y="1868289"/>
            <a:ext cx="3414710" cy="274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802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Design and Specifications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33" y="831852"/>
            <a:ext cx="2882900" cy="2501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23286"/>
          <a:stretch/>
        </p:blipFill>
        <p:spPr>
          <a:xfrm>
            <a:off x="980153" y="3986606"/>
            <a:ext cx="3063396" cy="1861273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2302572" y="3405448"/>
            <a:ext cx="474469" cy="558270"/>
          </a:xfrm>
          <a:prstGeom prst="down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867" y="1828335"/>
            <a:ext cx="4500865" cy="42111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39998" y="1395675"/>
            <a:ext cx="4116719" cy="37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Pulsed 4-vane RFQ: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12089" y="3684583"/>
            <a:ext cx="4716782" cy="2651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7452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HINS Layout (During Operation)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133" y="794478"/>
            <a:ext cx="4521200" cy="3721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55" y="4516965"/>
            <a:ext cx="7442021" cy="1707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72" y="753665"/>
            <a:ext cx="3426624" cy="2284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9677" y="3070486"/>
            <a:ext cx="1869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Meson Hall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60707" y="2428475"/>
            <a:ext cx="2916590" cy="753665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288937" y="3824151"/>
            <a:ext cx="1353633" cy="120028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9614" y="6154929"/>
            <a:ext cx="8404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Spoke resonators will not be needed for acceleration (maybe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debuncher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)_</a:t>
            </a:r>
          </a:p>
        </p:txBody>
      </p:sp>
    </p:spTree>
    <p:extLst>
      <p:ext uri="{BB962C8B-B14F-4D97-AF65-F5344CB8AC3E}">
        <p14:creationId xmlns:p14="http://schemas.microsoft.com/office/powerpoint/2010/main" val="294159993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 Limitation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HINS was designed to operate at a 1% duty factor</a:t>
            </a:r>
          </a:p>
          <a:p>
            <a:r>
              <a:rPr lang="en-US" sz="2000" dirty="0" smtClean="0"/>
              <a:t>Large tune shifts were seen at the .1% level (~Hz x ~mA)</a:t>
            </a:r>
          </a:p>
          <a:p>
            <a:r>
              <a:rPr lang="en-US" sz="2000" dirty="0" smtClean="0"/>
              <a:t>A design flaw caused water leaks at ~30 cooling channel couplings within the RFQ, such that vacuum could not be maintained</a:t>
            </a:r>
          </a:p>
          <a:p>
            <a:pPr lvl="1"/>
            <a:r>
              <a:rPr lang="en-US" sz="2000" dirty="0" smtClean="0"/>
              <a:t>-&gt; No cooling</a:t>
            </a:r>
          </a:p>
          <a:p>
            <a:r>
              <a:rPr lang="en-US" sz="2000" dirty="0" smtClean="0"/>
              <a:t>Increased temperature resulted in the observed tune shifts.</a:t>
            </a:r>
          </a:p>
          <a:p>
            <a:r>
              <a:rPr lang="en-US" sz="2000" dirty="0" smtClean="0"/>
              <a:t>Bad for them, but no problem for us.</a:t>
            </a:r>
          </a:p>
          <a:p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111" y="965135"/>
            <a:ext cx="4135148" cy="3347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2362" y="4675513"/>
            <a:ext cx="4451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As the RFQ heats up, this flange bulges, causing a parasitic mode to mix and shift the resonant frequency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799564" y="3293794"/>
            <a:ext cx="237235" cy="140963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63502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HINS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Content Placeholder 6" descr="hins_table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r="586" b="6949"/>
          <a:stretch/>
        </p:blipFill>
        <p:spPr>
          <a:xfrm>
            <a:off x="711703" y="1000432"/>
            <a:ext cx="7982248" cy="4177524"/>
          </a:xfrm>
        </p:spPr>
      </p:pic>
      <p:sp>
        <p:nvSpPr>
          <p:cNvPr id="3" name="Oval 2"/>
          <p:cNvSpPr/>
          <p:nvPr/>
        </p:nvSpPr>
        <p:spPr>
          <a:xfrm>
            <a:off x="5372667" y="1256108"/>
            <a:ext cx="572154" cy="33496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67909" y="321006"/>
            <a:ext cx="454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matched to IOTA momentum, but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β=.073!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819226" y="725751"/>
            <a:ext cx="139550" cy="46057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371562" y="3125188"/>
            <a:ext cx="572154" cy="33496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4781" y="5288485"/>
            <a:ext cx="335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Big.  Will probably need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debuncher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(not yet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costed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405015" y="3419405"/>
            <a:ext cx="2079292" cy="198185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426276" y="3821901"/>
            <a:ext cx="783689" cy="32325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943717" y="4157989"/>
            <a:ext cx="810493" cy="136888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90347" y="5482754"/>
            <a:ext cx="265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Why no one will steal this RFQ from us</a:t>
            </a:r>
          </a:p>
        </p:txBody>
      </p:sp>
    </p:spTree>
    <p:extLst>
      <p:ext uri="{BB962C8B-B14F-4D97-AF65-F5344CB8AC3E}">
        <p14:creationId xmlns:p14="http://schemas.microsoft.com/office/powerpoint/2010/main" val="423604203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Pulse Performance*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3776" y="690226"/>
            <a:ext cx="8385546" cy="956672"/>
          </a:xfrm>
        </p:spPr>
        <p:txBody>
          <a:bodyPr/>
          <a:lstStyle/>
          <a:p>
            <a:r>
              <a:rPr lang="en-US" sz="2000" dirty="0" smtClean="0"/>
              <a:t>Aside from the rate problems, the RFQ met specifications: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506" y="996817"/>
            <a:ext cx="3206191" cy="29065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47" y="3433361"/>
            <a:ext cx="2918035" cy="2409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156" y="3949762"/>
            <a:ext cx="3133935" cy="2354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87" y="1840044"/>
            <a:ext cx="3581211" cy="10210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244" y="1479416"/>
            <a:ext cx="343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Initial diagnostic configuration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7409" y="6252626"/>
            <a:ext cx="291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V.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Scarpine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, et 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379" y="6015361"/>
            <a:ext cx="375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unnormalized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emittance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~2 </a:t>
            </a:r>
            <a:r>
              <a:rPr lang="el-GR" sz="1400" dirty="0" smtClean="0">
                <a:solidFill>
                  <a:srgbClr val="C00000"/>
                </a:solidFill>
                <a:latin typeface="+mn-lt"/>
              </a:rPr>
              <a:t>π-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mm-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mrad</a:t>
            </a:r>
            <a:endParaRPr lang="en-US" sz="14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90342" y="4869783"/>
            <a:ext cx="125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Bunching efficiency</a:t>
            </a:r>
          </a:p>
        </p:txBody>
      </p:sp>
    </p:spTree>
    <p:extLst>
      <p:ext uri="{BB962C8B-B14F-4D97-AF65-F5344CB8AC3E}">
        <p14:creationId xmlns:p14="http://schemas.microsoft.com/office/powerpoint/2010/main" val="187367951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well modeled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545859"/>
          </a:xfrm>
        </p:spPr>
        <p:txBody>
          <a:bodyPr/>
          <a:lstStyle/>
          <a:p>
            <a:r>
              <a:rPr lang="en-US" dirty="0" smtClean="0"/>
              <a:t>TRACK*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Proton Injection into ASTA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420" y="1233694"/>
            <a:ext cx="6677288" cy="47650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00725" y="6169081"/>
            <a:ext cx="292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*J-P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Carniero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97909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127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rgbClr val="C0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quantum_universe_RMS_20080415</Template>
  <TotalTime>2138</TotalTime>
  <Words>1321</Words>
  <Application>Microsoft Macintosh PowerPoint</Application>
  <PresentationFormat>On-screen Show (4:3)</PresentationFormat>
  <Paragraphs>362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Opulent</vt:lpstr>
      <vt:lpstr>Protons in IOTA Ring</vt:lpstr>
      <vt:lpstr>Motivation</vt:lpstr>
      <vt:lpstr>Where to get protons</vt:lpstr>
      <vt:lpstr>RFQ Design and Specifications</vt:lpstr>
      <vt:lpstr>HINS Layout (During Operation)</vt:lpstr>
      <vt:lpstr>Rate Limitation</vt:lpstr>
      <vt:lpstr>HINS Parameters</vt:lpstr>
      <vt:lpstr>Single Pulse Performance*</vt:lpstr>
      <vt:lpstr>Performance well modeled</vt:lpstr>
      <vt:lpstr>Injection Plan</vt:lpstr>
      <vt:lpstr>Design Issues</vt:lpstr>
      <vt:lpstr>Achromatic Dogleg</vt:lpstr>
      <vt:lpstr>Modified Injection</vt:lpstr>
      <vt:lpstr>Taking stock of what we have and what we haven’t</vt:lpstr>
      <vt:lpstr>Challenge: RFQs need lots of stuff</vt:lpstr>
      <vt:lpstr>Location of RFQ Supply Hardware</vt:lpstr>
      <vt:lpstr>New Layout</vt:lpstr>
      <vt:lpstr>Cost Estimate</vt:lpstr>
      <vt:lpstr>Possible Future Upgrade: H- injection</vt:lpstr>
      <vt:lpstr>To Do</vt:lpstr>
    </vt:vector>
  </TitlesOfParts>
  <Company>Fermilab Beams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Accelerator Division</cp:lastModifiedBy>
  <cp:revision>158</cp:revision>
  <dcterms:created xsi:type="dcterms:W3CDTF">2003-06-24T14:15:57Z</dcterms:created>
  <dcterms:modified xsi:type="dcterms:W3CDTF">2014-06-09T21:50:01Z</dcterms:modified>
</cp:coreProperties>
</file>