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51"/>
  </p:notesMasterIdLst>
  <p:sldIdLst>
    <p:sldId id="256" r:id="rId2"/>
    <p:sldId id="268" r:id="rId3"/>
    <p:sldId id="300" r:id="rId4"/>
    <p:sldId id="301" r:id="rId5"/>
    <p:sldId id="302" r:id="rId6"/>
    <p:sldId id="303" r:id="rId7"/>
    <p:sldId id="304" r:id="rId8"/>
    <p:sldId id="305" r:id="rId9"/>
    <p:sldId id="306" r:id="rId10"/>
    <p:sldId id="307" r:id="rId11"/>
    <p:sldId id="308" r:id="rId12"/>
    <p:sldId id="264" r:id="rId13"/>
    <p:sldId id="265" r:id="rId14"/>
    <p:sldId id="332" r:id="rId15"/>
    <p:sldId id="287" r:id="rId16"/>
    <p:sldId id="259" r:id="rId17"/>
    <p:sldId id="280" r:id="rId18"/>
    <p:sldId id="288" r:id="rId19"/>
    <p:sldId id="310" r:id="rId20"/>
    <p:sldId id="311" r:id="rId21"/>
    <p:sldId id="313" r:id="rId22"/>
    <p:sldId id="294" r:id="rId23"/>
    <p:sldId id="295" r:id="rId24"/>
    <p:sldId id="315" r:id="rId25"/>
    <p:sldId id="270" r:id="rId26"/>
    <p:sldId id="325" r:id="rId27"/>
    <p:sldId id="309" r:id="rId28"/>
    <p:sldId id="282" r:id="rId29"/>
    <p:sldId id="283" r:id="rId30"/>
    <p:sldId id="284" r:id="rId31"/>
    <p:sldId id="289" r:id="rId32"/>
    <p:sldId id="290" r:id="rId33"/>
    <p:sldId id="285" r:id="rId34"/>
    <p:sldId id="286" r:id="rId35"/>
    <p:sldId id="317" r:id="rId36"/>
    <p:sldId id="291" r:id="rId37"/>
    <p:sldId id="318" r:id="rId38"/>
    <p:sldId id="326" r:id="rId39"/>
    <p:sldId id="327" r:id="rId40"/>
    <p:sldId id="331" r:id="rId41"/>
    <p:sldId id="329" r:id="rId42"/>
    <p:sldId id="330" r:id="rId43"/>
    <p:sldId id="328" r:id="rId44"/>
    <p:sldId id="319" r:id="rId45"/>
    <p:sldId id="323" r:id="rId46"/>
    <p:sldId id="292" r:id="rId47"/>
    <p:sldId id="320" r:id="rId48"/>
    <p:sldId id="321" r:id="rId49"/>
    <p:sldId id="32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FE734A-DC6A-4A39-B33E-9F688BFA6A6F}">
          <p14:sldIdLst>
            <p14:sldId id="256"/>
            <p14:sldId id="268"/>
            <p14:sldId id="300"/>
            <p14:sldId id="301"/>
            <p14:sldId id="302"/>
            <p14:sldId id="303"/>
            <p14:sldId id="304"/>
            <p14:sldId id="305"/>
            <p14:sldId id="306"/>
            <p14:sldId id="307"/>
            <p14:sldId id="308"/>
            <p14:sldId id="264"/>
            <p14:sldId id="265"/>
            <p14:sldId id="332"/>
            <p14:sldId id="287"/>
            <p14:sldId id="259"/>
            <p14:sldId id="280"/>
            <p14:sldId id="288"/>
            <p14:sldId id="310"/>
            <p14:sldId id="311"/>
            <p14:sldId id="313"/>
            <p14:sldId id="294"/>
            <p14:sldId id="295"/>
            <p14:sldId id="315"/>
            <p14:sldId id="270"/>
            <p14:sldId id="325"/>
            <p14:sldId id="309"/>
            <p14:sldId id="282"/>
            <p14:sldId id="283"/>
            <p14:sldId id="284"/>
            <p14:sldId id="289"/>
            <p14:sldId id="290"/>
            <p14:sldId id="285"/>
            <p14:sldId id="286"/>
            <p14:sldId id="317"/>
            <p14:sldId id="291"/>
            <p14:sldId id="318"/>
            <p14:sldId id="326"/>
            <p14:sldId id="327"/>
            <p14:sldId id="331"/>
            <p14:sldId id="329"/>
            <p14:sldId id="330"/>
            <p14:sldId id="328"/>
            <p14:sldId id="319"/>
            <p14:sldId id="323"/>
          </p14:sldIdLst>
        </p14:section>
        <p14:section name="Extra slides" id="{6A6FABF6-AD1C-4B2D-AB90-1C4EC41BC61A}">
          <p14:sldIdLst>
            <p14:sldId id="292"/>
            <p14:sldId id="320"/>
            <p14:sldId id="321"/>
            <p14:sldId id="32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84"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96489B-9ED2-4A3F-8296-100E5CA7F464}" type="datetimeFigureOut">
              <a:rPr lang="en-US" smtClean="0"/>
              <a:t>4/15/2014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E2DE44-C4C3-4CF6-B228-DCE63FAFF0EB}" type="slidenum">
              <a:rPr lang="en-US" smtClean="0"/>
              <a:t>‹#›</a:t>
            </a:fld>
            <a:endParaRPr lang="en-US"/>
          </a:p>
        </p:txBody>
      </p:sp>
    </p:spTree>
    <p:extLst>
      <p:ext uri="{BB962C8B-B14F-4D97-AF65-F5344CB8AC3E}">
        <p14:creationId xmlns:p14="http://schemas.microsoft.com/office/powerpoint/2010/main" val="2054337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E2DE44-C4C3-4CF6-B228-DCE63FAFF0EB}" type="slidenum">
              <a:rPr lang="en-US" smtClean="0"/>
              <a:t>2</a:t>
            </a:fld>
            <a:endParaRPr lang="en-US"/>
          </a:p>
        </p:txBody>
      </p:sp>
    </p:spTree>
    <p:extLst>
      <p:ext uri="{BB962C8B-B14F-4D97-AF65-F5344CB8AC3E}">
        <p14:creationId xmlns:p14="http://schemas.microsoft.com/office/powerpoint/2010/main" val="3176141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200" y="6502183"/>
            <a:ext cx="2895600" cy="329184"/>
          </a:xfrm>
        </p:spPr>
        <p:txBody>
          <a:bodyPr/>
          <a:lstStyle/>
          <a:p>
            <a:fld id="{DEE6ED90-D1F2-492A-848B-3967E29BCE9F}" type="datetime1">
              <a:rPr lang="en-US" smtClean="0"/>
              <a:t>4/16/2014</a:t>
            </a:fld>
            <a:endParaRPr lang="en-US"/>
          </a:p>
        </p:txBody>
      </p:sp>
      <p:sp>
        <p:nvSpPr>
          <p:cNvPr id="5" name="Footer Placeholder 4"/>
          <p:cNvSpPr>
            <a:spLocks noGrp="1"/>
          </p:cNvSpPr>
          <p:nvPr>
            <p:ph type="ftr" sz="quarter" idx="11"/>
          </p:nvPr>
        </p:nvSpPr>
        <p:spPr>
          <a:xfrm>
            <a:off x="3200400" y="6528816"/>
            <a:ext cx="4114800" cy="329184"/>
          </a:xfrm>
        </p:spPr>
        <p:txBody>
          <a:bodyPr/>
          <a:lstStyle/>
          <a:p>
            <a:r>
              <a:rPr lang="en-US" dirty="0" smtClean="0"/>
              <a:t>D. Still - 4/1/2014 - D30 SS Final Design</a:t>
            </a:r>
            <a:endParaRPr lang="en-US" dirty="0"/>
          </a:p>
        </p:txBody>
      </p:sp>
      <p:sp>
        <p:nvSpPr>
          <p:cNvPr id="6" name="Slide Number Placeholder 5"/>
          <p:cNvSpPr>
            <a:spLocks noGrp="1"/>
          </p:cNvSpPr>
          <p:nvPr>
            <p:ph type="sldNum" sz="quarter" idx="12"/>
          </p:nvPr>
        </p:nvSpPr>
        <p:spPr>
          <a:xfrm>
            <a:off x="7848600" y="6528816"/>
            <a:ext cx="1066800" cy="329184"/>
          </a:xfrm>
        </p:spPr>
        <p:txBody>
          <a:bodyPr/>
          <a:lstStyle/>
          <a:p>
            <a:fld id="{10307B4D-3966-4BAD-8C1B-AB7D0A6298AC}"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1D7D7-F132-4481-A23F-EC7CFA381051}" type="datetime1">
              <a:rPr lang="en-US" smtClean="0"/>
              <a:t>4/16/2014</a:t>
            </a:fld>
            <a:endParaRPr lang="en-US"/>
          </a:p>
        </p:txBody>
      </p:sp>
      <p:sp>
        <p:nvSpPr>
          <p:cNvPr id="5" name="Footer Placeholder 4"/>
          <p:cNvSpPr>
            <a:spLocks noGrp="1"/>
          </p:cNvSpPr>
          <p:nvPr>
            <p:ph type="ftr" sz="quarter" idx="11"/>
          </p:nvPr>
        </p:nvSpPr>
        <p:spPr/>
        <p:txBody>
          <a:bodyPr/>
          <a:lstStyle/>
          <a:p>
            <a:r>
              <a:rPr lang="en-US" smtClean="0"/>
              <a:t>D. Still - 4/1/2014 - D30 SS Final Design</a:t>
            </a:r>
            <a:endParaRPr lang="en-US"/>
          </a:p>
        </p:txBody>
      </p:sp>
      <p:sp>
        <p:nvSpPr>
          <p:cNvPr id="6" name="Slide Number Placeholder 5"/>
          <p:cNvSpPr>
            <a:spLocks noGrp="1"/>
          </p:cNvSpPr>
          <p:nvPr>
            <p:ph type="sldNum" sz="quarter" idx="12"/>
          </p:nvPr>
        </p:nvSpPr>
        <p:spPr/>
        <p:txBody>
          <a:bodyPr/>
          <a:lstStyle/>
          <a:p>
            <a:fld id="{10307B4D-3966-4BAD-8C1B-AB7D0A6298A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254548-5C1C-482A-89B4-C07B6EADD99A}" type="datetime1">
              <a:rPr lang="en-US" smtClean="0"/>
              <a:t>4/16/2014</a:t>
            </a:fld>
            <a:endParaRPr lang="en-US"/>
          </a:p>
        </p:txBody>
      </p:sp>
      <p:sp>
        <p:nvSpPr>
          <p:cNvPr id="5" name="Footer Placeholder 4"/>
          <p:cNvSpPr>
            <a:spLocks noGrp="1"/>
          </p:cNvSpPr>
          <p:nvPr>
            <p:ph type="ftr" sz="quarter" idx="11"/>
          </p:nvPr>
        </p:nvSpPr>
        <p:spPr/>
        <p:txBody>
          <a:bodyPr/>
          <a:lstStyle/>
          <a:p>
            <a:r>
              <a:rPr lang="en-US" smtClean="0"/>
              <a:t>D. Still - 4/1/2014 - D30 SS Final Design</a:t>
            </a:r>
            <a:endParaRPr lang="en-US"/>
          </a:p>
        </p:txBody>
      </p:sp>
      <p:sp>
        <p:nvSpPr>
          <p:cNvPr id="6" name="Slide Number Placeholder 5"/>
          <p:cNvSpPr>
            <a:spLocks noGrp="1"/>
          </p:cNvSpPr>
          <p:nvPr>
            <p:ph type="sldNum" sz="quarter" idx="12"/>
          </p:nvPr>
        </p:nvSpPr>
        <p:spPr/>
        <p:txBody>
          <a:bodyPr/>
          <a:lstStyle/>
          <a:p>
            <a:fld id="{10307B4D-3966-4BAD-8C1B-AB7D0A6298A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84428"/>
            <a:ext cx="2895600" cy="329184"/>
          </a:xfrm>
        </p:spPr>
        <p:txBody>
          <a:bodyPr/>
          <a:lstStyle>
            <a:lvl1pPr>
              <a:defRPr>
                <a:solidFill>
                  <a:srgbClr val="FF0000"/>
                </a:solidFill>
              </a:defRPr>
            </a:lvl1pPr>
          </a:lstStyle>
          <a:p>
            <a:fld id="{9333CECD-D290-4ABC-A507-AD53140556CE}" type="datetime1">
              <a:rPr lang="en-US" smtClean="0"/>
              <a:t>4/16/2014</a:t>
            </a:fld>
            <a:endParaRPr lang="en-US" dirty="0"/>
          </a:p>
        </p:txBody>
      </p:sp>
      <p:sp>
        <p:nvSpPr>
          <p:cNvPr id="5" name="Footer Placeholder 4"/>
          <p:cNvSpPr>
            <a:spLocks noGrp="1"/>
          </p:cNvSpPr>
          <p:nvPr>
            <p:ph type="ftr" sz="quarter" idx="11"/>
          </p:nvPr>
        </p:nvSpPr>
        <p:spPr>
          <a:xfrm>
            <a:off x="3429000" y="6511061"/>
            <a:ext cx="4114800" cy="329184"/>
          </a:xfrm>
        </p:spPr>
        <p:txBody>
          <a:bodyPr/>
          <a:lstStyle>
            <a:lvl1pPr>
              <a:defRPr>
                <a:solidFill>
                  <a:srgbClr val="FF0000"/>
                </a:solidFill>
              </a:defRPr>
            </a:lvl1pPr>
          </a:lstStyle>
          <a:p>
            <a:r>
              <a:rPr lang="en-US" dirty="0" smtClean="0"/>
              <a:t>D. Still - 4/1/2014 - D30 SS Final Design</a:t>
            </a:r>
            <a:endParaRPr lang="en-US" dirty="0"/>
          </a:p>
        </p:txBody>
      </p:sp>
      <p:sp>
        <p:nvSpPr>
          <p:cNvPr id="6" name="Slide Number Placeholder 5"/>
          <p:cNvSpPr>
            <a:spLocks noGrp="1"/>
          </p:cNvSpPr>
          <p:nvPr>
            <p:ph type="sldNum" sz="quarter" idx="12"/>
          </p:nvPr>
        </p:nvSpPr>
        <p:spPr>
          <a:xfrm>
            <a:off x="7924800" y="6528816"/>
            <a:ext cx="1066800" cy="329184"/>
          </a:xfrm>
        </p:spPr>
        <p:txBody>
          <a:bodyPr/>
          <a:lstStyle>
            <a:lvl1pPr algn="r">
              <a:defRPr>
                <a:solidFill>
                  <a:srgbClr val="FF0000"/>
                </a:solidFill>
              </a:defRPr>
            </a:lvl1pPr>
          </a:lstStyle>
          <a:p>
            <a:fld id="{10307B4D-3966-4BAD-8C1B-AB7D0A6298A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31A8A3-FE61-43D0-8EAC-DA48E6EDD739}" type="datetime1">
              <a:rPr lang="en-US" smtClean="0"/>
              <a:t>4/16/2014</a:t>
            </a:fld>
            <a:endParaRPr lang="en-US"/>
          </a:p>
        </p:txBody>
      </p:sp>
      <p:sp>
        <p:nvSpPr>
          <p:cNvPr id="5" name="Footer Placeholder 4"/>
          <p:cNvSpPr>
            <a:spLocks noGrp="1"/>
          </p:cNvSpPr>
          <p:nvPr>
            <p:ph type="ftr" sz="quarter" idx="11"/>
          </p:nvPr>
        </p:nvSpPr>
        <p:spPr/>
        <p:txBody>
          <a:bodyPr/>
          <a:lstStyle/>
          <a:p>
            <a:r>
              <a:rPr lang="en-US" smtClean="0"/>
              <a:t>D. Still - 4/1/2014 - D30 SS Final Design</a:t>
            </a:r>
            <a:endParaRPr lang="en-US"/>
          </a:p>
        </p:txBody>
      </p:sp>
      <p:sp>
        <p:nvSpPr>
          <p:cNvPr id="6" name="Slide Number Placeholder 5"/>
          <p:cNvSpPr>
            <a:spLocks noGrp="1"/>
          </p:cNvSpPr>
          <p:nvPr>
            <p:ph type="sldNum" sz="quarter" idx="12"/>
          </p:nvPr>
        </p:nvSpPr>
        <p:spPr/>
        <p:txBody>
          <a:bodyPr/>
          <a:lstStyle/>
          <a:p>
            <a:fld id="{10307B4D-3966-4BAD-8C1B-AB7D0A6298AC}"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D0ECD2-8390-4541-89A6-54026D5DCA2C}" type="datetime1">
              <a:rPr lang="en-US" smtClean="0"/>
              <a:t>4/16/2014</a:t>
            </a:fld>
            <a:endParaRPr lang="en-US"/>
          </a:p>
        </p:txBody>
      </p:sp>
      <p:sp>
        <p:nvSpPr>
          <p:cNvPr id="6" name="Footer Placeholder 5"/>
          <p:cNvSpPr>
            <a:spLocks noGrp="1"/>
          </p:cNvSpPr>
          <p:nvPr>
            <p:ph type="ftr" sz="quarter" idx="11"/>
          </p:nvPr>
        </p:nvSpPr>
        <p:spPr/>
        <p:txBody>
          <a:bodyPr/>
          <a:lstStyle/>
          <a:p>
            <a:r>
              <a:rPr lang="en-US" smtClean="0"/>
              <a:t>D. Still - 4/1/2014 - D30 SS Final Design</a:t>
            </a:r>
            <a:endParaRPr lang="en-US"/>
          </a:p>
        </p:txBody>
      </p:sp>
      <p:sp>
        <p:nvSpPr>
          <p:cNvPr id="7" name="Slide Number Placeholder 6"/>
          <p:cNvSpPr>
            <a:spLocks noGrp="1"/>
          </p:cNvSpPr>
          <p:nvPr>
            <p:ph type="sldNum" sz="quarter" idx="12"/>
          </p:nvPr>
        </p:nvSpPr>
        <p:spPr/>
        <p:txBody>
          <a:bodyPr/>
          <a:lstStyle/>
          <a:p>
            <a:fld id="{10307B4D-3966-4BAD-8C1B-AB7D0A6298A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4E01ED-0AB8-4B44-87C7-CA1A7042BCA8}" type="datetime1">
              <a:rPr lang="en-US" smtClean="0"/>
              <a:t>4/16/2014</a:t>
            </a:fld>
            <a:endParaRPr lang="en-US"/>
          </a:p>
        </p:txBody>
      </p:sp>
      <p:sp>
        <p:nvSpPr>
          <p:cNvPr id="8" name="Footer Placeholder 7"/>
          <p:cNvSpPr>
            <a:spLocks noGrp="1"/>
          </p:cNvSpPr>
          <p:nvPr>
            <p:ph type="ftr" sz="quarter" idx="11"/>
          </p:nvPr>
        </p:nvSpPr>
        <p:spPr/>
        <p:txBody>
          <a:bodyPr/>
          <a:lstStyle/>
          <a:p>
            <a:r>
              <a:rPr lang="en-US" smtClean="0"/>
              <a:t>D. Still - 4/1/2014 - D30 SS Final Design</a:t>
            </a:r>
            <a:endParaRPr lang="en-US"/>
          </a:p>
        </p:txBody>
      </p:sp>
      <p:sp>
        <p:nvSpPr>
          <p:cNvPr id="9" name="Slide Number Placeholder 8"/>
          <p:cNvSpPr>
            <a:spLocks noGrp="1"/>
          </p:cNvSpPr>
          <p:nvPr>
            <p:ph type="sldNum" sz="quarter" idx="12"/>
          </p:nvPr>
        </p:nvSpPr>
        <p:spPr/>
        <p:txBody>
          <a:bodyPr/>
          <a:lstStyle/>
          <a:p>
            <a:fld id="{10307B4D-3966-4BAD-8C1B-AB7D0A6298AC}"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F5E082-4274-46CE-A701-C9623A4BEF9E}" type="datetime1">
              <a:rPr lang="en-US" smtClean="0"/>
              <a:t>4/16/2014</a:t>
            </a:fld>
            <a:endParaRPr lang="en-US"/>
          </a:p>
        </p:txBody>
      </p:sp>
      <p:sp>
        <p:nvSpPr>
          <p:cNvPr id="4" name="Footer Placeholder 3"/>
          <p:cNvSpPr>
            <a:spLocks noGrp="1"/>
          </p:cNvSpPr>
          <p:nvPr>
            <p:ph type="ftr" sz="quarter" idx="11"/>
          </p:nvPr>
        </p:nvSpPr>
        <p:spPr/>
        <p:txBody>
          <a:bodyPr/>
          <a:lstStyle/>
          <a:p>
            <a:r>
              <a:rPr lang="en-US" smtClean="0"/>
              <a:t>D. Still - 4/1/2014 - D30 SS Final Design</a:t>
            </a:r>
            <a:endParaRPr lang="en-US"/>
          </a:p>
        </p:txBody>
      </p:sp>
      <p:sp>
        <p:nvSpPr>
          <p:cNvPr id="5" name="Slide Number Placeholder 4"/>
          <p:cNvSpPr>
            <a:spLocks noGrp="1"/>
          </p:cNvSpPr>
          <p:nvPr>
            <p:ph type="sldNum" sz="quarter" idx="12"/>
          </p:nvPr>
        </p:nvSpPr>
        <p:spPr/>
        <p:txBody>
          <a:bodyPr/>
          <a:lstStyle/>
          <a:p>
            <a:fld id="{10307B4D-3966-4BAD-8C1B-AB7D0A6298A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03B3E-9E6B-4005-9309-E8557533279A}" type="datetime1">
              <a:rPr lang="en-US" smtClean="0"/>
              <a:t>4/16/2014</a:t>
            </a:fld>
            <a:endParaRPr lang="en-US"/>
          </a:p>
        </p:txBody>
      </p:sp>
      <p:sp>
        <p:nvSpPr>
          <p:cNvPr id="3" name="Footer Placeholder 2"/>
          <p:cNvSpPr>
            <a:spLocks noGrp="1"/>
          </p:cNvSpPr>
          <p:nvPr>
            <p:ph type="ftr" sz="quarter" idx="11"/>
          </p:nvPr>
        </p:nvSpPr>
        <p:spPr/>
        <p:txBody>
          <a:bodyPr/>
          <a:lstStyle/>
          <a:p>
            <a:r>
              <a:rPr lang="en-US" smtClean="0"/>
              <a:t>D. Still - 4/1/2014 - D30 SS Final Design</a:t>
            </a:r>
            <a:endParaRPr lang="en-US"/>
          </a:p>
        </p:txBody>
      </p:sp>
      <p:sp>
        <p:nvSpPr>
          <p:cNvPr id="4" name="Slide Number Placeholder 3"/>
          <p:cNvSpPr>
            <a:spLocks noGrp="1"/>
          </p:cNvSpPr>
          <p:nvPr>
            <p:ph type="sldNum" sz="quarter" idx="12"/>
          </p:nvPr>
        </p:nvSpPr>
        <p:spPr/>
        <p:txBody>
          <a:bodyPr/>
          <a:lstStyle/>
          <a:p>
            <a:fld id="{10307B4D-3966-4BAD-8C1B-AB7D0A6298A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5480A2-7AB6-4E61-8BFA-5839ABEC0E95}" type="datetime1">
              <a:rPr lang="en-US" smtClean="0"/>
              <a:t>4/16/2014</a:t>
            </a:fld>
            <a:endParaRPr lang="en-US"/>
          </a:p>
        </p:txBody>
      </p:sp>
      <p:sp>
        <p:nvSpPr>
          <p:cNvPr id="6" name="Footer Placeholder 5"/>
          <p:cNvSpPr>
            <a:spLocks noGrp="1"/>
          </p:cNvSpPr>
          <p:nvPr>
            <p:ph type="ftr" sz="quarter" idx="11"/>
          </p:nvPr>
        </p:nvSpPr>
        <p:spPr/>
        <p:txBody>
          <a:bodyPr/>
          <a:lstStyle/>
          <a:p>
            <a:r>
              <a:rPr lang="en-US" smtClean="0"/>
              <a:t>D. Still - 4/1/2014 - D30 SS Final Design</a:t>
            </a:r>
            <a:endParaRPr lang="en-US"/>
          </a:p>
        </p:txBody>
      </p:sp>
      <p:sp>
        <p:nvSpPr>
          <p:cNvPr id="7" name="Slide Number Placeholder 6"/>
          <p:cNvSpPr>
            <a:spLocks noGrp="1"/>
          </p:cNvSpPr>
          <p:nvPr>
            <p:ph type="sldNum" sz="quarter" idx="12"/>
          </p:nvPr>
        </p:nvSpPr>
        <p:spPr/>
        <p:txBody>
          <a:bodyPr/>
          <a:lstStyle/>
          <a:p>
            <a:fld id="{10307B4D-3966-4BAD-8C1B-AB7D0A6298AC}"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AEFADB-C50B-4C7C-9699-461CCB00DCEF}" type="datetime1">
              <a:rPr lang="en-US" smtClean="0"/>
              <a:t>4/16/2014</a:t>
            </a:fld>
            <a:endParaRPr lang="en-US"/>
          </a:p>
        </p:txBody>
      </p:sp>
      <p:sp>
        <p:nvSpPr>
          <p:cNvPr id="6" name="Footer Placeholder 5"/>
          <p:cNvSpPr>
            <a:spLocks noGrp="1"/>
          </p:cNvSpPr>
          <p:nvPr>
            <p:ph type="ftr" sz="quarter" idx="11"/>
          </p:nvPr>
        </p:nvSpPr>
        <p:spPr/>
        <p:txBody>
          <a:bodyPr/>
          <a:lstStyle/>
          <a:p>
            <a:r>
              <a:rPr lang="en-US" smtClean="0"/>
              <a:t>D. Still - 4/1/2014 - D30 SS Final Design</a:t>
            </a:r>
            <a:endParaRPr lang="en-US"/>
          </a:p>
        </p:txBody>
      </p:sp>
      <p:sp>
        <p:nvSpPr>
          <p:cNvPr id="7" name="Slide Number Placeholder 6"/>
          <p:cNvSpPr>
            <a:spLocks noGrp="1"/>
          </p:cNvSpPr>
          <p:nvPr>
            <p:ph type="sldNum" sz="quarter" idx="12"/>
          </p:nvPr>
        </p:nvSpPr>
        <p:spPr/>
        <p:txBody>
          <a:bodyPr/>
          <a:lstStyle/>
          <a:p>
            <a:fld id="{10307B4D-3966-4BAD-8C1B-AB7D0A6298A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235B042-090E-4F10-A7B7-C3268C6741D7}" type="datetime1">
              <a:rPr lang="en-US" smtClean="0"/>
              <a:t>4/16/2014</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lang="en-US" smtClean="0"/>
              <a:t>D. Still - 4/1/2014 - D30 SS Final Design</a:t>
            </a:r>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10307B4D-3966-4BAD-8C1B-AB7D0A6298A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D30 SS Reconfigure</a:t>
            </a:r>
            <a:br>
              <a:rPr lang="en-US" dirty="0" smtClean="0"/>
            </a:br>
            <a:r>
              <a:rPr lang="en-US" dirty="0" smtClean="0"/>
              <a:t>Final Design</a:t>
            </a:r>
            <a:endParaRPr lang="en-US" dirty="0"/>
          </a:p>
        </p:txBody>
      </p:sp>
      <p:sp>
        <p:nvSpPr>
          <p:cNvPr id="3" name="Subtitle 2"/>
          <p:cNvSpPr>
            <a:spLocks noGrp="1"/>
          </p:cNvSpPr>
          <p:nvPr>
            <p:ph type="subTitle" idx="1"/>
          </p:nvPr>
        </p:nvSpPr>
        <p:spPr/>
        <p:txBody>
          <a:bodyPr>
            <a:normAutofit/>
          </a:bodyPr>
          <a:lstStyle/>
          <a:p>
            <a:r>
              <a:rPr lang="en-US" dirty="0" smtClean="0"/>
              <a:t>Dean Still</a:t>
            </a:r>
          </a:p>
          <a:p>
            <a:r>
              <a:rPr lang="en-US" dirty="0" smtClean="0"/>
              <a:t>4</a:t>
            </a:r>
            <a:r>
              <a:rPr lang="en-US" dirty="0" smtClean="0"/>
              <a:t>-17-2014</a:t>
            </a:r>
            <a:endParaRPr lang="en-US" dirty="0"/>
          </a:p>
        </p:txBody>
      </p:sp>
    </p:spTree>
    <p:extLst>
      <p:ext uri="{BB962C8B-B14F-4D97-AF65-F5344CB8AC3E}">
        <p14:creationId xmlns:p14="http://schemas.microsoft.com/office/powerpoint/2010/main" val="3140688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391400" cy="609600"/>
          </a:xfrm>
        </p:spPr>
        <p:txBody>
          <a:bodyPr>
            <a:normAutofit/>
          </a:bodyPr>
          <a:lstStyle/>
          <a:p>
            <a:r>
              <a:rPr lang="en-US" sz="2400" dirty="0" smtClean="0"/>
              <a:t>Install M4 Beam Line + DR Extraction Components</a:t>
            </a:r>
            <a:endParaRPr lang="en-US" sz="2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990600"/>
            <a:ext cx="7638098" cy="5434965"/>
          </a:xfrm>
        </p:spPr>
      </p:pic>
      <p:sp>
        <p:nvSpPr>
          <p:cNvPr id="4" name="Slide Number Placeholder 3"/>
          <p:cNvSpPr>
            <a:spLocks noGrp="1"/>
          </p:cNvSpPr>
          <p:nvPr>
            <p:ph type="sldNum" sz="quarter" idx="12"/>
          </p:nvPr>
        </p:nvSpPr>
        <p:spPr/>
        <p:txBody>
          <a:bodyPr/>
          <a:lstStyle/>
          <a:p>
            <a:fld id="{6F2A0381-4F62-2740-A4B1-0CAF41EACCA6}" type="slidenum">
              <a:rPr lang="en-US" smtClean="0"/>
              <a:pPr/>
              <a:t>10</a:t>
            </a:fld>
            <a:endParaRPr lang="en-US"/>
          </a:p>
        </p:txBody>
      </p:sp>
      <p:sp>
        <p:nvSpPr>
          <p:cNvPr id="5" name="Footer Placeholder 4"/>
          <p:cNvSpPr>
            <a:spLocks noGrp="1"/>
          </p:cNvSpPr>
          <p:nvPr>
            <p:ph type="ftr" sz="quarter" idx="4294967295"/>
          </p:nvPr>
        </p:nvSpPr>
        <p:spPr>
          <a:xfrm>
            <a:off x="495300" y="6477000"/>
            <a:ext cx="8077200" cy="476250"/>
          </a:xfrm>
          <a:prstGeom prst="rect">
            <a:avLst/>
          </a:prstGeom>
        </p:spPr>
        <p:txBody>
          <a:bodyPr/>
          <a:lstStyle/>
          <a:p>
            <a:r>
              <a:rPr lang="en-US" dirty="0" smtClean="0"/>
              <a:t>D. Still - 4/1/2014 - D30 SS Final Design</a:t>
            </a:r>
            <a:endParaRPr lang="en-US" dirty="0"/>
          </a:p>
        </p:txBody>
      </p:sp>
      <p:sp>
        <p:nvSpPr>
          <p:cNvPr id="7" name="Rectangle 6"/>
          <p:cNvSpPr/>
          <p:nvPr/>
        </p:nvSpPr>
        <p:spPr>
          <a:xfrm rot="20369287">
            <a:off x="1479162" y="4994034"/>
            <a:ext cx="1849583" cy="177151"/>
          </a:xfrm>
          <a:prstGeom prst="rect">
            <a:avLst/>
          </a:prstGeom>
          <a:gradFill>
            <a:gsLst>
              <a:gs pos="100000">
                <a:srgbClr val="00B050">
                  <a:alpha val="25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19441708" flipV="1">
            <a:off x="6212012" y="2163167"/>
            <a:ext cx="1849583" cy="217105"/>
          </a:xfrm>
          <a:prstGeom prst="rect">
            <a:avLst/>
          </a:prstGeom>
          <a:gradFill>
            <a:gsLst>
              <a:gs pos="100000">
                <a:srgbClr val="00B050">
                  <a:alpha val="25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62000" y="1317493"/>
            <a:ext cx="4078874" cy="646331"/>
          </a:xfrm>
          <a:prstGeom prst="rect">
            <a:avLst/>
          </a:prstGeom>
          <a:noFill/>
        </p:spPr>
        <p:txBody>
          <a:bodyPr wrap="none" rtlCol="0">
            <a:spAutoFit/>
          </a:bodyPr>
          <a:lstStyle/>
          <a:p>
            <a:r>
              <a:rPr lang="en-US" dirty="0" smtClean="0">
                <a:solidFill>
                  <a:srgbClr val="00B050"/>
                </a:solidFill>
              </a:rPr>
              <a:t>Reinstall the DR from D3Q11 to D3Q3</a:t>
            </a:r>
          </a:p>
          <a:p>
            <a:r>
              <a:rPr lang="en-US" dirty="0" smtClean="0">
                <a:solidFill>
                  <a:srgbClr val="00B050"/>
                </a:solidFill>
              </a:rPr>
              <a:t>And  D2Q4 to D2Q11</a:t>
            </a:r>
            <a:endParaRPr lang="en-US" dirty="0">
              <a:solidFill>
                <a:srgbClr val="00B050"/>
              </a:solidFill>
            </a:endParaRPr>
          </a:p>
        </p:txBody>
      </p:sp>
      <p:cxnSp>
        <p:nvCxnSpPr>
          <p:cNvPr id="10" name="Straight Arrow Connector 9"/>
          <p:cNvCxnSpPr/>
          <p:nvPr/>
        </p:nvCxnSpPr>
        <p:spPr>
          <a:xfrm>
            <a:off x="2057400" y="2057400"/>
            <a:ext cx="190286" cy="3025209"/>
          </a:xfrm>
          <a:prstGeom prst="straightConnector1">
            <a:avLst/>
          </a:prstGeom>
          <a:ln w="76200">
            <a:solidFill>
              <a:srgbClr val="00B05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057400" y="2107894"/>
            <a:ext cx="4953000" cy="0"/>
          </a:xfrm>
          <a:prstGeom prst="straightConnector1">
            <a:avLst/>
          </a:prstGeom>
          <a:ln w="76200">
            <a:solidFill>
              <a:srgbClr val="00B05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97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38" y="228600"/>
            <a:ext cx="7315200" cy="609600"/>
          </a:xfrm>
        </p:spPr>
        <p:txBody>
          <a:bodyPr>
            <a:normAutofit/>
          </a:bodyPr>
          <a:lstStyle/>
          <a:p>
            <a:r>
              <a:rPr lang="en-US" sz="2400" dirty="0" smtClean="0"/>
              <a:t>Completed Reconfiguration of 30 Straight Section</a:t>
            </a:r>
            <a:endParaRPr lang="en-US" sz="24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11</a:t>
            </a:fld>
            <a:endParaRPr lang="en-US"/>
          </a:p>
        </p:txBody>
      </p:sp>
      <p:sp>
        <p:nvSpPr>
          <p:cNvPr id="5" name="Footer Placeholder 4"/>
          <p:cNvSpPr>
            <a:spLocks noGrp="1"/>
          </p:cNvSpPr>
          <p:nvPr>
            <p:ph type="ftr" sz="quarter" idx="4294967295"/>
          </p:nvPr>
        </p:nvSpPr>
        <p:spPr>
          <a:xfrm>
            <a:off x="381000" y="6477000"/>
            <a:ext cx="8077200" cy="476250"/>
          </a:xfrm>
          <a:prstGeom prst="rect">
            <a:avLst/>
          </a:prstGeom>
        </p:spPr>
        <p:txBody>
          <a:bodyPr/>
          <a:lstStyle/>
          <a:p>
            <a:r>
              <a:rPr lang="en-US" dirty="0" smtClean="0"/>
              <a:t>D. Still - 4/1/2014 - D30 SS Final Design</a:t>
            </a:r>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209" y="960120"/>
            <a:ext cx="7620953" cy="5426393"/>
          </a:xfrm>
          <a:prstGeom prst="rect">
            <a:avLst/>
          </a:prstGeom>
        </p:spPr>
      </p:pic>
      <p:sp>
        <p:nvSpPr>
          <p:cNvPr id="7" name="TextBox 6"/>
          <p:cNvSpPr txBox="1"/>
          <p:nvPr/>
        </p:nvSpPr>
        <p:spPr>
          <a:xfrm>
            <a:off x="1905000" y="5733155"/>
            <a:ext cx="2198038" cy="369332"/>
          </a:xfrm>
          <a:prstGeom prst="rect">
            <a:avLst/>
          </a:prstGeom>
          <a:noFill/>
        </p:spPr>
        <p:txBody>
          <a:bodyPr wrap="none" rtlCol="0">
            <a:spAutoFit/>
          </a:bodyPr>
          <a:lstStyle/>
          <a:p>
            <a:r>
              <a:rPr lang="en-US" dirty="0" smtClean="0">
                <a:solidFill>
                  <a:srgbClr val="0000FF"/>
                </a:solidFill>
              </a:rPr>
              <a:t>New M3 Beam Line</a:t>
            </a:r>
            <a:endParaRPr lang="en-US" dirty="0">
              <a:solidFill>
                <a:srgbClr val="0000FF"/>
              </a:solidFill>
            </a:endParaRPr>
          </a:p>
        </p:txBody>
      </p:sp>
      <p:sp>
        <p:nvSpPr>
          <p:cNvPr id="8" name="TextBox 7"/>
          <p:cNvSpPr txBox="1"/>
          <p:nvPr/>
        </p:nvSpPr>
        <p:spPr>
          <a:xfrm>
            <a:off x="7390369" y="2396446"/>
            <a:ext cx="1287532" cy="646331"/>
          </a:xfrm>
          <a:prstGeom prst="rect">
            <a:avLst/>
          </a:prstGeom>
          <a:noFill/>
        </p:spPr>
        <p:txBody>
          <a:bodyPr wrap="none" rtlCol="0">
            <a:spAutoFit/>
          </a:bodyPr>
          <a:lstStyle/>
          <a:p>
            <a:r>
              <a:rPr lang="en-US" dirty="0" smtClean="0">
                <a:solidFill>
                  <a:srgbClr val="0000FF"/>
                </a:solidFill>
              </a:rPr>
              <a:t>New M4 </a:t>
            </a:r>
          </a:p>
          <a:p>
            <a:r>
              <a:rPr lang="en-US" dirty="0" smtClean="0">
                <a:solidFill>
                  <a:srgbClr val="0000FF"/>
                </a:solidFill>
              </a:rPr>
              <a:t>Beam Line</a:t>
            </a:r>
            <a:endParaRPr lang="en-US" dirty="0">
              <a:solidFill>
                <a:srgbClr val="0000FF"/>
              </a:solidFill>
            </a:endParaRPr>
          </a:p>
        </p:txBody>
      </p:sp>
      <p:sp>
        <p:nvSpPr>
          <p:cNvPr id="9" name="TextBox 8"/>
          <p:cNvSpPr txBox="1"/>
          <p:nvPr/>
        </p:nvSpPr>
        <p:spPr>
          <a:xfrm>
            <a:off x="4632082" y="4140579"/>
            <a:ext cx="2454518" cy="369332"/>
          </a:xfrm>
          <a:prstGeom prst="rect">
            <a:avLst/>
          </a:prstGeom>
          <a:noFill/>
        </p:spPr>
        <p:txBody>
          <a:bodyPr wrap="none" rtlCol="0">
            <a:spAutoFit/>
          </a:bodyPr>
          <a:lstStyle/>
          <a:p>
            <a:r>
              <a:rPr lang="en-US" dirty="0">
                <a:solidFill>
                  <a:srgbClr val="0000FF"/>
                </a:solidFill>
              </a:rPr>
              <a:t>New Injection Devices</a:t>
            </a:r>
          </a:p>
        </p:txBody>
      </p:sp>
      <p:sp>
        <p:nvSpPr>
          <p:cNvPr id="10" name="TextBox 9"/>
          <p:cNvSpPr txBox="1"/>
          <p:nvPr/>
        </p:nvSpPr>
        <p:spPr>
          <a:xfrm>
            <a:off x="6113621" y="3303984"/>
            <a:ext cx="2621230" cy="369332"/>
          </a:xfrm>
          <a:prstGeom prst="rect">
            <a:avLst/>
          </a:prstGeom>
          <a:noFill/>
        </p:spPr>
        <p:txBody>
          <a:bodyPr wrap="none" rtlCol="0">
            <a:spAutoFit/>
          </a:bodyPr>
          <a:lstStyle/>
          <a:p>
            <a:r>
              <a:rPr lang="en-US" dirty="0">
                <a:solidFill>
                  <a:srgbClr val="0000FF"/>
                </a:solidFill>
              </a:rPr>
              <a:t>New </a:t>
            </a:r>
            <a:r>
              <a:rPr lang="en-US" dirty="0" smtClean="0">
                <a:solidFill>
                  <a:srgbClr val="0000FF"/>
                </a:solidFill>
              </a:rPr>
              <a:t>Extraction </a:t>
            </a:r>
            <a:r>
              <a:rPr lang="en-US" dirty="0">
                <a:solidFill>
                  <a:srgbClr val="0000FF"/>
                </a:solidFill>
              </a:rPr>
              <a:t>Devices</a:t>
            </a:r>
          </a:p>
        </p:txBody>
      </p:sp>
      <p:sp>
        <p:nvSpPr>
          <p:cNvPr id="11" name="TextBox 10"/>
          <p:cNvSpPr txBox="1"/>
          <p:nvPr/>
        </p:nvSpPr>
        <p:spPr>
          <a:xfrm>
            <a:off x="990600" y="4621200"/>
            <a:ext cx="1556836" cy="369332"/>
          </a:xfrm>
          <a:prstGeom prst="rect">
            <a:avLst/>
          </a:prstGeom>
          <a:noFill/>
        </p:spPr>
        <p:txBody>
          <a:bodyPr wrap="none" rtlCol="0">
            <a:spAutoFit/>
          </a:bodyPr>
          <a:lstStyle/>
          <a:p>
            <a:r>
              <a:rPr lang="en-US" dirty="0" smtClean="0">
                <a:solidFill>
                  <a:srgbClr val="0000FF"/>
                </a:solidFill>
              </a:rPr>
              <a:t>Delivery Ring</a:t>
            </a:r>
            <a:endParaRPr lang="en-US" dirty="0">
              <a:solidFill>
                <a:srgbClr val="0000FF"/>
              </a:solidFill>
            </a:endParaRPr>
          </a:p>
        </p:txBody>
      </p:sp>
    </p:spTree>
    <p:extLst>
      <p:ext uri="{BB962C8B-B14F-4D97-AF65-F5344CB8AC3E}">
        <p14:creationId xmlns:p14="http://schemas.microsoft.com/office/powerpoint/2010/main" val="2990971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90600"/>
          </a:xfrm>
        </p:spPr>
        <p:txBody>
          <a:bodyPr>
            <a:normAutofit/>
          </a:bodyPr>
          <a:lstStyle/>
          <a:p>
            <a:r>
              <a:rPr lang="en-US" dirty="0" smtClean="0"/>
              <a:t>30 Straight Section Tunnel</a:t>
            </a:r>
            <a:endParaRPr lang="en-US" dirty="0"/>
          </a:p>
        </p:txBody>
      </p:sp>
      <p:sp>
        <p:nvSpPr>
          <p:cNvPr id="5" name="Footer Placeholder 4"/>
          <p:cNvSpPr>
            <a:spLocks noGrp="1"/>
          </p:cNvSpPr>
          <p:nvPr>
            <p:ph type="ftr" sz="quarter" idx="11"/>
          </p:nvPr>
        </p:nvSpPr>
        <p:spPr>
          <a:xfrm>
            <a:off x="533400" y="6477000"/>
            <a:ext cx="8077200" cy="476250"/>
          </a:xfrm>
          <a:prstGeom prst="rect">
            <a:avLst/>
          </a:prstGeom>
        </p:spPr>
        <p:txBody>
          <a:bodyPr/>
          <a:lstStyle/>
          <a:p>
            <a:r>
              <a:rPr lang="en-US" smtClean="0"/>
              <a:t>D. Still - 4/1/2014 - D30 SS Final Design</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5400"/>
            <a:ext cx="7772400" cy="5183219"/>
          </a:xfrm>
          <a:prstGeom prst="rect">
            <a:avLst/>
          </a:prstGeom>
        </p:spPr>
      </p:pic>
      <p:sp>
        <p:nvSpPr>
          <p:cNvPr id="10" name="TextBox 9"/>
          <p:cNvSpPr txBox="1"/>
          <p:nvPr/>
        </p:nvSpPr>
        <p:spPr>
          <a:xfrm>
            <a:off x="7278069" y="4707843"/>
            <a:ext cx="1180131" cy="307777"/>
          </a:xfrm>
          <a:prstGeom prst="rect">
            <a:avLst/>
          </a:prstGeom>
          <a:noFill/>
        </p:spPr>
        <p:txBody>
          <a:bodyPr wrap="none" rtlCol="0">
            <a:spAutoFit/>
          </a:bodyPr>
          <a:lstStyle/>
          <a:p>
            <a:r>
              <a:rPr lang="en-US" sz="1400" dirty="0" smtClean="0">
                <a:solidFill>
                  <a:schemeClr val="bg1"/>
                </a:solidFill>
              </a:rPr>
              <a:t>Accumulator</a:t>
            </a:r>
            <a:endParaRPr lang="en-US" sz="1400" dirty="0">
              <a:solidFill>
                <a:schemeClr val="bg1"/>
              </a:solidFill>
            </a:endParaRPr>
          </a:p>
        </p:txBody>
      </p:sp>
      <p:sp>
        <p:nvSpPr>
          <p:cNvPr id="11" name="TextBox 10"/>
          <p:cNvSpPr txBox="1"/>
          <p:nvPr/>
        </p:nvSpPr>
        <p:spPr>
          <a:xfrm>
            <a:off x="4308695" y="4767590"/>
            <a:ext cx="1250663" cy="523220"/>
          </a:xfrm>
          <a:prstGeom prst="rect">
            <a:avLst/>
          </a:prstGeom>
          <a:noFill/>
        </p:spPr>
        <p:txBody>
          <a:bodyPr wrap="none" rtlCol="0">
            <a:spAutoFit/>
          </a:bodyPr>
          <a:lstStyle/>
          <a:p>
            <a:r>
              <a:rPr lang="en-US" sz="1400" dirty="0" smtClean="0">
                <a:solidFill>
                  <a:schemeClr val="bg1"/>
                </a:solidFill>
              </a:rPr>
              <a:t>M4 Side of </a:t>
            </a:r>
          </a:p>
          <a:p>
            <a:r>
              <a:rPr lang="en-US" sz="1400" dirty="0" smtClean="0">
                <a:solidFill>
                  <a:schemeClr val="bg1"/>
                </a:solidFill>
              </a:rPr>
              <a:t>Delivery Ring</a:t>
            </a:r>
            <a:endParaRPr lang="en-US" sz="1400" dirty="0">
              <a:solidFill>
                <a:schemeClr val="bg1"/>
              </a:solidFill>
            </a:endParaRPr>
          </a:p>
        </p:txBody>
      </p:sp>
      <p:sp>
        <p:nvSpPr>
          <p:cNvPr id="12" name="TextBox 11"/>
          <p:cNvSpPr txBox="1"/>
          <p:nvPr/>
        </p:nvSpPr>
        <p:spPr>
          <a:xfrm>
            <a:off x="5715985" y="3295845"/>
            <a:ext cx="912429" cy="307777"/>
          </a:xfrm>
          <a:prstGeom prst="rect">
            <a:avLst/>
          </a:prstGeom>
          <a:noFill/>
        </p:spPr>
        <p:txBody>
          <a:bodyPr wrap="none" rtlCol="0">
            <a:spAutoFit/>
          </a:bodyPr>
          <a:lstStyle/>
          <a:p>
            <a:r>
              <a:rPr lang="en-US" sz="1400" dirty="0" smtClean="0">
                <a:solidFill>
                  <a:schemeClr val="bg1"/>
                </a:solidFill>
              </a:rPr>
              <a:t>AP3 Line</a:t>
            </a:r>
          </a:p>
        </p:txBody>
      </p:sp>
    </p:spTree>
    <p:extLst>
      <p:ext uri="{BB962C8B-B14F-4D97-AF65-F5344CB8AC3E}">
        <p14:creationId xmlns:p14="http://schemas.microsoft.com/office/powerpoint/2010/main" val="2626895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D30 Straight Section - Current</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5902"/>
          <a:stretch/>
        </p:blipFill>
        <p:spPr>
          <a:xfrm>
            <a:off x="609600" y="1524000"/>
            <a:ext cx="8187193" cy="4333491"/>
          </a:xfrm>
          <a:prstGeom prst="rect">
            <a:avLst/>
          </a:prstGeom>
        </p:spPr>
      </p:pic>
      <p:sp>
        <p:nvSpPr>
          <p:cNvPr id="3" name="Footer Placeholder 2"/>
          <p:cNvSpPr>
            <a:spLocks noGrp="1"/>
          </p:cNvSpPr>
          <p:nvPr>
            <p:ph type="ftr" sz="quarter" idx="11"/>
          </p:nvPr>
        </p:nvSpPr>
        <p:spPr/>
        <p:txBody>
          <a:bodyPr/>
          <a:lstStyle/>
          <a:p>
            <a:r>
              <a:rPr lang="en-US" smtClean="0"/>
              <a:t>D. Still - 4/1/2014 - D30 SS Final Design</a:t>
            </a:r>
            <a:endParaRPr lang="en-US"/>
          </a:p>
        </p:txBody>
      </p:sp>
      <p:sp>
        <p:nvSpPr>
          <p:cNvPr id="5" name="Slide Number Placeholder 4"/>
          <p:cNvSpPr>
            <a:spLocks noGrp="1"/>
          </p:cNvSpPr>
          <p:nvPr>
            <p:ph type="sldNum" sz="quarter" idx="12"/>
          </p:nvPr>
        </p:nvSpPr>
        <p:spPr/>
        <p:txBody>
          <a:bodyPr/>
          <a:lstStyle/>
          <a:p>
            <a:fld id="{10307B4D-3966-4BAD-8C1B-AB7D0A6298AC}" type="slidenum">
              <a:rPr lang="en-US" smtClean="0"/>
              <a:t>13</a:t>
            </a:fld>
            <a:endParaRPr lang="en-US"/>
          </a:p>
        </p:txBody>
      </p:sp>
    </p:spTree>
    <p:extLst>
      <p:ext uri="{BB962C8B-B14F-4D97-AF65-F5344CB8AC3E}">
        <p14:creationId xmlns:p14="http://schemas.microsoft.com/office/powerpoint/2010/main" val="2746815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Devil is in the ……….</a:t>
            </a:r>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14</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28800"/>
            <a:ext cx="5172075" cy="418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651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 y="152400"/>
            <a:ext cx="8229600" cy="762000"/>
          </a:xfrm>
        </p:spPr>
        <p:txBody>
          <a:bodyPr/>
          <a:lstStyle/>
          <a:p>
            <a:r>
              <a:rPr lang="en-US" dirty="0" smtClean="0"/>
              <a:t>Mu2e In Tunnel Shielding Constraints</a:t>
            </a:r>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15</a:t>
            </a:fld>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86199" y="759532"/>
            <a:ext cx="4191319" cy="314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26558" y="3764522"/>
            <a:ext cx="2514600" cy="276999"/>
          </a:xfrm>
          <a:prstGeom prst="rect">
            <a:avLst/>
          </a:prstGeom>
          <a:noFill/>
        </p:spPr>
        <p:txBody>
          <a:bodyPr wrap="square" rtlCol="0">
            <a:spAutoFit/>
          </a:bodyPr>
          <a:lstStyle/>
          <a:p>
            <a:r>
              <a:rPr lang="en-US" sz="1200" dirty="0" smtClean="0"/>
              <a:t>From C. Crowley: Mu2e-doc-3880</a:t>
            </a:r>
            <a:endParaRPr lang="en-US" sz="1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53035"/>
            <a:ext cx="4015317" cy="301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612" y="3743325"/>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82" y="4029075"/>
            <a:ext cx="37338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62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487362"/>
          </a:xfrm>
        </p:spPr>
        <p:txBody>
          <a:bodyPr>
            <a:normAutofit fontScale="90000"/>
          </a:bodyPr>
          <a:lstStyle/>
          <a:p>
            <a:r>
              <a:rPr lang="en-US" dirty="0" smtClean="0"/>
              <a:t>In-Tunnel Shielding Priority</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23" t="18782" r="1224" b="30023"/>
          <a:stretch/>
        </p:blipFill>
        <p:spPr>
          <a:xfrm>
            <a:off x="0" y="685800"/>
            <a:ext cx="8917450" cy="3090909"/>
          </a:xfrm>
        </p:spPr>
      </p:pic>
      <p:sp>
        <p:nvSpPr>
          <p:cNvPr id="5" name="TextBox 4"/>
          <p:cNvSpPr txBox="1"/>
          <p:nvPr/>
        </p:nvSpPr>
        <p:spPr>
          <a:xfrm>
            <a:off x="4724400" y="4038600"/>
            <a:ext cx="4267200" cy="1477328"/>
          </a:xfrm>
          <a:prstGeom prst="rect">
            <a:avLst/>
          </a:prstGeom>
          <a:noFill/>
        </p:spPr>
        <p:txBody>
          <a:bodyPr wrap="square" rtlCol="0">
            <a:spAutoFit/>
          </a:bodyPr>
          <a:lstStyle/>
          <a:p>
            <a:r>
              <a:rPr lang="en-US" dirty="0" smtClean="0"/>
              <a:t>Since there are so many possible shielding</a:t>
            </a:r>
          </a:p>
          <a:p>
            <a:r>
              <a:rPr lang="en-US" dirty="0" smtClean="0"/>
              <a:t>Priorities in the D30 SS, should assume all</a:t>
            </a:r>
          </a:p>
          <a:p>
            <a:r>
              <a:rPr lang="en-US" dirty="0"/>
              <a:t>s</a:t>
            </a:r>
            <a:r>
              <a:rPr lang="en-US" dirty="0" smtClean="0"/>
              <a:t>pace above the beamline  and 6.5’ from the wall to be reserved for shielding for ~ 180 ‘ of the SS.</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971800"/>
            <a:ext cx="3749352" cy="368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58952" y="6324600"/>
            <a:ext cx="2575248" cy="369332"/>
          </a:xfrm>
          <a:prstGeom prst="rect">
            <a:avLst/>
          </a:prstGeom>
          <a:noFill/>
        </p:spPr>
        <p:txBody>
          <a:bodyPr wrap="square" rtlCol="0">
            <a:spAutoFit/>
          </a:bodyPr>
          <a:lstStyle/>
          <a:p>
            <a:r>
              <a:rPr lang="en-US" dirty="0" smtClean="0"/>
              <a:t>(Mu2e-doc-1872) </a:t>
            </a:r>
            <a:endParaRPr lang="en-US" dirty="0"/>
          </a:p>
        </p:txBody>
      </p:sp>
      <p:sp>
        <p:nvSpPr>
          <p:cNvPr id="3" name="Footer Placeholder 2"/>
          <p:cNvSpPr>
            <a:spLocks noGrp="1"/>
          </p:cNvSpPr>
          <p:nvPr>
            <p:ph type="ftr" sz="quarter" idx="11"/>
          </p:nvPr>
        </p:nvSpPr>
        <p:spPr/>
        <p:txBody>
          <a:bodyPr/>
          <a:lstStyle/>
          <a:p>
            <a:r>
              <a:rPr lang="en-US" smtClean="0"/>
              <a:t>D. Still - 4/1/2014 - D30 SS Final Design</a:t>
            </a:r>
            <a:endParaRPr lang="en-US"/>
          </a:p>
        </p:txBody>
      </p:sp>
      <p:sp>
        <p:nvSpPr>
          <p:cNvPr id="8" name="Slide Number Placeholder 7"/>
          <p:cNvSpPr>
            <a:spLocks noGrp="1"/>
          </p:cNvSpPr>
          <p:nvPr>
            <p:ph type="sldNum" sz="quarter" idx="12"/>
          </p:nvPr>
        </p:nvSpPr>
        <p:spPr/>
        <p:txBody>
          <a:bodyPr/>
          <a:lstStyle/>
          <a:p>
            <a:fld id="{10307B4D-3966-4BAD-8C1B-AB7D0A6298AC}" type="slidenum">
              <a:rPr lang="en-US" smtClean="0"/>
              <a:t>16</a:t>
            </a:fld>
            <a:endParaRPr lang="en-US"/>
          </a:p>
        </p:txBody>
      </p:sp>
    </p:spTree>
    <p:extLst>
      <p:ext uri="{BB962C8B-B14F-4D97-AF65-F5344CB8AC3E}">
        <p14:creationId xmlns:p14="http://schemas.microsoft.com/office/powerpoint/2010/main" val="434930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839200" cy="762000"/>
          </a:xfrm>
        </p:spPr>
        <p:txBody>
          <a:bodyPr>
            <a:normAutofit fontScale="90000"/>
          </a:bodyPr>
          <a:lstStyle/>
          <a:p>
            <a:r>
              <a:rPr lang="en-US" dirty="0" smtClean="0"/>
              <a:t>Mu2e In- Tunnel Shielding Incorporated Look </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219200"/>
            <a:ext cx="6477000" cy="4648052"/>
          </a:xfrm>
        </p:spPr>
      </p:pic>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17</a:t>
            </a:fld>
            <a:endParaRPr lang="en-US" dirty="0"/>
          </a:p>
        </p:txBody>
      </p:sp>
    </p:spTree>
    <p:extLst>
      <p:ext uri="{BB962C8B-B14F-4D97-AF65-F5344CB8AC3E}">
        <p14:creationId xmlns:p14="http://schemas.microsoft.com/office/powerpoint/2010/main" val="399062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762000"/>
          </a:xfrm>
        </p:spPr>
        <p:txBody>
          <a:bodyPr/>
          <a:lstStyle/>
          <a:p>
            <a:r>
              <a:rPr lang="en-US" dirty="0" smtClean="0"/>
              <a:t>Cable Trays and Cables</a:t>
            </a:r>
            <a:endParaRPr lang="en-US" dirty="0"/>
          </a:p>
        </p:txBody>
      </p:sp>
      <p:sp>
        <p:nvSpPr>
          <p:cNvPr id="3" name="Content Placeholder 2"/>
          <p:cNvSpPr>
            <a:spLocks noGrp="1"/>
          </p:cNvSpPr>
          <p:nvPr>
            <p:ph idx="1"/>
          </p:nvPr>
        </p:nvSpPr>
        <p:spPr>
          <a:xfrm>
            <a:off x="381000" y="914400"/>
            <a:ext cx="8229600" cy="4876800"/>
          </a:xfrm>
        </p:spPr>
        <p:txBody>
          <a:bodyPr>
            <a:normAutofit lnSpcReduction="10000"/>
          </a:bodyPr>
          <a:lstStyle/>
          <a:p>
            <a:pPr marL="0" indent="0">
              <a:buNone/>
            </a:pPr>
            <a:r>
              <a:rPr lang="en-US" dirty="0" smtClean="0"/>
              <a:t>The design criteria for the D30SS is:</a:t>
            </a:r>
          </a:p>
          <a:p>
            <a:endParaRPr lang="en-US" dirty="0"/>
          </a:p>
          <a:p>
            <a:pPr lvl="1"/>
            <a:r>
              <a:rPr lang="en-US" b="1" dirty="0" smtClean="0"/>
              <a:t>There can be NO cable trays on the DR side from D2Q11 to D3Q11</a:t>
            </a:r>
            <a:r>
              <a:rPr lang="en-US" dirty="0" smtClean="0"/>
              <a:t>. Reason:   Interference of M3 and M4 beamlines on the top, interference of In-Tunnel shielding or potential shielding,  egress areas for transporting magnets at D3Q9 and D2Q10.</a:t>
            </a:r>
          </a:p>
          <a:p>
            <a:pPr lvl="1"/>
            <a:endParaRPr lang="en-US" dirty="0"/>
          </a:p>
          <a:p>
            <a:pPr lvl="1"/>
            <a:r>
              <a:rPr lang="en-US" b="1" dirty="0" smtClean="0"/>
              <a:t>Since all DR cable trays must be removed, all DR penetrations must be clean out</a:t>
            </a:r>
            <a:r>
              <a:rPr lang="en-US" dirty="0" smtClean="0"/>
              <a:t>. </a:t>
            </a:r>
          </a:p>
          <a:p>
            <a:pPr lvl="1"/>
            <a:endParaRPr lang="en-US" dirty="0"/>
          </a:p>
          <a:p>
            <a:pPr lvl="1"/>
            <a:r>
              <a:rPr lang="en-US" b="1" dirty="0" smtClean="0"/>
              <a:t>All currently used DR penetration cables will need to move across to the </a:t>
            </a:r>
            <a:r>
              <a:rPr lang="en-US" b="1" dirty="0" err="1" smtClean="0"/>
              <a:t>Acc</a:t>
            </a:r>
            <a:r>
              <a:rPr lang="en-US" b="1" dirty="0" smtClean="0"/>
              <a:t> side penetrations in the service building.</a:t>
            </a:r>
          </a:p>
          <a:p>
            <a:pPr lvl="1"/>
            <a:endParaRPr lang="en-US" b="1" dirty="0"/>
          </a:p>
          <a:p>
            <a:pPr lvl="1"/>
            <a:r>
              <a:rPr lang="en-US" b="1" dirty="0" smtClean="0"/>
              <a:t>Some DR penetrations will be needed for M3 and M4 power cables.</a:t>
            </a:r>
            <a:endParaRPr lang="en-US" b="1"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18</a:t>
            </a:fld>
            <a:endParaRPr lang="en-US" dirty="0"/>
          </a:p>
        </p:txBody>
      </p:sp>
    </p:spTree>
    <p:extLst>
      <p:ext uri="{BB962C8B-B14F-4D97-AF65-F5344CB8AC3E}">
        <p14:creationId xmlns:p14="http://schemas.microsoft.com/office/powerpoint/2010/main" val="3354260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609600"/>
          </a:xfrm>
        </p:spPr>
        <p:txBody>
          <a:bodyPr>
            <a:normAutofit fontScale="90000"/>
          </a:bodyPr>
          <a:lstStyle/>
          <a:p>
            <a:r>
              <a:rPr lang="en-US" dirty="0" smtClean="0"/>
              <a:t>D30SS Applying Constraints</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50" t="19819" r="1747" b="61899"/>
          <a:stretch/>
        </p:blipFill>
        <p:spPr>
          <a:xfrm>
            <a:off x="40341" y="1689847"/>
            <a:ext cx="9118127" cy="1344706"/>
          </a:xfrm>
        </p:spPr>
      </p:pic>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19</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8319" y="4028999"/>
            <a:ext cx="3618787" cy="2415540"/>
          </a:xfrm>
          <a:prstGeom prst="rect">
            <a:avLst/>
          </a:prstGeom>
        </p:spPr>
      </p:pic>
      <p:sp>
        <p:nvSpPr>
          <p:cNvPr id="8" name="TextBox 7"/>
          <p:cNvSpPr txBox="1"/>
          <p:nvPr/>
        </p:nvSpPr>
        <p:spPr>
          <a:xfrm>
            <a:off x="76200" y="3205444"/>
            <a:ext cx="4495800" cy="2308324"/>
          </a:xfrm>
          <a:prstGeom prst="rect">
            <a:avLst/>
          </a:prstGeom>
          <a:noFill/>
        </p:spPr>
        <p:txBody>
          <a:bodyPr wrap="square" rtlCol="0">
            <a:spAutoFit/>
          </a:bodyPr>
          <a:lstStyle/>
          <a:p>
            <a:r>
              <a:rPr lang="en-US" dirty="0" smtClean="0"/>
              <a:t>All DR cables tray (3 rows X 320ft must be removed)</a:t>
            </a:r>
          </a:p>
          <a:p>
            <a:endParaRPr lang="en-US" dirty="0"/>
          </a:p>
          <a:p>
            <a:r>
              <a:rPr lang="en-US" dirty="0" smtClean="0"/>
              <a:t>All the cables that go down the DR side penetrations must be </a:t>
            </a:r>
            <a:r>
              <a:rPr lang="en-US" dirty="0"/>
              <a:t>removed. </a:t>
            </a:r>
            <a:endParaRPr lang="en-US" dirty="0" smtClean="0"/>
          </a:p>
          <a:p>
            <a:endParaRPr lang="en-US" dirty="0"/>
          </a:p>
          <a:p>
            <a:r>
              <a:rPr lang="en-US" dirty="0" smtClean="0"/>
              <a:t>All DR side cables will go to the </a:t>
            </a:r>
            <a:r>
              <a:rPr lang="en-US" dirty="0" err="1" smtClean="0"/>
              <a:t>Acc</a:t>
            </a:r>
            <a:r>
              <a:rPr lang="en-US" dirty="0" smtClean="0"/>
              <a:t> side trays and cross over tunnel ceiling. </a:t>
            </a:r>
          </a:p>
        </p:txBody>
      </p:sp>
      <p:sp>
        <p:nvSpPr>
          <p:cNvPr id="9" name="Oval 8"/>
          <p:cNvSpPr/>
          <p:nvPr/>
        </p:nvSpPr>
        <p:spPr>
          <a:xfrm>
            <a:off x="2628900" y="2514600"/>
            <a:ext cx="41529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914400" y="2291044"/>
            <a:ext cx="3429000" cy="985556"/>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343400" y="2362200"/>
            <a:ext cx="3657600" cy="9144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491318" y="3510597"/>
            <a:ext cx="3281082" cy="106140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7798" y="2711653"/>
            <a:ext cx="1640684" cy="1142658"/>
          </a:xfrm>
          <a:prstGeom prst="rect">
            <a:avLst/>
          </a:prstGeom>
        </p:spPr>
      </p:pic>
    </p:spTree>
    <p:extLst>
      <p:ext uri="{BB962C8B-B14F-4D97-AF65-F5344CB8AC3E}">
        <p14:creationId xmlns:p14="http://schemas.microsoft.com/office/powerpoint/2010/main" val="3010768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381000" y="1295400"/>
            <a:ext cx="8229600" cy="4953000"/>
          </a:xfrm>
        </p:spPr>
        <p:txBody>
          <a:bodyPr>
            <a:normAutofit fontScale="85000" lnSpcReduction="20000"/>
          </a:bodyPr>
          <a:lstStyle/>
          <a:p>
            <a:r>
              <a:rPr lang="en-US" dirty="0" smtClean="0"/>
              <a:t>D30 SS Reconfigure Defined</a:t>
            </a:r>
          </a:p>
          <a:p>
            <a:r>
              <a:rPr lang="en-US" dirty="0" smtClean="0"/>
              <a:t>Constraints – Mu2e In-tunnel shielding</a:t>
            </a:r>
          </a:p>
          <a:p>
            <a:r>
              <a:rPr lang="en-US" dirty="0" smtClean="0"/>
              <a:t>Dealing with cables</a:t>
            </a:r>
          </a:p>
          <a:p>
            <a:r>
              <a:rPr lang="en-US" dirty="0" smtClean="0"/>
              <a:t>Cable trays</a:t>
            </a:r>
          </a:p>
          <a:p>
            <a:r>
              <a:rPr lang="en-US" dirty="0" smtClean="0"/>
              <a:t>Final D30 SS layout</a:t>
            </a:r>
          </a:p>
          <a:p>
            <a:r>
              <a:rPr lang="en-US" dirty="0" smtClean="0"/>
              <a:t>Moving magnets</a:t>
            </a:r>
          </a:p>
          <a:p>
            <a:r>
              <a:rPr lang="en-US" dirty="0" smtClean="0"/>
              <a:t>LCW</a:t>
            </a:r>
          </a:p>
          <a:p>
            <a:r>
              <a:rPr lang="en-US" dirty="0" smtClean="0"/>
              <a:t>Bus work</a:t>
            </a:r>
          </a:p>
          <a:p>
            <a:r>
              <a:rPr lang="en-US" dirty="0" smtClean="0"/>
              <a:t>Electrical / Lighting</a:t>
            </a:r>
          </a:p>
          <a:p>
            <a:r>
              <a:rPr lang="en-US" dirty="0" smtClean="0"/>
              <a:t>Instrumentation</a:t>
            </a:r>
          </a:p>
          <a:p>
            <a:r>
              <a:rPr lang="en-US" dirty="0" smtClean="0"/>
              <a:t>Vacuum</a:t>
            </a:r>
          </a:p>
          <a:p>
            <a:r>
              <a:rPr lang="en-US" dirty="0" smtClean="0"/>
              <a:t>Trims</a:t>
            </a:r>
          </a:p>
          <a:p>
            <a:r>
              <a:rPr lang="en-US" dirty="0" smtClean="0"/>
              <a:t>Service Building</a:t>
            </a:r>
          </a:p>
          <a:p>
            <a:r>
              <a:rPr lang="en-US" dirty="0" smtClean="0"/>
              <a:t>Kicker power</a:t>
            </a:r>
          </a:p>
          <a:p>
            <a:r>
              <a:rPr lang="en-US" dirty="0" smtClean="0"/>
              <a:t>M4 Power Cables</a:t>
            </a:r>
          </a:p>
          <a:p>
            <a:r>
              <a:rPr lang="en-US" dirty="0" smtClean="0"/>
              <a:t>M3 Power Cables</a:t>
            </a:r>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a:p>
        </p:txBody>
      </p:sp>
      <p:sp>
        <p:nvSpPr>
          <p:cNvPr id="5" name="Slide Number Placeholder 4"/>
          <p:cNvSpPr>
            <a:spLocks noGrp="1"/>
          </p:cNvSpPr>
          <p:nvPr>
            <p:ph type="sldNum" sz="quarter" idx="12"/>
          </p:nvPr>
        </p:nvSpPr>
        <p:spPr/>
        <p:txBody>
          <a:bodyPr/>
          <a:lstStyle/>
          <a:p>
            <a:fld id="{10307B4D-3966-4BAD-8C1B-AB7D0A6298AC}" type="slidenum">
              <a:rPr lang="en-US" smtClean="0"/>
              <a:t>2</a:t>
            </a:fld>
            <a:endParaRPr lang="en-US"/>
          </a:p>
        </p:txBody>
      </p:sp>
    </p:spTree>
    <p:extLst>
      <p:ext uri="{BB962C8B-B14F-4D97-AF65-F5344CB8AC3E}">
        <p14:creationId xmlns:p14="http://schemas.microsoft.com/office/powerpoint/2010/main" val="1973990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762000"/>
          </a:xfrm>
        </p:spPr>
        <p:txBody>
          <a:bodyPr/>
          <a:lstStyle/>
          <a:p>
            <a:r>
              <a:rPr lang="en-US" dirty="0" smtClean="0"/>
              <a:t>Cable Plan</a:t>
            </a:r>
            <a:endParaRPr lang="en-US" dirty="0"/>
          </a:p>
        </p:txBody>
      </p:sp>
      <p:sp>
        <p:nvSpPr>
          <p:cNvPr id="3" name="Content Placeholder 2"/>
          <p:cNvSpPr>
            <a:spLocks noGrp="1"/>
          </p:cNvSpPr>
          <p:nvPr>
            <p:ph idx="1"/>
          </p:nvPr>
        </p:nvSpPr>
        <p:spPr>
          <a:xfrm>
            <a:off x="381000" y="1447800"/>
            <a:ext cx="8229600" cy="4876800"/>
          </a:xfrm>
        </p:spPr>
        <p:txBody>
          <a:bodyPr>
            <a:normAutofit fontScale="55000" lnSpcReduction="20000"/>
          </a:bodyPr>
          <a:lstStyle/>
          <a:p>
            <a:pPr marL="0" indent="0">
              <a:buNone/>
            </a:pPr>
            <a:r>
              <a:rPr lang="en-US" sz="2900" b="1" dirty="0"/>
              <a:t>Cables to Remove</a:t>
            </a:r>
          </a:p>
          <a:p>
            <a:endParaRPr lang="en-US" dirty="0"/>
          </a:p>
          <a:p>
            <a:pPr marL="0" indent="0">
              <a:buNone/>
            </a:pPr>
            <a:r>
              <a:rPr lang="en-US" sz="2500" dirty="0"/>
              <a:t>- AP3 SEM</a:t>
            </a:r>
          </a:p>
          <a:p>
            <a:pPr marL="0" indent="0">
              <a:buNone/>
            </a:pPr>
            <a:r>
              <a:rPr lang="en-US" sz="2500" dirty="0"/>
              <a:t>- AP3 </a:t>
            </a:r>
            <a:r>
              <a:rPr lang="en-US" sz="2500" dirty="0" smtClean="0"/>
              <a:t>BPM				- AP3 Vacuum</a:t>
            </a:r>
            <a:endParaRPr lang="en-US" sz="2500" dirty="0"/>
          </a:p>
          <a:p>
            <a:pPr marL="0" indent="0">
              <a:buNone/>
            </a:pPr>
            <a:r>
              <a:rPr lang="en-US" sz="2500" dirty="0"/>
              <a:t>- AP3 </a:t>
            </a:r>
            <a:r>
              <a:rPr lang="en-US" sz="2500" dirty="0" smtClean="0"/>
              <a:t>BLM				- AP3 </a:t>
            </a:r>
            <a:r>
              <a:rPr lang="en-US" sz="2500" dirty="0"/>
              <a:t>Trim magnet </a:t>
            </a:r>
          </a:p>
          <a:p>
            <a:pPr marL="0" indent="0">
              <a:buNone/>
            </a:pPr>
            <a:endParaRPr lang="en-US" dirty="0"/>
          </a:p>
          <a:p>
            <a:pPr marL="0" indent="0">
              <a:buNone/>
            </a:pPr>
            <a:r>
              <a:rPr lang="en-US" sz="2900" b="1" dirty="0" smtClean="0"/>
              <a:t>Existing </a:t>
            </a:r>
            <a:r>
              <a:rPr lang="en-US" sz="2900" b="1" dirty="0"/>
              <a:t>Cables to Deal with</a:t>
            </a:r>
          </a:p>
          <a:p>
            <a:endParaRPr lang="en-US" dirty="0"/>
          </a:p>
          <a:p>
            <a:pPr marL="0" indent="0">
              <a:buNone/>
            </a:pPr>
            <a:r>
              <a:rPr lang="en-US" sz="2500" dirty="0"/>
              <a:t>- DR BLM (314 to 217)			</a:t>
            </a:r>
            <a:r>
              <a:rPr lang="en-US" sz="2500" dirty="0" smtClean="0"/>
              <a:t>- </a:t>
            </a:r>
            <a:r>
              <a:rPr lang="en-US" sz="2500" dirty="0" err="1"/>
              <a:t>Firus</a:t>
            </a:r>
            <a:r>
              <a:rPr lang="en-US" sz="2500" dirty="0"/>
              <a:t> ( In DR tray to Ap10 &amp; AP50)</a:t>
            </a:r>
          </a:p>
          <a:p>
            <a:pPr marL="0" indent="0">
              <a:buNone/>
            </a:pPr>
            <a:r>
              <a:rPr lang="en-US" sz="2500" dirty="0"/>
              <a:t>- DR BPM Signal (4Q0-3Q0/ 3Q0-2Q0)	</a:t>
            </a:r>
            <a:r>
              <a:rPr lang="en-US" sz="2500" dirty="0" smtClean="0"/>
              <a:t>- </a:t>
            </a:r>
            <a:r>
              <a:rPr lang="en-US" sz="2500" dirty="0"/>
              <a:t>Phone ( to Ap30 tunnel &amp; AP0)</a:t>
            </a:r>
          </a:p>
          <a:p>
            <a:pPr marL="0" indent="0">
              <a:buNone/>
            </a:pPr>
            <a:r>
              <a:rPr lang="en-US" sz="2500" dirty="0"/>
              <a:t>- DR BPM preamp power (on wall)		</a:t>
            </a:r>
            <a:r>
              <a:rPr lang="en-US" sz="2500" dirty="0" smtClean="0"/>
              <a:t>- </a:t>
            </a:r>
            <a:r>
              <a:rPr lang="en-US" sz="2500" dirty="0"/>
              <a:t>CATV (In DR cable tray</a:t>
            </a:r>
            <a:r>
              <a:rPr lang="en-US" sz="2500" dirty="0" smtClean="0"/>
              <a:t>)</a:t>
            </a:r>
            <a:endParaRPr lang="en-US" sz="2500" dirty="0"/>
          </a:p>
          <a:p>
            <a:pPr marL="0" indent="0">
              <a:buNone/>
            </a:pPr>
            <a:r>
              <a:rPr lang="en-US" sz="2500" dirty="0"/>
              <a:t>- Safety System (interlock to AP0</a:t>
            </a:r>
            <a:r>
              <a:rPr lang="en-US" sz="2500" dirty="0" smtClean="0"/>
              <a:t>)		- Abort Link</a:t>
            </a:r>
            <a:endParaRPr lang="en-US" sz="2500" dirty="0"/>
          </a:p>
          <a:p>
            <a:pPr marL="0" indent="0">
              <a:buNone/>
            </a:pPr>
            <a:r>
              <a:rPr lang="en-US" sz="2500" dirty="0"/>
              <a:t>- Quad Motion Control</a:t>
            </a:r>
          </a:p>
          <a:p>
            <a:pPr marL="0" indent="0">
              <a:buNone/>
            </a:pPr>
            <a:r>
              <a:rPr lang="en-US" sz="2500" dirty="0"/>
              <a:t>- Network (From AP10 to AP0)</a:t>
            </a:r>
          </a:p>
          <a:p>
            <a:pPr marL="0" indent="0">
              <a:buNone/>
            </a:pPr>
            <a:r>
              <a:rPr lang="en-US" sz="2500" dirty="0"/>
              <a:t>- DR vacuum (119,116,113,110,216,213,210,207,205,204,203,201,301,302,304,305,306,307)</a:t>
            </a:r>
          </a:p>
          <a:p>
            <a:pPr marL="0" indent="0">
              <a:buNone/>
            </a:pPr>
            <a:endParaRPr lang="en-US" sz="2500" dirty="0"/>
          </a:p>
          <a:p>
            <a:pPr marL="0" indent="0">
              <a:buNone/>
            </a:pPr>
            <a:r>
              <a:rPr lang="en-US" sz="2500" dirty="0"/>
              <a:t>- QF   (350 MCM</a:t>
            </a:r>
            <a:r>
              <a:rPr lang="en-US" sz="2500" dirty="0" smtClean="0"/>
              <a:t>)			-</a:t>
            </a:r>
            <a:r>
              <a:rPr lang="en-US" sz="2500" dirty="0" err="1" smtClean="0"/>
              <a:t>Klixon</a:t>
            </a:r>
            <a:endParaRPr lang="en-US" sz="2500" dirty="0"/>
          </a:p>
          <a:p>
            <a:pPr marL="0" indent="0">
              <a:buNone/>
            </a:pPr>
            <a:r>
              <a:rPr lang="en-US" sz="2500" dirty="0"/>
              <a:t>- QD   (350 MCM</a:t>
            </a:r>
            <a:r>
              <a:rPr lang="en-US" sz="2500" dirty="0" smtClean="0"/>
              <a:t>)			-</a:t>
            </a:r>
            <a:r>
              <a:rPr lang="en-US" sz="2500" dirty="0"/>
              <a:t>Trims (H301,V301,H305,H206,V206,H209</a:t>
            </a:r>
            <a:r>
              <a:rPr lang="en-US" sz="2500" dirty="0" smtClean="0"/>
              <a:t>)</a:t>
            </a:r>
            <a:endParaRPr lang="en-US" sz="2500" dirty="0"/>
          </a:p>
          <a:p>
            <a:pPr marL="0" indent="0">
              <a:buNone/>
            </a:pPr>
            <a:r>
              <a:rPr lang="en-US" sz="2500" dirty="0"/>
              <a:t>- QSS (350 MCM</a:t>
            </a:r>
            <a:r>
              <a:rPr lang="en-US" sz="2500" dirty="0" smtClean="0"/>
              <a:t>)			- </a:t>
            </a:r>
            <a:r>
              <a:rPr lang="en-US" sz="2500" dirty="0"/>
              <a:t>Shunt DR 319 - 219 (Replace only 7 to 7 locations</a:t>
            </a:r>
            <a:r>
              <a:rPr lang="en-US" sz="2500" dirty="0" smtClean="0"/>
              <a:t>)</a:t>
            </a:r>
            <a:endParaRPr lang="en-US" sz="2500" dirty="0"/>
          </a:p>
          <a:p>
            <a:pPr marL="0" indent="0">
              <a:buNone/>
            </a:pPr>
            <a:r>
              <a:rPr lang="en-US" sz="2500" dirty="0"/>
              <a:t>- IB     (copper 2" bus)</a:t>
            </a:r>
          </a:p>
          <a:p>
            <a:pPr marL="0" indent="0">
              <a:buNone/>
            </a:pPr>
            <a:r>
              <a:rPr lang="en-US" sz="2500" dirty="0"/>
              <a:t>- </a:t>
            </a:r>
            <a:r>
              <a:rPr lang="en-US" sz="2500" dirty="0" smtClean="0"/>
              <a:t>SF    </a:t>
            </a:r>
            <a:r>
              <a:rPr lang="en-US" sz="2500" dirty="0"/>
              <a:t>(350 MCM)</a:t>
            </a:r>
          </a:p>
          <a:p>
            <a:pPr marL="0" indent="0">
              <a:buNone/>
            </a:pPr>
            <a:r>
              <a:rPr lang="en-US" sz="2500" dirty="0" smtClean="0"/>
              <a:t>- SD     </a:t>
            </a:r>
            <a:r>
              <a:rPr lang="en-US" sz="2500" dirty="0"/>
              <a:t>(350 MCM)</a:t>
            </a:r>
          </a:p>
          <a:p>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20</a:t>
            </a:fld>
            <a:endParaRPr lang="en-US" dirty="0"/>
          </a:p>
        </p:txBody>
      </p:sp>
    </p:spTree>
    <p:extLst>
      <p:ext uri="{BB962C8B-B14F-4D97-AF65-F5344CB8AC3E}">
        <p14:creationId xmlns:p14="http://schemas.microsoft.com/office/powerpoint/2010/main" val="3676153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685800"/>
          </a:xfrm>
        </p:spPr>
        <p:txBody>
          <a:bodyPr>
            <a:normAutofit fontScale="90000"/>
          </a:bodyPr>
          <a:lstStyle/>
          <a:p>
            <a:r>
              <a:rPr lang="en-US" dirty="0" smtClean="0"/>
              <a:t>Powered Bus Solutions</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560" t="19069" r="3013" b="61271"/>
          <a:stretch/>
        </p:blipFill>
        <p:spPr>
          <a:xfrm>
            <a:off x="76200" y="1524000"/>
            <a:ext cx="8968791" cy="1474322"/>
          </a:xfrm>
        </p:spPr>
      </p:pic>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21</a:t>
            </a:fld>
            <a:endParaRPr lang="en-US" dirty="0"/>
          </a:p>
        </p:txBody>
      </p:sp>
      <p:pic>
        <p:nvPicPr>
          <p:cNvPr id="7"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11926"/>
          <a:stretch/>
        </p:blipFill>
        <p:spPr>
          <a:xfrm>
            <a:off x="4038600" y="2971800"/>
            <a:ext cx="4899212" cy="3657600"/>
          </a:xfrm>
          <a:prstGeom prst="rect">
            <a:avLst/>
          </a:prstGeom>
        </p:spPr>
      </p:pic>
      <p:sp>
        <p:nvSpPr>
          <p:cNvPr id="8" name="TextBox 7"/>
          <p:cNvSpPr txBox="1"/>
          <p:nvPr/>
        </p:nvSpPr>
        <p:spPr>
          <a:xfrm>
            <a:off x="152400" y="3429000"/>
            <a:ext cx="3581400" cy="2031325"/>
          </a:xfrm>
          <a:prstGeom prst="rect">
            <a:avLst/>
          </a:prstGeom>
          <a:noFill/>
        </p:spPr>
        <p:txBody>
          <a:bodyPr wrap="square" rtlCol="0">
            <a:spAutoFit/>
          </a:bodyPr>
          <a:lstStyle/>
          <a:p>
            <a:r>
              <a:rPr lang="en-US" dirty="0" smtClean="0"/>
              <a:t>Power Bus for </a:t>
            </a:r>
          </a:p>
          <a:p>
            <a:r>
              <a:rPr lang="en-US" dirty="0" smtClean="0"/>
              <a:t>IB,QD,QF,SF,SD will move to overhead or in new cable tray</a:t>
            </a:r>
          </a:p>
          <a:p>
            <a:endParaRPr lang="en-US" dirty="0"/>
          </a:p>
          <a:p>
            <a:r>
              <a:rPr lang="en-US" dirty="0" smtClean="0"/>
              <a:t>QSS bus and </a:t>
            </a:r>
            <a:r>
              <a:rPr lang="en-US" dirty="0" err="1" smtClean="0"/>
              <a:t>klixon</a:t>
            </a:r>
            <a:r>
              <a:rPr lang="en-US" dirty="0" smtClean="0"/>
              <a:t> will go on the wall between LCW header and sub header.  </a:t>
            </a:r>
            <a:endParaRPr lang="en-US" dirty="0"/>
          </a:p>
        </p:txBody>
      </p:sp>
      <p:sp>
        <p:nvSpPr>
          <p:cNvPr id="9" name="Oval 8"/>
          <p:cNvSpPr/>
          <p:nvPr/>
        </p:nvSpPr>
        <p:spPr>
          <a:xfrm>
            <a:off x="5715000" y="3606462"/>
            <a:ext cx="838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018929" y="4953000"/>
            <a:ext cx="838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3276600" y="4025562"/>
            <a:ext cx="2438400" cy="1524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276600" y="5105400"/>
            <a:ext cx="4742329" cy="2667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076700" y="4444662"/>
            <a:ext cx="838200" cy="35593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3276600" y="4177962"/>
            <a:ext cx="800100" cy="2667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700" y="5460325"/>
            <a:ext cx="1295400" cy="971550"/>
          </a:xfrm>
          <a:prstGeom prst="rect">
            <a:avLst/>
          </a:prstGeom>
        </p:spPr>
      </p:pic>
    </p:spTree>
    <p:extLst>
      <p:ext uri="{BB962C8B-B14F-4D97-AF65-F5344CB8AC3E}">
        <p14:creationId xmlns:p14="http://schemas.microsoft.com/office/powerpoint/2010/main" val="32576062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D30 SS Tunnel Cross Section</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10636" r="12250" b="6439"/>
          <a:stretch/>
        </p:blipFill>
        <p:spPr>
          <a:xfrm>
            <a:off x="457200" y="1447800"/>
            <a:ext cx="7801956" cy="4847949"/>
          </a:xfrm>
        </p:spPr>
      </p:pic>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22</a:t>
            </a:fld>
            <a:endParaRPr lang="en-US" dirty="0"/>
          </a:p>
        </p:txBody>
      </p:sp>
    </p:spTree>
    <p:extLst>
      <p:ext uri="{BB962C8B-B14F-4D97-AF65-F5344CB8AC3E}">
        <p14:creationId xmlns:p14="http://schemas.microsoft.com/office/powerpoint/2010/main" val="2241930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fontScale="90000"/>
          </a:bodyPr>
          <a:lstStyle/>
          <a:p>
            <a:r>
              <a:rPr lang="en-US" dirty="0" smtClean="0"/>
              <a:t>D30SS Proposed Long. Cross Section</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12516" r="11837" b="7206"/>
          <a:stretch/>
        </p:blipFill>
        <p:spPr>
          <a:xfrm>
            <a:off x="685800" y="1524000"/>
            <a:ext cx="7352132" cy="4601592"/>
          </a:xfrm>
        </p:spPr>
      </p:pic>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23</a:t>
            </a:fld>
            <a:endParaRPr lang="en-US" dirty="0"/>
          </a:p>
        </p:txBody>
      </p:sp>
    </p:spTree>
    <p:extLst>
      <p:ext uri="{BB962C8B-B14F-4D97-AF65-F5344CB8AC3E}">
        <p14:creationId xmlns:p14="http://schemas.microsoft.com/office/powerpoint/2010/main" val="41949995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M3 &amp; M4 Power Bus Route Plan</a:t>
            </a:r>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24</a:t>
            </a:fld>
            <a:endParaRPr lang="en-US" dirty="0"/>
          </a:p>
        </p:txBody>
      </p:sp>
      <p:pic>
        <p:nvPicPr>
          <p:cNvPr id="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556" t="26860" r="2539" b="42313"/>
          <a:stretch/>
        </p:blipFill>
        <p:spPr bwMode="auto">
          <a:xfrm>
            <a:off x="304800" y="1371600"/>
            <a:ext cx="8229600" cy="1663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50" t="27847" r="63016" b="41326"/>
          <a:stretch/>
        </p:blipFill>
        <p:spPr bwMode="auto">
          <a:xfrm>
            <a:off x="76200" y="3197004"/>
            <a:ext cx="4296052" cy="2712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831" t="29411" r="5992" b="39762"/>
          <a:stretch/>
        </p:blipFill>
        <p:spPr bwMode="auto">
          <a:xfrm>
            <a:off x="4648200" y="3227336"/>
            <a:ext cx="4273683" cy="2818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9307" y="5597904"/>
            <a:ext cx="3913094" cy="923330"/>
          </a:xfrm>
          <a:prstGeom prst="rect">
            <a:avLst/>
          </a:prstGeom>
          <a:noFill/>
          <a:ln>
            <a:solidFill>
              <a:schemeClr val="tx1"/>
            </a:solidFill>
          </a:ln>
        </p:spPr>
        <p:txBody>
          <a:bodyPr wrap="square" rtlCol="0">
            <a:spAutoFit/>
          </a:bodyPr>
          <a:lstStyle/>
          <a:p>
            <a:r>
              <a:rPr lang="en-US" dirty="0" smtClean="0"/>
              <a:t>M3: Planning to use DR side penetrations for cables that power V742,H744,VT750,ICMAG &amp; QT303</a:t>
            </a:r>
            <a:endParaRPr lang="en-US" dirty="0"/>
          </a:p>
        </p:txBody>
      </p:sp>
      <p:sp>
        <p:nvSpPr>
          <p:cNvPr id="10" name="TextBox 9"/>
          <p:cNvSpPr txBox="1"/>
          <p:nvPr/>
        </p:nvSpPr>
        <p:spPr>
          <a:xfrm>
            <a:off x="4576744" y="5585936"/>
            <a:ext cx="4186256" cy="923330"/>
          </a:xfrm>
          <a:prstGeom prst="rect">
            <a:avLst/>
          </a:prstGeom>
          <a:noFill/>
          <a:ln>
            <a:solidFill>
              <a:schemeClr val="tx1"/>
            </a:solidFill>
          </a:ln>
        </p:spPr>
        <p:txBody>
          <a:bodyPr wrap="square" rtlCol="0">
            <a:spAutoFit/>
          </a:bodyPr>
          <a:lstStyle/>
          <a:p>
            <a:r>
              <a:rPr lang="en-US" dirty="0" smtClean="0"/>
              <a:t>M4L Planning </a:t>
            </a:r>
            <a:r>
              <a:rPr lang="en-US" dirty="0"/>
              <a:t>to use DR side penetrations for cables that power </a:t>
            </a:r>
            <a:r>
              <a:rPr lang="en-US" dirty="0" smtClean="0"/>
              <a:t>H910,V907,V905 &amp;V901</a:t>
            </a:r>
            <a:endParaRPr lang="en-US" dirty="0">
              <a:solidFill>
                <a:srgbClr val="FF0000"/>
              </a:solidFill>
            </a:endParaRPr>
          </a:p>
        </p:txBody>
      </p:sp>
      <p:sp>
        <p:nvSpPr>
          <p:cNvPr id="11" name="TextBox 10"/>
          <p:cNvSpPr txBox="1"/>
          <p:nvPr/>
        </p:nvSpPr>
        <p:spPr>
          <a:xfrm>
            <a:off x="2203772" y="2904170"/>
            <a:ext cx="5638800" cy="923330"/>
          </a:xfrm>
          <a:prstGeom prst="rect">
            <a:avLst/>
          </a:prstGeom>
          <a:noFill/>
          <a:ln>
            <a:solidFill>
              <a:schemeClr val="tx1"/>
            </a:solidFill>
          </a:ln>
        </p:spPr>
        <p:txBody>
          <a:bodyPr wrap="square" rtlCol="0">
            <a:spAutoFit/>
          </a:bodyPr>
          <a:lstStyle/>
          <a:p>
            <a:r>
              <a:rPr lang="en-US" dirty="0" smtClean="0"/>
              <a:t>All M3 and M4 Quad cables will come down ACC mid penetrations and use cross over system to get to quad loads.</a:t>
            </a:r>
            <a:endParaRPr lang="en-US" dirty="0"/>
          </a:p>
        </p:txBody>
      </p:sp>
      <p:sp>
        <p:nvSpPr>
          <p:cNvPr id="12" name="Oval 11"/>
          <p:cNvSpPr/>
          <p:nvPr/>
        </p:nvSpPr>
        <p:spPr>
          <a:xfrm>
            <a:off x="4372252" y="2170775"/>
            <a:ext cx="1037948" cy="191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3886200" y="2266488"/>
            <a:ext cx="486052" cy="637682"/>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3136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sz="3600" dirty="0" smtClean="0"/>
              <a:t>Routing M4 Dipole Magnet Cables</a:t>
            </a:r>
            <a:r>
              <a:rPr lang="en-US" sz="3600" dirty="0"/>
              <a:t> </a:t>
            </a:r>
            <a:r>
              <a:rPr lang="en-US" sz="3600" dirty="0" smtClean="0"/>
              <a:t>(DR Side)</a:t>
            </a:r>
            <a:br>
              <a:rPr lang="en-US" sz="3600" dirty="0" smtClean="0"/>
            </a:br>
            <a:r>
              <a:rPr lang="en-US" sz="2700" dirty="0" smtClean="0"/>
              <a:t>24 – 500 MCM </a:t>
            </a:r>
            <a:endParaRPr lang="en-US" sz="27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3525" b="80460"/>
          <a:stretch/>
        </p:blipFill>
        <p:spPr>
          <a:xfrm>
            <a:off x="0" y="1066800"/>
            <a:ext cx="9090483" cy="1589357"/>
          </a:xfrm>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72547" b="80460"/>
          <a:stretch/>
        </p:blipFill>
        <p:spPr>
          <a:xfrm>
            <a:off x="-1" y="2663401"/>
            <a:ext cx="4368391" cy="2405765"/>
          </a:xfrm>
          <a:prstGeom prst="rect">
            <a:avLst/>
          </a:prstGeom>
        </p:spPr>
      </p:pic>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3296" r="13524" b="80460"/>
          <a:stretch/>
        </p:blipFill>
        <p:spPr>
          <a:xfrm>
            <a:off x="3401291" y="5261841"/>
            <a:ext cx="5590309" cy="158935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2383116"/>
            <a:ext cx="3581400" cy="2686050"/>
          </a:xfrm>
          <a:prstGeom prst="rect">
            <a:avLst/>
          </a:prstGeom>
        </p:spPr>
      </p:pic>
      <p:sp>
        <p:nvSpPr>
          <p:cNvPr id="9" name="Footer Placeholder 8"/>
          <p:cNvSpPr>
            <a:spLocks noGrp="1"/>
          </p:cNvSpPr>
          <p:nvPr>
            <p:ph type="ftr" sz="quarter" idx="11"/>
          </p:nvPr>
        </p:nvSpPr>
        <p:spPr/>
        <p:txBody>
          <a:bodyPr/>
          <a:lstStyle/>
          <a:p>
            <a:r>
              <a:rPr lang="en-US" smtClean="0"/>
              <a:t>D. Still - 4/1/2014 - D30 SS Final Design</a:t>
            </a:r>
            <a:endParaRPr lang="en-US"/>
          </a:p>
        </p:txBody>
      </p:sp>
      <p:sp>
        <p:nvSpPr>
          <p:cNvPr id="10" name="Slide Number Placeholder 9"/>
          <p:cNvSpPr>
            <a:spLocks noGrp="1"/>
          </p:cNvSpPr>
          <p:nvPr>
            <p:ph type="sldNum" sz="quarter" idx="12"/>
          </p:nvPr>
        </p:nvSpPr>
        <p:spPr/>
        <p:txBody>
          <a:bodyPr/>
          <a:lstStyle/>
          <a:p>
            <a:fld id="{10307B4D-3966-4BAD-8C1B-AB7D0A6298AC}" type="slidenum">
              <a:rPr lang="en-US" smtClean="0"/>
              <a:t>25</a:t>
            </a:fld>
            <a:endParaRPr lang="en-US"/>
          </a:p>
        </p:txBody>
      </p:sp>
    </p:spTree>
    <p:extLst>
      <p:ext uri="{BB962C8B-B14F-4D97-AF65-F5344CB8AC3E}">
        <p14:creationId xmlns:p14="http://schemas.microsoft.com/office/powerpoint/2010/main" val="20649589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609600"/>
          </a:xfrm>
        </p:spPr>
        <p:txBody>
          <a:bodyPr>
            <a:normAutofit fontScale="90000"/>
          </a:bodyPr>
          <a:lstStyle/>
          <a:p>
            <a:r>
              <a:rPr lang="en-US" dirty="0" smtClean="0"/>
              <a:t>DR QSS Bus Interferences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4600" y="3733800"/>
            <a:ext cx="2265424" cy="169906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5" y="3548025"/>
            <a:ext cx="2392556" cy="1994398"/>
          </a:xfrm>
          <a:prstGeom prst="rect">
            <a:avLst/>
          </a:prstGeo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31" y="1041672"/>
            <a:ext cx="2683443" cy="2012582"/>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1174" y="1360155"/>
            <a:ext cx="2438400" cy="218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r>
              <a:rPr lang="en-US" smtClean="0"/>
              <a:t>D. Still - 4/1/2014 - D30 SS Final Design</a:t>
            </a:r>
            <a:endParaRPr lang="en-US"/>
          </a:p>
        </p:txBody>
      </p:sp>
      <p:sp>
        <p:nvSpPr>
          <p:cNvPr id="8" name="Slide Number Placeholder 7"/>
          <p:cNvSpPr>
            <a:spLocks noGrp="1"/>
          </p:cNvSpPr>
          <p:nvPr>
            <p:ph type="sldNum" sz="quarter" idx="12"/>
          </p:nvPr>
        </p:nvSpPr>
        <p:spPr/>
        <p:txBody>
          <a:bodyPr/>
          <a:lstStyle/>
          <a:p>
            <a:fld id="{10307B4D-3966-4BAD-8C1B-AB7D0A6298AC}" type="slidenum">
              <a:rPr lang="en-US" smtClean="0"/>
              <a:t>26</a:t>
            </a:fld>
            <a:endParaRPr lang="en-US"/>
          </a:p>
        </p:txBody>
      </p:sp>
      <p:pic>
        <p:nvPicPr>
          <p:cNvPr id="10" name="Content Placeholder 5"/>
          <p:cNvPicPr>
            <a:picLocks noChangeAspect="1"/>
          </p:cNvPicPr>
          <p:nvPr/>
        </p:nvPicPr>
        <p:blipFill rotWithShape="1">
          <a:blip r:embed="rId6">
            <a:extLst>
              <a:ext uri="{28A0092B-C50C-407E-A947-70E740481C1C}">
                <a14:useLocalDpi xmlns:a14="http://schemas.microsoft.com/office/drawing/2010/main" val="0"/>
              </a:ext>
            </a:extLst>
          </a:blip>
          <a:srcRect t="10636" r="12250" b="6439"/>
          <a:stretch/>
        </p:blipFill>
        <p:spPr>
          <a:xfrm>
            <a:off x="5029200" y="4137212"/>
            <a:ext cx="3900979" cy="2423975"/>
          </a:xfrm>
          <a:prstGeom prst="rect">
            <a:avLst/>
          </a:prstGeom>
        </p:spPr>
      </p:pic>
      <p:sp>
        <p:nvSpPr>
          <p:cNvPr id="9" name="TextBox 8"/>
          <p:cNvSpPr txBox="1"/>
          <p:nvPr/>
        </p:nvSpPr>
        <p:spPr>
          <a:xfrm>
            <a:off x="5257800" y="887974"/>
            <a:ext cx="3838227" cy="3139321"/>
          </a:xfrm>
          <a:prstGeom prst="rect">
            <a:avLst/>
          </a:prstGeom>
          <a:noFill/>
        </p:spPr>
        <p:txBody>
          <a:bodyPr wrap="square" rtlCol="0">
            <a:spAutoFit/>
          </a:bodyPr>
          <a:lstStyle/>
          <a:p>
            <a:r>
              <a:rPr lang="en-US" dirty="0" smtClean="0">
                <a:solidFill>
                  <a:srgbClr val="00B0F0"/>
                </a:solidFill>
              </a:rPr>
              <a:t>QSS bus and </a:t>
            </a:r>
            <a:r>
              <a:rPr lang="en-US" dirty="0" err="1" smtClean="0">
                <a:solidFill>
                  <a:srgbClr val="00B0F0"/>
                </a:solidFill>
              </a:rPr>
              <a:t>klixon</a:t>
            </a:r>
            <a:r>
              <a:rPr lang="en-US" dirty="0" smtClean="0">
                <a:solidFill>
                  <a:srgbClr val="00B0F0"/>
                </a:solidFill>
              </a:rPr>
              <a:t> cables will mount on the DR wall between LCW pipes.</a:t>
            </a:r>
          </a:p>
          <a:p>
            <a:r>
              <a:rPr lang="en-US" dirty="0" smtClean="0"/>
              <a:t>There are a number of </a:t>
            </a:r>
          </a:p>
          <a:p>
            <a:r>
              <a:rPr lang="en-US" dirty="0" smtClean="0"/>
              <a:t>Items that interfere with the installation of the QSS bus</a:t>
            </a:r>
          </a:p>
          <a:p>
            <a:pPr marL="285750" indent="-285750">
              <a:buFont typeface="Arial" panose="020B0604020202020204" pitchFamily="34" charset="0"/>
              <a:buChar char="•"/>
            </a:pPr>
            <a:r>
              <a:rPr lang="en-US" dirty="0" smtClean="0"/>
              <a:t>Welding outlet (decommission)</a:t>
            </a:r>
          </a:p>
          <a:p>
            <a:pPr marL="285750" indent="-285750">
              <a:buFont typeface="Arial" panose="020B0604020202020204" pitchFamily="34" charset="0"/>
              <a:buChar char="•"/>
            </a:pPr>
            <a:r>
              <a:rPr lang="en-US" dirty="0" smtClean="0"/>
              <a:t>120 outlets (decommission)</a:t>
            </a:r>
          </a:p>
          <a:p>
            <a:pPr marL="285750" indent="-285750">
              <a:buFont typeface="Arial" panose="020B0604020202020204" pitchFamily="34" charset="0"/>
              <a:buChar char="•"/>
            </a:pPr>
            <a:r>
              <a:rPr lang="en-US" dirty="0" smtClean="0"/>
              <a:t>LCW cross over ( work around)</a:t>
            </a:r>
          </a:p>
          <a:p>
            <a:pPr marL="285750" indent="-285750">
              <a:buFont typeface="Arial" panose="020B0604020202020204" pitchFamily="34" charset="0"/>
              <a:buChar char="•"/>
            </a:pPr>
            <a:r>
              <a:rPr lang="en-US" dirty="0" smtClean="0"/>
              <a:t>BPM Amplifier Power (do no need for the DR BPM System) </a:t>
            </a:r>
            <a:endParaRPr lang="en-US" dirty="0"/>
          </a:p>
        </p:txBody>
      </p:sp>
      <p:sp>
        <p:nvSpPr>
          <p:cNvPr id="12" name="Oval 11"/>
          <p:cNvSpPr/>
          <p:nvPr/>
        </p:nvSpPr>
        <p:spPr>
          <a:xfrm>
            <a:off x="8404194" y="5400257"/>
            <a:ext cx="304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758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 for Cable Changes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27</a:t>
            </a:fld>
            <a:endParaRPr lang="en-US" dirty="0"/>
          </a:p>
        </p:txBody>
      </p:sp>
    </p:spTree>
    <p:extLst>
      <p:ext uri="{BB962C8B-B14F-4D97-AF65-F5344CB8AC3E}">
        <p14:creationId xmlns:p14="http://schemas.microsoft.com/office/powerpoint/2010/main" val="6547739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Quad Motion Control</a:t>
            </a:r>
            <a:endParaRPr lang="en-US" dirty="0"/>
          </a:p>
        </p:txBody>
      </p:sp>
      <p:sp>
        <p:nvSpPr>
          <p:cNvPr id="3" name="Content Placeholder 2"/>
          <p:cNvSpPr>
            <a:spLocks noGrp="1"/>
          </p:cNvSpPr>
          <p:nvPr>
            <p:ph idx="1"/>
          </p:nvPr>
        </p:nvSpPr>
        <p:spPr>
          <a:xfrm>
            <a:off x="457200" y="1600200"/>
            <a:ext cx="6019800" cy="4876800"/>
          </a:xfrm>
        </p:spPr>
        <p:txBody>
          <a:bodyPr>
            <a:normAutofit fontScale="92500" lnSpcReduction="20000"/>
          </a:bodyPr>
          <a:lstStyle/>
          <a:p>
            <a:r>
              <a:rPr lang="en-US" b="1" dirty="0"/>
              <a:t>Quad Motion Control – </a:t>
            </a:r>
            <a:r>
              <a:rPr lang="en-US" dirty="0"/>
              <a:t>The quad motion control PLC hardware is found in A34R06.   This crate provides motion control to quad movers for (TOP) 2Q2, 2Q10, 2Q14, 2Q17 (BOTTOM) 2Q20, 3Q6, 3Q9, 3Q12</a:t>
            </a:r>
            <a:r>
              <a:rPr lang="en-US" b="1" dirty="0"/>
              <a:t>.   </a:t>
            </a:r>
            <a:r>
              <a:rPr lang="en-US" dirty="0"/>
              <a:t>These quad motion cables go through penetration D201-4.  We will need to keep these cables. There will also be a need to add more quads with motion control in the D30SS.   Quads 2Q4, 2Q6, 2Q7, 3Q0, 3Q2, 3Q4 will need to be added.  There are Deb stochastic cooling motion control cables and motion hardware in rack A35R03 which use cable penetrations D302-1.  These cables might be able to be reused for the additional quads with movers needed. </a:t>
            </a:r>
          </a:p>
          <a:p>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28</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607195" y="1456657"/>
            <a:ext cx="2509254" cy="188194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813" y="3733800"/>
            <a:ext cx="1949389" cy="2599185"/>
          </a:xfrm>
          <a:prstGeom prst="rect">
            <a:avLst/>
          </a:prstGeom>
        </p:spPr>
      </p:pic>
    </p:spTree>
    <p:extLst>
      <p:ext uri="{BB962C8B-B14F-4D97-AF65-F5344CB8AC3E}">
        <p14:creationId xmlns:p14="http://schemas.microsoft.com/office/powerpoint/2010/main" val="9305873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FIRUS - </a:t>
            </a:r>
            <a:r>
              <a:rPr lang="en-US" dirty="0" smtClean="0"/>
              <a:t>Solution</a:t>
            </a:r>
            <a:endParaRPr lang="en-US" dirty="0"/>
          </a:p>
        </p:txBody>
      </p:sp>
      <p:sp>
        <p:nvSpPr>
          <p:cNvPr id="3" name="Content Placeholder 2"/>
          <p:cNvSpPr>
            <a:spLocks noGrp="1"/>
          </p:cNvSpPr>
          <p:nvPr>
            <p:ph idx="1"/>
          </p:nvPr>
        </p:nvSpPr>
        <p:spPr/>
        <p:txBody>
          <a:bodyPr/>
          <a:lstStyle/>
          <a:p>
            <a:r>
              <a:rPr lang="en-US" b="1" dirty="0" smtClean="0"/>
              <a:t>FIRUS </a:t>
            </a:r>
            <a:r>
              <a:rPr lang="en-US" b="1" dirty="0"/>
              <a:t>-  </a:t>
            </a:r>
            <a:r>
              <a:rPr lang="en-US" dirty="0"/>
              <a:t>There </a:t>
            </a:r>
            <a:r>
              <a:rPr lang="en-US" dirty="0" smtClean="0"/>
              <a:t>are 2  FIRUS cables </a:t>
            </a:r>
            <a:r>
              <a:rPr lang="en-US" dirty="0"/>
              <a:t>that goes down P# D204-6 </a:t>
            </a:r>
            <a:r>
              <a:rPr lang="en-US" dirty="0" smtClean="0"/>
              <a:t> and P# </a:t>
            </a:r>
            <a:r>
              <a:rPr lang="en-US" dirty="0" smtClean="0"/>
              <a:t>D305-6.   </a:t>
            </a:r>
            <a:r>
              <a:rPr lang="en-US" dirty="0" smtClean="0">
                <a:solidFill>
                  <a:srgbClr val="00B050"/>
                </a:solidFill>
              </a:rPr>
              <a:t>These cables can be removed if the single mode fiber is pulled from AP30 to AP0.  </a:t>
            </a:r>
            <a:r>
              <a:rPr lang="en-US" dirty="0" smtClean="0"/>
              <a:t>The fiber pull will be done under the AIP.  A fiber will need to be pulled at each service building to the FIRUS box to get rid of the hardline. </a:t>
            </a:r>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29</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4216760"/>
            <a:ext cx="2832608" cy="2124456"/>
          </a:xfrm>
          <a:prstGeom prst="rect">
            <a:avLst/>
          </a:prstGeom>
        </p:spPr>
      </p:pic>
    </p:spTree>
    <p:extLst>
      <p:ext uri="{BB962C8B-B14F-4D97-AF65-F5344CB8AC3E}">
        <p14:creationId xmlns:p14="http://schemas.microsoft.com/office/powerpoint/2010/main" val="3263188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659" y="228600"/>
            <a:ext cx="8229600" cy="762000"/>
          </a:xfrm>
        </p:spPr>
        <p:txBody>
          <a:bodyPr/>
          <a:lstStyle/>
          <a:p>
            <a:r>
              <a:rPr lang="en-US" dirty="0" smtClean="0"/>
              <a:t>Muon Campus Overview</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972" t="23621" r="3702" b="15345"/>
          <a:stretch/>
        </p:blipFill>
        <p:spPr>
          <a:xfrm>
            <a:off x="135875" y="1219200"/>
            <a:ext cx="8991600" cy="4495801"/>
          </a:xfrm>
        </p:spPr>
      </p:pic>
      <p:sp>
        <p:nvSpPr>
          <p:cNvPr id="4" name="Slide Number Placeholder 3"/>
          <p:cNvSpPr>
            <a:spLocks noGrp="1"/>
          </p:cNvSpPr>
          <p:nvPr>
            <p:ph type="sldNum" sz="quarter" idx="12"/>
          </p:nvPr>
        </p:nvSpPr>
        <p:spPr/>
        <p:txBody>
          <a:bodyPr/>
          <a:lstStyle/>
          <a:p>
            <a:fld id="{6F2A0381-4F62-2740-A4B1-0CAF41EACCA6}" type="slidenum">
              <a:rPr lang="en-US" smtClean="0"/>
              <a:pPr/>
              <a:t>3</a:t>
            </a:fld>
            <a:endParaRPr lang="en-US"/>
          </a:p>
        </p:txBody>
      </p:sp>
      <p:sp>
        <p:nvSpPr>
          <p:cNvPr id="5" name="Footer Placeholder 4"/>
          <p:cNvSpPr>
            <a:spLocks noGrp="1"/>
          </p:cNvSpPr>
          <p:nvPr>
            <p:ph type="ftr" sz="quarter" idx="4294967295"/>
          </p:nvPr>
        </p:nvSpPr>
        <p:spPr>
          <a:xfrm>
            <a:off x="533400" y="6629400"/>
            <a:ext cx="8077200" cy="476250"/>
          </a:xfrm>
          <a:prstGeom prst="rect">
            <a:avLst/>
          </a:prstGeom>
        </p:spPr>
        <p:txBody>
          <a:bodyPr/>
          <a:lstStyle/>
          <a:p>
            <a:r>
              <a:rPr lang="en-US" smtClean="0"/>
              <a:t>D. Still - 4/1/2014 - D30 SS Final Design</a:t>
            </a:r>
            <a:endParaRPr lang="en-US" dirty="0"/>
          </a:p>
        </p:txBody>
      </p:sp>
      <p:sp>
        <p:nvSpPr>
          <p:cNvPr id="3" name="Rectangle 2"/>
          <p:cNvSpPr/>
          <p:nvPr/>
        </p:nvSpPr>
        <p:spPr>
          <a:xfrm rot="1149851">
            <a:off x="4950866" y="3577295"/>
            <a:ext cx="1428439" cy="914400"/>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52400" y="5239656"/>
            <a:ext cx="8860118" cy="830997"/>
          </a:xfrm>
          <a:prstGeom prst="rect">
            <a:avLst/>
          </a:prstGeom>
          <a:solidFill>
            <a:schemeClr val="bg1"/>
          </a:solidFill>
          <a:ln w="57150">
            <a:solidFill>
              <a:srgbClr val="FF0000"/>
            </a:solidFill>
          </a:ln>
        </p:spPr>
        <p:txBody>
          <a:bodyPr wrap="none" rtlCol="0">
            <a:spAutoFit/>
          </a:bodyPr>
          <a:lstStyle/>
          <a:p>
            <a:r>
              <a:rPr lang="en-US" sz="2400" dirty="0" smtClean="0"/>
              <a:t>This the area that will be involved in the reconfiguration.</a:t>
            </a:r>
          </a:p>
          <a:p>
            <a:r>
              <a:rPr lang="en-US" sz="2400" dirty="0" smtClean="0"/>
              <a:t>It is defined as the 30 straight section.  (AP30 Service Building) </a:t>
            </a:r>
            <a:endParaRPr lang="en-US" sz="2400" dirty="0"/>
          </a:p>
        </p:txBody>
      </p:sp>
      <p:cxnSp>
        <p:nvCxnSpPr>
          <p:cNvPr id="9" name="Straight Arrow Connector 8"/>
          <p:cNvCxnSpPr/>
          <p:nvPr/>
        </p:nvCxnSpPr>
        <p:spPr>
          <a:xfrm flipV="1">
            <a:off x="3276600" y="4343400"/>
            <a:ext cx="1563758" cy="896256"/>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971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152400"/>
            <a:ext cx="8229600" cy="990600"/>
          </a:xfrm>
        </p:spPr>
        <p:txBody>
          <a:bodyPr/>
          <a:lstStyle/>
          <a:p>
            <a:r>
              <a:rPr lang="en-US" dirty="0" smtClean="0"/>
              <a:t>Telephone</a:t>
            </a:r>
            <a:endParaRPr lang="en-US" dirty="0"/>
          </a:p>
        </p:txBody>
      </p:sp>
      <p:sp>
        <p:nvSpPr>
          <p:cNvPr id="3" name="Content Placeholder 2"/>
          <p:cNvSpPr>
            <a:spLocks noGrp="1"/>
          </p:cNvSpPr>
          <p:nvPr>
            <p:ph idx="1"/>
          </p:nvPr>
        </p:nvSpPr>
        <p:spPr>
          <a:xfrm>
            <a:off x="209550" y="1028862"/>
            <a:ext cx="8229600" cy="4876800"/>
          </a:xfrm>
        </p:spPr>
        <p:txBody>
          <a:bodyPr/>
          <a:lstStyle/>
          <a:p>
            <a:r>
              <a:rPr lang="en-US" sz="1600" b="1" dirty="0"/>
              <a:t>Telephone – </a:t>
            </a:r>
            <a:r>
              <a:rPr lang="en-US" sz="1600" dirty="0"/>
              <a:t>There is one cable that goes down </a:t>
            </a:r>
            <a:r>
              <a:rPr lang="en-US" sz="1600" dirty="0" smtClean="0"/>
              <a:t>Pen# </a:t>
            </a:r>
            <a:r>
              <a:rPr lang="en-US" sz="1600" dirty="0" smtClean="0"/>
              <a:t>D202-5 </a:t>
            </a:r>
            <a:r>
              <a:rPr lang="en-US" sz="1600" dirty="0"/>
              <a:t>that services phone in the </a:t>
            </a:r>
            <a:r>
              <a:rPr lang="en-US" sz="1600" dirty="0" smtClean="0"/>
              <a:t>tunnel at AP and goes to AP10 and  AP0.  The cable from AP0 will cut at the splice upstream stairwell and brought to the ACC tray side and connected with the new cable in the trench. The AP10 side will cross over at the M4 cross over and spliced into the AP0 and trench cable.</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30</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7482" y="4335260"/>
            <a:ext cx="2160269" cy="1620202"/>
          </a:xfrm>
          <a:prstGeom prst="rect">
            <a:avLst/>
          </a:prstGeom>
        </p:spPr>
      </p:pic>
      <p:pic>
        <p:nvPicPr>
          <p:cNvPr id="3074" name="Picture 2" descr="C:\Users\still\Documents\g-2 target\30 SS reconfig\30 ss pictures\DSCN31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024989" y="3932162"/>
            <a:ext cx="2195176" cy="164605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till\Documents\g-2 target\30 SS reconfig\30 ss pictures\IMG_08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014176" y="2157944"/>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till\Documents\g-2 target\30 SS reconfig\30 ss pictures\IMG_08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429343"/>
            <a:ext cx="1571680" cy="209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301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System</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57800" y="1295400"/>
            <a:ext cx="3556000" cy="2667000"/>
          </a:xfrm>
        </p:spPr>
      </p:pic>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31</a:t>
            </a:fld>
            <a:endParaRPr lang="en-US" dirty="0"/>
          </a:p>
        </p:txBody>
      </p:sp>
      <p:sp>
        <p:nvSpPr>
          <p:cNvPr id="3" name="Rectangle 2"/>
          <p:cNvSpPr/>
          <p:nvPr/>
        </p:nvSpPr>
        <p:spPr>
          <a:xfrm>
            <a:off x="152400" y="1295400"/>
            <a:ext cx="4572000" cy="4832092"/>
          </a:xfrm>
          <a:prstGeom prst="rect">
            <a:avLst/>
          </a:prstGeom>
        </p:spPr>
        <p:txBody>
          <a:bodyPr>
            <a:spAutoFit/>
          </a:bodyPr>
          <a:lstStyle/>
          <a:p>
            <a:r>
              <a:rPr lang="en-US" sz="1400" dirty="0"/>
              <a:t>There are 7 safety system (interlock cables) that go down Pen# D203-1.  </a:t>
            </a:r>
            <a:endParaRPr lang="en-US" sz="1400" dirty="0" smtClean="0"/>
          </a:p>
          <a:p>
            <a:endParaRPr lang="en-US" sz="1400" dirty="0"/>
          </a:p>
          <a:p>
            <a:r>
              <a:rPr lang="en-US" sz="1400" dirty="0" smtClean="0"/>
              <a:t>2 </a:t>
            </a:r>
            <a:r>
              <a:rPr lang="en-US" sz="1400" dirty="0"/>
              <a:t>cables go to AP10 on the DR side tray.  These 2 cables we are going to pull back to D2B13 and then relocate them in the new cross over tray and into the ACC side tray and up Pen#A204-4.  </a:t>
            </a:r>
            <a:endParaRPr lang="en-US" sz="1400" dirty="0" smtClean="0"/>
          </a:p>
          <a:p>
            <a:endParaRPr lang="en-US" sz="1400" dirty="0"/>
          </a:p>
          <a:p>
            <a:r>
              <a:rPr lang="en-US" sz="1400" dirty="0" smtClean="0"/>
              <a:t>There </a:t>
            </a:r>
            <a:r>
              <a:rPr lang="en-US" sz="1400" dirty="0"/>
              <a:t>are also 2 cables that go to interlock boxes 19 and 20 (AP20 emergency hatch).  They probably go across the ceiling in conduit.  These can also be moved to the ACC side tray.  Additional conduit will need to be installed by electricians for the system.   </a:t>
            </a:r>
            <a:endParaRPr lang="en-US" sz="1400" dirty="0" smtClean="0"/>
          </a:p>
          <a:p>
            <a:endParaRPr lang="en-US" sz="1400" dirty="0"/>
          </a:p>
          <a:p>
            <a:r>
              <a:rPr lang="en-US" sz="1400" dirty="0" smtClean="0"/>
              <a:t>1 </a:t>
            </a:r>
            <a:r>
              <a:rPr lang="en-US" sz="1400" dirty="0"/>
              <a:t>cable goes to interlock box 15 at the </a:t>
            </a:r>
            <a:r>
              <a:rPr lang="en-US" sz="1400" dirty="0" smtClean="0"/>
              <a:t>D30SS </a:t>
            </a:r>
            <a:r>
              <a:rPr lang="en-US" sz="1400" dirty="0"/>
              <a:t>upstream stairwell.  This cable can also be relocated to run in the ACC side tray.  Some conduit work will be needed.  </a:t>
            </a:r>
            <a:endParaRPr lang="en-US" sz="1400" dirty="0" smtClean="0"/>
          </a:p>
          <a:p>
            <a:endParaRPr lang="en-US" sz="1400" dirty="0"/>
          </a:p>
          <a:p>
            <a:r>
              <a:rPr lang="en-US" sz="1400" dirty="0" smtClean="0"/>
              <a:t>2 </a:t>
            </a:r>
            <a:r>
              <a:rPr lang="en-US" sz="1400" dirty="0"/>
              <a:t>cables go down the DR tray side and </a:t>
            </a:r>
            <a:r>
              <a:rPr lang="en-US" sz="1400" dirty="0" smtClean="0"/>
              <a:t>goes to  </a:t>
            </a:r>
            <a:r>
              <a:rPr lang="en-US" sz="1400" dirty="0"/>
              <a:t>AP50.  These might also be able to be pulled back and the installed in the ACC trays to Pen#204-4 once the cross over trays are installed.</a:t>
            </a:r>
          </a:p>
        </p:txBody>
      </p:sp>
    </p:spTree>
    <p:extLst>
      <p:ext uri="{BB962C8B-B14F-4D97-AF65-F5344CB8AC3E}">
        <p14:creationId xmlns:p14="http://schemas.microsoft.com/office/powerpoint/2010/main" val="3069827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990600"/>
          </a:xfrm>
        </p:spPr>
        <p:txBody>
          <a:bodyPr/>
          <a:lstStyle/>
          <a:p>
            <a:r>
              <a:rPr lang="en-US" dirty="0" smtClean="0"/>
              <a:t>Abort Link</a:t>
            </a:r>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32</a:t>
            </a:fld>
            <a:endParaRPr lang="en-US" dirty="0"/>
          </a:p>
        </p:txBody>
      </p:sp>
      <p:sp>
        <p:nvSpPr>
          <p:cNvPr id="8" name="Content Placeholder 7"/>
          <p:cNvSpPr>
            <a:spLocks noGrp="1"/>
          </p:cNvSpPr>
          <p:nvPr>
            <p:ph idx="1"/>
          </p:nvPr>
        </p:nvSpPr>
        <p:spPr>
          <a:xfrm>
            <a:off x="228600" y="1447800"/>
            <a:ext cx="4800600" cy="4876800"/>
          </a:xfrm>
        </p:spPr>
        <p:txBody>
          <a:bodyPr>
            <a:normAutofit fontScale="92500" lnSpcReduction="10000"/>
          </a:bodyPr>
          <a:lstStyle/>
          <a:p>
            <a:r>
              <a:rPr lang="en-US" dirty="0" smtClean="0"/>
              <a:t>There </a:t>
            </a:r>
            <a:r>
              <a:rPr lang="en-US" dirty="0"/>
              <a:t>is an abort line cable that goes through P# D302-3 and goes across the AP30 service building to rack B37R04.  </a:t>
            </a:r>
            <a:endParaRPr lang="en-US" dirty="0" smtClean="0"/>
          </a:p>
          <a:p>
            <a:r>
              <a:rPr lang="en-US" dirty="0" smtClean="0"/>
              <a:t>In </a:t>
            </a:r>
            <a:r>
              <a:rPr lang="en-US" dirty="0"/>
              <a:t>the tunnel this cable goes to F27 via the cable trays in the AP3 line.  The cable has been located and labeled.  </a:t>
            </a:r>
            <a:endParaRPr lang="en-US" dirty="0" smtClean="0"/>
          </a:p>
          <a:p>
            <a:r>
              <a:rPr lang="en-US" dirty="0" smtClean="0"/>
              <a:t>The </a:t>
            </a:r>
            <a:r>
              <a:rPr lang="en-US" dirty="0"/>
              <a:t>plan for the cable is to roll it back to the AP3 line and bring it through the new cable trays on </a:t>
            </a:r>
            <a:r>
              <a:rPr lang="en-US" dirty="0" err="1"/>
              <a:t>Acc</a:t>
            </a:r>
            <a:r>
              <a:rPr lang="en-US" dirty="0"/>
              <a:t> side and through P# A304-5.  There is also assumed a spare cable for this system.  The spare should follow the same path.</a:t>
            </a:r>
          </a:p>
        </p:txBody>
      </p:sp>
      <p:pic>
        <p:nvPicPr>
          <p:cNvPr id="4098" name="Picture 2" descr="C:\Users\still\Documents\g-2 target\30 SS reconfig\30 ss pictures\DSCN30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447800"/>
            <a:ext cx="3137408" cy="235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8642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Transport Water leak System</a:t>
            </a:r>
            <a:endParaRPr lang="en-US" dirty="0"/>
          </a:p>
        </p:txBody>
      </p:sp>
      <p:sp>
        <p:nvSpPr>
          <p:cNvPr id="3" name="Content Placeholder 2"/>
          <p:cNvSpPr>
            <a:spLocks noGrp="1"/>
          </p:cNvSpPr>
          <p:nvPr>
            <p:ph idx="1"/>
          </p:nvPr>
        </p:nvSpPr>
        <p:spPr/>
        <p:txBody>
          <a:bodyPr/>
          <a:lstStyle/>
          <a:p>
            <a:r>
              <a:rPr lang="en-US" b="1" dirty="0"/>
              <a:t>Transport Water leak System -</a:t>
            </a:r>
            <a:r>
              <a:rPr lang="en-US" dirty="0"/>
              <a:t> This system provide water floor leak indication for transport.  This system needs to be maintained.   Hardware is housed in rack A35R03 and cables (green) go down P# D302-4.   These cables will need to move to the </a:t>
            </a:r>
            <a:r>
              <a:rPr lang="en-US" dirty="0" err="1"/>
              <a:t>Acc</a:t>
            </a:r>
            <a:r>
              <a:rPr lang="en-US" dirty="0"/>
              <a:t> side penetrations.</a:t>
            </a:r>
          </a:p>
          <a:p>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33</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573774" y="4170426"/>
            <a:ext cx="2273808" cy="1705356"/>
          </a:xfrm>
          <a:prstGeom prst="rect">
            <a:avLst/>
          </a:prstGeom>
        </p:spPr>
      </p:pic>
      <p:pic>
        <p:nvPicPr>
          <p:cNvPr id="5122" name="Picture 2" descr="C:\Users\still\Documents\g-2 target\30 SS reconfig\30 ss pictures\DSCN31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897503" y="3951097"/>
            <a:ext cx="2957576" cy="2218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till\Documents\g-2 target\30 SS reconfig\30 ss pictures\DSCN30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4114800"/>
            <a:ext cx="3137408" cy="235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404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AP3 </a:t>
            </a:r>
            <a:r>
              <a:rPr lang="en-US" dirty="0" smtClean="0"/>
              <a:t>Cables – All cables removed</a:t>
            </a:r>
            <a:endParaRPr lang="en-US" dirty="0"/>
          </a:p>
        </p:txBody>
      </p:sp>
      <p:sp>
        <p:nvSpPr>
          <p:cNvPr id="3" name="Content Placeholder 2"/>
          <p:cNvSpPr>
            <a:spLocks noGrp="1"/>
          </p:cNvSpPr>
          <p:nvPr>
            <p:ph idx="1"/>
          </p:nvPr>
        </p:nvSpPr>
        <p:spPr/>
        <p:txBody>
          <a:bodyPr>
            <a:normAutofit fontScale="85000" lnSpcReduction="10000"/>
          </a:bodyPr>
          <a:lstStyle/>
          <a:p>
            <a:r>
              <a:rPr lang="en-US" b="1" dirty="0"/>
              <a:t>BLM </a:t>
            </a:r>
            <a:r>
              <a:rPr lang="en-US" dirty="0"/>
              <a:t>  900 - 913</a:t>
            </a:r>
          </a:p>
          <a:p>
            <a:r>
              <a:rPr lang="en-US" b="1" dirty="0"/>
              <a:t>BPM</a:t>
            </a:r>
            <a:r>
              <a:rPr lang="en-US" dirty="0"/>
              <a:t>  900 - 913</a:t>
            </a:r>
          </a:p>
          <a:p>
            <a:r>
              <a:rPr lang="en-US" b="1" dirty="0"/>
              <a:t>SEM</a:t>
            </a:r>
            <a:r>
              <a:rPr lang="en-US" dirty="0"/>
              <a:t>  900, 906, 909,913</a:t>
            </a:r>
          </a:p>
          <a:p>
            <a:r>
              <a:rPr lang="en-US" b="1" dirty="0" err="1"/>
              <a:t>Toriod</a:t>
            </a:r>
            <a:r>
              <a:rPr lang="en-US" b="1" dirty="0"/>
              <a:t> </a:t>
            </a:r>
            <a:r>
              <a:rPr lang="en-US" dirty="0"/>
              <a:t>  910 cables to rack B37R03 (hardware is in the correct place)</a:t>
            </a:r>
          </a:p>
          <a:p>
            <a:r>
              <a:rPr lang="en-US" b="1" dirty="0"/>
              <a:t>Ion pump and vacuum cables</a:t>
            </a:r>
            <a:r>
              <a:rPr lang="en-US" dirty="0"/>
              <a:t> from rack A34R02&amp;R03 contains BV900, TC908, CC908, TC920,CC920 IP902,907,908,910,911,913,915,919,920,921,922,924,925 and BV 926  ( Move pumps with possible additional pump + need for CIA crate and CC interface box to </a:t>
            </a:r>
          </a:p>
          <a:p>
            <a:r>
              <a:rPr lang="en-US" b="1" dirty="0"/>
              <a:t>TRIM:  </a:t>
            </a:r>
            <a:r>
              <a:rPr lang="en-US" dirty="0"/>
              <a:t>All AP3 trim cables will need to be removed.  The trim power supplies will be mounted in rack B37R01 to R03.   Currently the trims that are in the these racks are B37R01 spare,V209,V206,H205,V204 B37R02 – V202,V302,V304,H305 B37R03 – HT910,V306,Vt306B,V309,VT309B  B37R05 – H201,Ht201B,H204,Ht204B,HT901,HT901B,VT906,VT906B.</a:t>
            </a:r>
          </a:p>
          <a:p>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34</a:t>
            </a:fld>
            <a:endParaRPr lang="en-US" dirty="0"/>
          </a:p>
        </p:txBody>
      </p:sp>
    </p:spTree>
    <p:extLst>
      <p:ext uri="{BB962C8B-B14F-4D97-AF65-F5344CB8AC3E}">
        <p14:creationId xmlns:p14="http://schemas.microsoft.com/office/powerpoint/2010/main" val="8103210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533400"/>
          </a:xfrm>
        </p:spPr>
        <p:txBody>
          <a:bodyPr>
            <a:normAutofit fontScale="90000"/>
          </a:bodyPr>
          <a:lstStyle/>
          <a:p>
            <a:r>
              <a:rPr lang="en-US" dirty="0" smtClean="0"/>
              <a:t>Vacuum</a:t>
            </a:r>
            <a:endParaRPr lang="en-US" dirty="0"/>
          </a:p>
        </p:txBody>
      </p:sp>
      <p:sp>
        <p:nvSpPr>
          <p:cNvPr id="3" name="Content Placeholder 2"/>
          <p:cNvSpPr>
            <a:spLocks noGrp="1"/>
          </p:cNvSpPr>
          <p:nvPr>
            <p:ph idx="1"/>
          </p:nvPr>
        </p:nvSpPr>
        <p:spPr>
          <a:xfrm>
            <a:off x="0" y="1066800"/>
            <a:ext cx="6429756" cy="4876800"/>
          </a:xfrm>
        </p:spPr>
        <p:txBody>
          <a:bodyPr>
            <a:normAutofit fontScale="92500"/>
          </a:bodyPr>
          <a:lstStyle/>
          <a:p>
            <a:r>
              <a:rPr lang="en-US" sz="1800" dirty="0" smtClean="0"/>
              <a:t>A34R01</a:t>
            </a:r>
            <a:r>
              <a:rPr lang="en-US" sz="1800" dirty="0"/>
              <a:t>, A33R09 and A33R10 hold the entire D30SS vacuum. </a:t>
            </a:r>
            <a:endParaRPr lang="en-US" sz="1800" dirty="0" smtClean="0"/>
          </a:p>
          <a:p>
            <a:endParaRPr lang="en-US" sz="1800" dirty="0" smtClean="0"/>
          </a:p>
          <a:p>
            <a:r>
              <a:rPr lang="en-US" sz="1800" dirty="0" smtClean="0"/>
              <a:t>Cables </a:t>
            </a:r>
            <a:r>
              <a:rPr lang="en-US" sz="1800" dirty="0"/>
              <a:t>for the vacuum rack go through </a:t>
            </a:r>
            <a:r>
              <a:rPr lang="en-US" sz="1800" dirty="0" smtClean="0"/>
              <a:t>penetrationD201-2</a:t>
            </a:r>
            <a:r>
              <a:rPr lang="en-US" sz="1800" dirty="0"/>
              <a:t>.   </a:t>
            </a:r>
            <a:endParaRPr lang="en-US" sz="1800" dirty="0" smtClean="0"/>
          </a:p>
          <a:p>
            <a:endParaRPr lang="en-US" sz="1800" dirty="0" smtClean="0"/>
          </a:p>
          <a:p>
            <a:r>
              <a:rPr lang="en-US" sz="1800" dirty="0" smtClean="0"/>
              <a:t>Ion </a:t>
            </a:r>
            <a:r>
              <a:rPr lang="en-US" sz="1800" dirty="0"/>
              <a:t>pumps powered from these racks are 201, 202, 301, 302, 304, 305, 306, 307, 207, 205, 204, 203, 210, 213, 216, 119, 116, 113, 110. CC201, TC201, BV309, BV210. </a:t>
            </a:r>
            <a:endParaRPr lang="en-US" sz="1800" dirty="0" smtClean="0"/>
          </a:p>
          <a:p>
            <a:pPr marL="0" indent="0">
              <a:buNone/>
            </a:pPr>
            <a:r>
              <a:rPr lang="en-US" sz="1800" dirty="0" smtClean="0"/>
              <a:t> </a:t>
            </a:r>
          </a:p>
          <a:p>
            <a:r>
              <a:rPr lang="en-US" sz="1800" dirty="0" smtClean="0"/>
              <a:t> </a:t>
            </a:r>
            <a:r>
              <a:rPr lang="en-US" sz="1800" dirty="0"/>
              <a:t>All vacuum cables in the DR side penetrations will need to be removed and new cables pulled up the ACC side </a:t>
            </a:r>
            <a:r>
              <a:rPr lang="en-US" sz="1800" dirty="0" smtClean="0"/>
              <a:t>penetrations.</a:t>
            </a:r>
          </a:p>
          <a:p>
            <a:pPr marL="0" indent="0">
              <a:buNone/>
            </a:pPr>
            <a:endParaRPr lang="en-US" sz="1800" dirty="0" smtClean="0"/>
          </a:p>
          <a:p>
            <a:r>
              <a:rPr lang="en-US" sz="1800" dirty="0" smtClean="0"/>
              <a:t>There </a:t>
            </a:r>
            <a:r>
              <a:rPr lang="en-US" sz="1800" dirty="0"/>
              <a:t>are also permit cables that come from AP30 to AP50 and </a:t>
            </a:r>
            <a:r>
              <a:rPr lang="en-US" sz="1800" dirty="0" smtClean="0"/>
              <a:t>AP10 </a:t>
            </a:r>
            <a:r>
              <a:rPr lang="en-US" sz="1800" dirty="0"/>
              <a:t>that will need to be replaced. </a:t>
            </a:r>
            <a:endParaRPr lang="en-US" sz="1800" dirty="0" smtClean="0"/>
          </a:p>
          <a:p>
            <a:pPr marL="0" indent="0">
              <a:buNone/>
            </a:pPr>
            <a:r>
              <a:rPr lang="en-US" sz="1800" dirty="0" smtClean="0"/>
              <a:t> </a:t>
            </a:r>
          </a:p>
          <a:p>
            <a:r>
              <a:rPr lang="en-US" sz="1800" dirty="0" smtClean="0"/>
              <a:t>Cables will need to be terminated and incorporated into the CIA crate.</a:t>
            </a:r>
            <a:endParaRPr lang="en-US" sz="1800"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35</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077331" y="1114425"/>
            <a:ext cx="2819400" cy="21145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966416" y="3985529"/>
            <a:ext cx="2946160" cy="2209620"/>
          </a:xfrm>
          <a:prstGeom prst="rect">
            <a:avLst/>
          </a:prstGeom>
        </p:spPr>
      </p:pic>
    </p:spTree>
    <p:extLst>
      <p:ext uri="{BB962C8B-B14F-4D97-AF65-F5344CB8AC3E}">
        <p14:creationId xmlns:p14="http://schemas.microsoft.com/office/powerpoint/2010/main" val="4212064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a:t>
            </a:r>
            <a:r>
              <a:rPr lang="en-US" dirty="0" smtClean="0"/>
              <a:t>BLM</a:t>
            </a:r>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36</a:t>
            </a:fld>
            <a:endParaRPr lang="en-US" dirty="0"/>
          </a:p>
        </p:txBody>
      </p:sp>
      <p:pic>
        <p:nvPicPr>
          <p:cNvPr id="6146" name="Picture 2" descr="C:\Users\still\Documents\g-2 target\30 SS reconfig\30 ss pictures\DSCN30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4648200"/>
            <a:ext cx="2233076" cy="16748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till\Documents\g-2 target\30 SS reconfig\30 ss pictures\DSCN31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7112" b="5724"/>
          <a:stretch/>
        </p:blipFill>
        <p:spPr bwMode="auto">
          <a:xfrm rot="16200000">
            <a:off x="6190442" y="2246873"/>
            <a:ext cx="3415791" cy="12080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81000" y="1600200"/>
            <a:ext cx="6248400" cy="4801314"/>
          </a:xfrm>
          <a:prstGeom prst="rect">
            <a:avLst/>
          </a:prstGeom>
        </p:spPr>
        <p:txBody>
          <a:bodyPr wrap="square">
            <a:spAutoFit/>
          </a:bodyPr>
          <a:lstStyle/>
          <a:p>
            <a:pPr marL="285750" indent="-285750">
              <a:buFont typeface="Arial" panose="020B0604020202020204" pitchFamily="34" charset="0"/>
              <a:buChar char="•"/>
            </a:pPr>
            <a:r>
              <a:rPr lang="en-US" dirty="0" smtClean="0"/>
              <a:t>All BLM cables </a:t>
            </a:r>
            <a:r>
              <a:rPr lang="en-US" dirty="0"/>
              <a:t>are sourced from rack A35R07 via penetration D302-6.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All </a:t>
            </a:r>
            <a:r>
              <a:rPr lang="en-US" dirty="0" err="1" smtClean="0"/>
              <a:t>Acc</a:t>
            </a:r>
            <a:r>
              <a:rPr lang="en-US" dirty="0" smtClean="0"/>
              <a:t> BLM’s will be removed. Cables and hardware.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All DR BLM signal and HV cables will be removed and pulled new and terminated and connected to the hardware.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hardware is well labeled.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new cables will drop the pen# A301-6 and cross in the tunnel using the cross over cable trays.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DR BLM’s </a:t>
            </a:r>
            <a:r>
              <a:rPr lang="en-US" dirty="0"/>
              <a:t>that are sourced from this crate are 2Q17,2Q13,2Q10,2Q5,2Q4,2Q3,2Q2,3Q2,3Q4,3Q5,3Q6,3Q6P,3Q7,3Q8,3Q8P,3Q9,3Q11,3Q14,3Q17,3Q19</a:t>
            </a:r>
          </a:p>
        </p:txBody>
      </p:sp>
    </p:spTree>
    <p:extLst>
      <p:ext uri="{BB962C8B-B14F-4D97-AF65-F5344CB8AC3E}">
        <p14:creationId xmlns:p14="http://schemas.microsoft.com/office/powerpoint/2010/main" val="13608671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96" y="228600"/>
            <a:ext cx="8229600" cy="762000"/>
          </a:xfrm>
        </p:spPr>
        <p:txBody>
          <a:bodyPr/>
          <a:lstStyle/>
          <a:p>
            <a:r>
              <a:rPr lang="en-US" dirty="0" smtClean="0"/>
              <a:t>DR </a:t>
            </a:r>
            <a:r>
              <a:rPr lang="en-US" dirty="0" smtClean="0"/>
              <a:t>BPM</a:t>
            </a:r>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37</a:t>
            </a:fld>
            <a:endParaRPr lang="en-US" dirty="0"/>
          </a:p>
        </p:txBody>
      </p:sp>
      <p:pic>
        <p:nvPicPr>
          <p:cNvPr id="6146" name="Picture 2" descr="C:\Users\still\Documents\g-2 target\30 SS reconfig\30 ss pictures\DSCN30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0946" y="4724400"/>
            <a:ext cx="2233076" cy="16748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till\Documents\g-2 target\30 SS reconfig\30 ss pictures\DSCN31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973570" y="1570232"/>
            <a:ext cx="3415791" cy="25613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4812" y="990600"/>
            <a:ext cx="5997388" cy="5047536"/>
          </a:xfrm>
          <a:prstGeom prst="rect">
            <a:avLst/>
          </a:prstGeom>
        </p:spPr>
        <p:txBody>
          <a:bodyPr wrap="square">
            <a:spAutoFit/>
          </a:bodyPr>
          <a:lstStyle/>
          <a:p>
            <a:pPr marL="285750" indent="-285750">
              <a:buFont typeface="Arial" panose="020B0604020202020204" pitchFamily="34" charset="0"/>
              <a:buChar char="•"/>
            </a:pPr>
            <a:r>
              <a:rPr lang="en-US" sz="1400" dirty="0"/>
              <a:t>There are 2 houses of DR BPM in D30s one in rack AA35R06 and the one in A33R01.  </a:t>
            </a: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One </a:t>
            </a:r>
            <a:r>
              <a:rPr lang="en-US" sz="1400" dirty="0"/>
              <a:t>cables BPM’s from D3Q0 to D4Q0 and the other from D3Q0 to D2Q0.  These BPM cables go through 2 penetrations.  </a:t>
            </a:r>
            <a:endParaRPr lang="en-US" sz="1400" dirty="0" smtClean="0"/>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solidFill>
                  <a:srgbClr val="00B050"/>
                </a:solidFill>
              </a:rPr>
              <a:t>The </a:t>
            </a:r>
            <a:r>
              <a:rPr lang="en-US" sz="1400" dirty="0">
                <a:solidFill>
                  <a:srgbClr val="00B050"/>
                </a:solidFill>
              </a:rPr>
              <a:t>plan is to remove the BPM cables intact from both the DR and the Accumulator.  </a:t>
            </a:r>
            <a:r>
              <a:rPr lang="en-US" sz="1400" dirty="0"/>
              <a:t>There will need to be an increase in length for the DR cable since the cable tray will be removed that currently support the BPM cables.  The DR cables will be run to the Accumulator side of the AP30 service building down the Accumulator side penetrations.  </a:t>
            </a:r>
            <a:endParaRPr lang="en-US" sz="1400" dirty="0" smtClean="0"/>
          </a:p>
          <a:p>
            <a:pPr marL="285750" indent="-285750">
              <a:buFont typeface="Arial" panose="020B0604020202020204" pitchFamily="34" charset="0"/>
              <a:buChar char="•"/>
            </a:pPr>
            <a:r>
              <a:rPr lang="en-US" sz="1400" dirty="0" smtClean="0"/>
              <a:t>The </a:t>
            </a:r>
            <a:r>
              <a:rPr lang="en-US" sz="1400" dirty="0"/>
              <a:t>Accumulator BPM that will be removed will be used to extend the lengths of the DR side BPM’s to account for the extra length needed. </a:t>
            </a:r>
            <a:endParaRPr lang="en-US" sz="1400" dirty="0" smtClean="0"/>
          </a:p>
          <a:p>
            <a:r>
              <a:rPr lang="en-US" sz="1400" dirty="0" smtClean="0"/>
              <a:t> </a:t>
            </a:r>
          </a:p>
          <a:p>
            <a:pPr marL="285750" indent="-285750">
              <a:buFont typeface="Arial" panose="020B0604020202020204" pitchFamily="34" charset="0"/>
              <a:buChar char="•"/>
            </a:pPr>
            <a:r>
              <a:rPr lang="en-US" sz="1400" dirty="0" smtClean="0">
                <a:solidFill>
                  <a:srgbClr val="00B050"/>
                </a:solidFill>
              </a:rPr>
              <a:t>The </a:t>
            </a:r>
            <a:r>
              <a:rPr lang="en-US" sz="1400" dirty="0">
                <a:solidFill>
                  <a:srgbClr val="00B050"/>
                </a:solidFill>
              </a:rPr>
              <a:t>DR BPM systems and crates are going to move to racks B32R01 and  B38R11.   </a:t>
            </a:r>
            <a:r>
              <a:rPr lang="en-US" sz="1400" dirty="0"/>
              <a:t>The </a:t>
            </a:r>
            <a:r>
              <a:rPr lang="en-US" sz="1400" dirty="0" err="1"/>
              <a:t>ecotech</a:t>
            </a:r>
            <a:r>
              <a:rPr lang="en-US" sz="1400" dirty="0"/>
              <a:t> cards for the new system will be installed in these crates.  In the tunnel, the BPM amplifier and powered cable to the amp can be removed.  </a:t>
            </a:r>
            <a:r>
              <a:rPr lang="en-US" sz="1400" dirty="0">
                <a:solidFill>
                  <a:srgbClr val="00B050"/>
                </a:solidFill>
              </a:rPr>
              <a:t>The DR BPM’s in the arc’s will have their cables rolled back to the cross over cable points and then pulled to the accumulator side pen# A305-4 and A203-6</a:t>
            </a:r>
            <a:r>
              <a:rPr lang="en-US" sz="1400" dirty="0"/>
              <a:t>.  </a:t>
            </a:r>
            <a:endParaRPr lang="en-US" sz="1400" dirty="0" smtClean="0"/>
          </a:p>
          <a:p>
            <a:endParaRPr lang="en-US" sz="1400" dirty="0" smtClean="0"/>
          </a:p>
          <a:p>
            <a:pPr marL="285750" indent="-285750">
              <a:buFont typeface="Arial" panose="020B0604020202020204" pitchFamily="34" charset="0"/>
              <a:buChar char="•"/>
            </a:pPr>
            <a:r>
              <a:rPr lang="en-US" sz="1400" dirty="0" smtClean="0"/>
              <a:t>The </a:t>
            </a:r>
            <a:r>
              <a:rPr lang="en-US" sz="1400" dirty="0"/>
              <a:t>DR side </a:t>
            </a:r>
            <a:r>
              <a:rPr lang="en-US" sz="1400" dirty="0" err="1"/>
              <a:t>heliax</a:t>
            </a:r>
            <a:r>
              <a:rPr lang="en-US" sz="1400" dirty="0"/>
              <a:t> will be reused to match to the BPM system.  These are phased matched cables.</a:t>
            </a:r>
          </a:p>
        </p:txBody>
      </p:sp>
    </p:spTree>
    <p:extLst>
      <p:ext uri="{BB962C8B-B14F-4D97-AF65-F5344CB8AC3E}">
        <p14:creationId xmlns:p14="http://schemas.microsoft.com/office/powerpoint/2010/main" val="27232807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normAutofit fontScale="90000"/>
          </a:bodyPr>
          <a:lstStyle/>
          <a:p>
            <a:r>
              <a:rPr lang="en-US" dirty="0" smtClean="0"/>
              <a:t>D30SS Vacuum Changes </a:t>
            </a:r>
            <a:endParaRPr lang="en-US" dirty="0"/>
          </a:p>
        </p:txBody>
      </p:sp>
      <p:sp>
        <p:nvSpPr>
          <p:cNvPr id="3" name="Content Placeholder 2"/>
          <p:cNvSpPr>
            <a:spLocks noGrp="1"/>
          </p:cNvSpPr>
          <p:nvPr>
            <p:ph idx="1"/>
          </p:nvPr>
        </p:nvSpPr>
        <p:spPr>
          <a:xfrm>
            <a:off x="457200" y="1295400"/>
            <a:ext cx="6019800" cy="5181600"/>
          </a:xfrm>
        </p:spPr>
        <p:txBody>
          <a:bodyPr>
            <a:normAutofit fontScale="92500" lnSpcReduction="20000"/>
          </a:bodyPr>
          <a:lstStyle/>
          <a:p>
            <a:r>
              <a:rPr lang="en-US" sz="1800" dirty="0" smtClean="0"/>
              <a:t>All </a:t>
            </a:r>
            <a:r>
              <a:rPr lang="en-US" sz="1800" dirty="0" smtClean="0"/>
              <a:t>8 Deb </a:t>
            </a:r>
            <a:r>
              <a:rPr lang="en-US" sz="1800" dirty="0" err="1" smtClean="0"/>
              <a:t>Stoch</a:t>
            </a:r>
            <a:r>
              <a:rPr lang="en-US" sz="1800" dirty="0" smtClean="0"/>
              <a:t>. Cooling Tanks </a:t>
            </a:r>
            <a:r>
              <a:rPr lang="en-US" sz="1800" dirty="0" smtClean="0"/>
              <a:t>will be removed in the straight section at </a:t>
            </a:r>
            <a:r>
              <a:rPr lang="en-US" sz="1800" dirty="0" smtClean="0"/>
              <a:t>306,305,304,303  300,202,203,204.</a:t>
            </a:r>
          </a:p>
          <a:p>
            <a:pPr marL="0" indent="0">
              <a:buNone/>
            </a:pPr>
            <a:endParaRPr lang="en-US" sz="1800" dirty="0" smtClean="0"/>
          </a:p>
          <a:p>
            <a:r>
              <a:rPr lang="en-US" sz="1800" dirty="0" smtClean="0"/>
              <a:t>The </a:t>
            </a:r>
            <a:r>
              <a:rPr lang="en-US" sz="1800" dirty="0" smtClean="0">
                <a:solidFill>
                  <a:srgbClr val="00B050"/>
                </a:solidFill>
              </a:rPr>
              <a:t>270 l/s ion pumps </a:t>
            </a:r>
            <a:r>
              <a:rPr lang="en-US" sz="1800" dirty="0" smtClean="0"/>
              <a:t>will be removed from the cooling tanks and </a:t>
            </a:r>
            <a:r>
              <a:rPr lang="en-US" sz="1800" dirty="0" smtClean="0">
                <a:solidFill>
                  <a:srgbClr val="00B050"/>
                </a:solidFill>
              </a:rPr>
              <a:t>reused </a:t>
            </a:r>
            <a:r>
              <a:rPr lang="en-US" sz="1800" dirty="0" smtClean="0"/>
              <a:t>to in the these locations.</a:t>
            </a:r>
          </a:p>
          <a:p>
            <a:endParaRPr lang="en-US" sz="1800" dirty="0"/>
          </a:p>
          <a:p>
            <a:r>
              <a:rPr lang="en-US" sz="1800" dirty="0" smtClean="0">
                <a:solidFill>
                  <a:srgbClr val="00B050"/>
                </a:solidFill>
              </a:rPr>
              <a:t>Full length spools will be needed </a:t>
            </a:r>
            <a:r>
              <a:rPr lang="en-US" sz="1800" dirty="0">
                <a:solidFill>
                  <a:srgbClr val="00B050"/>
                </a:solidFill>
              </a:rPr>
              <a:t>at </a:t>
            </a:r>
            <a:r>
              <a:rPr lang="en-US" sz="1800" dirty="0" smtClean="0">
                <a:solidFill>
                  <a:srgbClr val="00B050"/>
                </a:solidFill>
              </a:rPr>
              <a:t>306,305,304,303.</a:t>
            </a:r>
          </a:p>
          <a:p>
            <a:endParaRPr lang="en-US" sz="1800" dirty="0" smtClean="0">
              <a:solidFill>
                <a:srgbClr val="00B050"/>
              </a:solidFill>
            </a:endParaRPr>
          </a:p>
          <a:p>
            <a:r>
              <a:rPr lang="en-US" sz="1800" dirty="0" smtClean="0">
                <a:solidFill>
                  <a:srgbClr val="00B050"/>
                </a:solidFill>
              </a:rPr>
              <a:t>Partial length spools wil</a:t>
            </a:r>
            <a:r>
              <a:rPr lang="en-US" sz="1800" dirty="0" smtClean="0">
                <a:solidFill>
                  <a:srgbClr val="00B050"/>
                </a:solidFill>
              </a:rPr>
              <a:t>l be needed at 300,202,203,204 because injection of extraction devices share the section.</a:t>
            </a:r>
            <a:endParaRPr lang="en-US" sz="1800" dirty="0">
              <a:solidFill>
                <a:srgbClr val="00B050"/>
              </a:solidFill>
            </a:endParaRPr>
          </a:p>
          <a:p>
            <a:endParaRPr lang="en-US" sz="1800" dirty="0" smtClean="0"/>
          </a:p>
          <a:p>
            <a:r>
              <a:rPr lang="en-US" sz="1800" dirty="0" smtClean="0"/>
              <a:t>All Vacuum Controls will be reused with no additional hardware needed.</a:t>
            </a:r>
          </a:p>
          <a:p>
            <a:r>
              <a:rPr lang="en-US" sz="1800" dirty="0" smtClean="0"/>
              <a:t>Ion pump stands will need to be reused from the Accumulator.</a:t>
            </a:r>
          </a:p>
          <a:p>
            <a:pPr marL="0" indent="0">
              <a:buNone/>
            </a:pPr>
            <a:endParaRPr lang="en-US" sz="1800" dirty="0" smtClean="0"/>
          </a:p>
          <a:p>
            <a:r>
              <a:rPr lang="en-US" sz="1800" dirty="0" smtClean="0"/>
              <a:t>Ion </a:t>
            </a:r>
            <a:r>
              <a:rPr lang="en-US" sz="1800" dirty="0"/>
              <a:t>pumps powered from </a:t>
            </a:r>
            <a:r>
              <a:rPr lang="en-US" sz="1800" dirty="0" smtClean="0"/>
              <a:t>the vacuum racks </a:t>
            </a:r>
            <a:r>
              <a:rPr lang="en-US" sz="1800" dirty="0"/>
              <a:t>are 201, 202, 301, 302, 304, 305, 306, 307, 207, 205, 204, 203, </a:t>
            </a:r>
            <a:r>
              <a:rPr lang="en-US" sz="1800" dirty="0" smtClean="0"/>
              <a:t>210</a:t>
            </a:r>
            <a:r>
              <a:rPr lang="en-US" sz="1800" dirty="0"/>
              <a:t>, 213, 216, 119, 116, 113, 110. CC201, TC201, BV309, BV210. </a:t>
            </a:r>
            <a:endParaRPr lang="en-US" sz="1800" dirty="0" smtClean="0"/>
          </a:p>
          <a:p>
            <a:r>
              <a:rPr lang="en-US" sz="1800" dirty="0" smtClean="0">
                <a:solidFill>
                  <a:srgbClr val="00B050"/>
                </a:solidFill>
              </a:rPr>
              <a:t>Beam valve at 210 will move to 209.</a:t>
            </a:r>
            <a:endParaRPr lang="en-US" sz="1800" dirty="0">
              <a:solidFill>
                <a:srgbClr val="00B050"/>
              </a:solidFill>
            </a:endParaRPr>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38</a:t>
            </a:fld>
            <a:endParaRPr lang="en-US"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1690832"/>
            <a:ext cx="2262967" cy="3019136"/>
          </a:xfrm>
          <a:prstGeom prst="rect">
            <a:avLst/>
          </a:prstGeom>
        </p:spPr>
      </p:pic>
    </p:spTree>
    <p:extLst>
      <p:ext uri="{BB962C8B-B14F-4D97-AF65-F5344CB8AC3E}">
        <p14:creationId xmlns:p14="http://schemas.microsoft.com/office/powerpoint/2010/main" val="10715039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smtClean="0"/>
              <a:t>LCW Changes</a:t>
            </a:r>
            <a:endParaRPr lang="en-US" dirty="0"/>
          </a:p>
        </p:txBody>
      </p:sp>
      <p:sp>
        <p:nvSpPr>
          <p:cNvPr id="3" name="Content Placeholder 2"/>
          <p:cNvSpPr>
            <a:spLocks noGrp="1"/>
          </p:cNvSpPr>
          <p:nvPr>
            <p:ph idx="1"/>
          </p:nvPr>
        </p:nvSpPr>
        <p:spPr>
          <a:xfrm>
            <a:off x="381000" y="1371600"/>
            <a:ext cx="5105400" cy="4876800"/>
          </a:xfrm>
        </p:spPr>
        <p:txBody>
          <a:bodyPr>
            <a:normAutofit lnSpcReduction="10000"/>
          </a:bodyPr>
          <a:lstStyle/>
          <a:p>
            <a:r>
              <a:rPr lang="en-US" dirty="0" smtClean="0"/>
              <a:t>M3 cross change </a:t>
            </a:r>
            <a:r>
              <a:rPr lang="en-US" sz="1900" dirty="0" smtClean="0"/>
              <a:t>-  Cross over will move upstream ~ 25 </a:t>
            </a:r>
            <a:r>
              <a:rPr lang="en-US" sz="1900" dirty="0" err="1" smtClean="0"/>
              <a:t>ft</a:t>
            </a:r>
            <a:r>
              <a:rPr lang="en-US" sz="1900" dirty="0" smtClean="0"/>
              <a:t> to miss magnets and cable tray.</a:t>
            </a:r>
          </a:p>
          <a:p>
            <a:pPr marL="0" indent="0">
              <a:buNone/>
            </a:pPr>
            <a:endParaRPr lang="en-US" dirty="0"/>
          </a:p>
          <a:p>
            <a:endParaRPr lang="en-US" dirty="0"/>
          </a:p>
          <a:p>
            <a:r>
              <a:rPr lang="en-US" dirty="0" smtClean="0"/>
              <a:t>M4 cross over change – </a:t>
            </a:r>
            <a:r>
              <a:rPr lang="en-US" sz="1900" dirty="0" smtClean="0"/>
              <a:t>4” header will enter new M4 </a:t>
            </a:r>
            <a:r>
              <a:rPr lang="en-US" sz="1900" dirty="0" err="1" smtClean="0"/>
              <a:t>enclousre</a:t>
            </a:r>
            <a:r>
              <a:rPr lang="en-US" sz="1900" dirty="0" smtClean="0"/>
              <a:t> and cross </a:t>
            </a:r>
            <a:r>
              <a:rPr lang="en-US" sz="1900" dirty="0"/>
              <a:t>over </a:t>
            </a:r>
            <a:r>
              <a:rPr lang="en-US" sz="1900" dirty="0" smtClean="0"/>
              <a:t>where the M4 LCW comes in.  Then transition back to Ring tunnel. </a:t>
            </a:r>
          </a:p>
          <a:p>
            <a:pPr marL="0" indent="0">
              <a:buNone/>
            </a:pPr>
            <a:endParaRPr lang="en-US" dirty="0" smtClean="0"/>
          </a:p>
          <a:p>
            <a:endParaRPr lang="en-US" dirty="0"/>
          </a:p>
          <a:p>
            <a:r>
              <a:rPr lang="en-US" dirty="0" smtClean="0"/>
              <a:t>In </a:t>
            </a:r>
            <a:r>
              <a:rPr lang="en-US" dirty="0"/>
              <a:t>T</a:t>
            </a:r>
            <a:r>
              <a:rPr lang="en-US" dirty="0" smtClean="0"/>
              <a:t>unnel Shielding area change – </a:t>
            </a:r>
            <a:r>
              <a:rPr lang="en-US" sz="1900" dirty="0" smtClean="0"/>
              <a:t>LCW header to sub header changes from 19.5” to 12” from 2Q6 to 3Q0 </a:t>
            </a:r>
            <a:endParaRPr lang="en-US" sz="1900"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39</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0129" y="739588"/>
            <a:ext cx="2641600" cy="1981200"/>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4648200"/>
            <a:ext cx="2381504" cy="1786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www-muon.fnal.gov/photo-album/Muon-Department-Photo-Album/webalbum/Tunnel%20Enclosures/Muon%20Operation%20%28After%2010-1-2011%29/Muon%20Rings%20%28Delivery%20Ring,%20M3,%20M4,%20Abort%29/2012-01-31-AP30-Stub/slides/IMG_37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2423" y="2756647"/>
            <a:ext cx="2336799" cy="17526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7086600" y="5257800"/>
            <a:ext cx="0" cy="3810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393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281" y="208878"/>
            <a:ext cx="6629401" cy="838200"/>
          </a:xfrm>
        </p:spPr>
        <p:txBody>
          <a:bodyPr>
            <a:normAutofit fontScale="90000"/>
          </a:bodyPr>
          <a:lstStyle/>
          <a:p>
            <a:r>
              <a:rPr lang="en-US" dirty="0" smtClean="0"/>
              <a:t>Current 30 Tunnel Section Layout</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4</a:t>
            </a:fld>
            <a:endParaRPr lang="en-US"/>
          </a:p>
        </p:txBody>
      </p:sp>
      <p:sp>
        <p:nvSpPr>
          <p:cNvPr id="5" name="Footer Placeholder 4"/>
          <p:cNvSpPr>
            <a:spLocks noGrp="1"/>
          </p:cNvSpPr>
          <p:nvPr>
            <p:ph type="ftr" sz="quarter" idx="4294967295"/>
          </p:nvPr>
        </p:nvSpPr>
        <p:spPr>
          <a:xfrm>
            <a:off x="368527" y="6426519"/>
            <a:ext cx="8077200" cy="476250"/>
          </a:xfrm>
          <a:prstGeom prst="rect">
            <a:avLst/>
          </a:prstGeom>
        </p:spPr>
        <p:txBody>
          <a:bodyPr/>
          <a:lstStyle/>
          <a:p>
            <a:r>
              <a:rPr lang="en-US" dirty="0" smtClean="0"/>
              <a:t>D. Still - 4/1/2014 - D30 SS Final Design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51560"/>
            <a:ext cx="7638098" cy="5374958"/>
          </a:xfrm>
          <a:prstGeom prst="rect">
            <a:avLst/>
          </a:prstGeom>
        </p:spPr>
      </p:pic>
      <p:sp>
        <p:nvSpPr>
          <p:cNvPr id="7" name="TextBox 6"/>
          <p:cNvSpPr txBox="1"/>
          <p:nvPr/>
        </p:nvSpPr>
        <p:spPr>
          <a:xfrm>
            <a:off x="782801" y="3308866"/>
            <a:ext cx="2569999" cy="369332"/>
          </a:xfrm>
          <a:prstGeom prst="rect">
            <a:avLst/>
          </a:prstGeom>
          <a:noFill/>
        </p:spPr>
        <p:txBody>
          <a:bodyPr wrap="none" rtlCol="0">
            <a:spAutoFit/>
          </a:bodyPr>
          <a:lstStyle/>
          <a:p>
            <a:r>
              <a:rPr lang="en-US" dirty="0" smtClean="0"/>
              <a:t>Obsoleted Accumulator</a:t>
            </a:r>
            <a:endParaRPr lang="en-US" dirty="0"/>
          </a:p>
        </p:txBody>
      </p:sp>
      <p:sp>
        <p:nvSpPr>
          <p:cNvPr id="8" name="TextBox 7"/>
          <p:cNvSpPr txBox="1"/>
          <p:nvPr/>
        </p:nvSpPr>
        <p:spPr>
          <a:xfrm>
            <a:off x="3962400" y="5061466"/>
            <a:ext cx="4519186" cy="369332"/>
          </a:xfrm>
          <a:prstGeom prst="rect">
            <a:avLst/>
          </a:prstGeom>
          <a:noFill/>
        </p:spPr>
        <p:txBody>
          <a:bodyPr wrap="none" rtlCol="0">
            <a:spAutoFit/>
          </a:bodyPr>
          <a:lstStyle/>
          <a:p>
            <a:r>
              <a:rPr lang="en-US" dirty="0" smtClean="0">
                <a:solidFill>
                  <a:srgbClr val="0000FF"/>
                </a:solidFill>
              </a:rPr>
              <a:t>Current Debuncher  - Future Delivery Ring</a:t>
            </a:r>
            <a:endParaRPr lang="en-US" dirty="0">
              <a:solidFill>
                <a:srgbClr val="0000FF"/>
              </a:solidFill>
            </a:endParaRPr>
          </a:p>
        </p:txBody>
      </p:sp>
      <p:cxnSp>
        <p:nvCxnSpPr>
          <p:cNvPr id="10" name="Straight Arrow Connector 9"/>
          <p:cNvCxnSpPr/>
          <p:nvPr/>
        </p:nvCxnSpPr>
        <p:spPr>
          <a:xfrm>
            <a:off x="1828800" y="3678198"/>
            <a:ext cx="1524000" cy="665202"/>
          </a:xfrm>
          <a:prstGeom prst="straightConnector1">
            <a:avLst/>
          </a:prstGeom>
          <a:ln w="76200">
            <a:solidFill>
              <a:schemeClr val="tx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4732022" y="3918466"/>
            <a:ext cx="830578" cy="1143000"/>
          </a:xfrm>
          <a:prstGeom prst="straightConnector1">
            <a:avLst/>
          </a:prstGeom>
          <a:ln w="76200">
            <a:solidFill>
              <a:srgbClr val="0000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200400" y="2145268"/>
            <a:ext cx="2223750" cy="369332"/>
          </a:xfrm>
          <a:prstGeom prst="rect">
            <a:avLst/>
          </a:prstGeom>
          <a:noFill/>
        </p:spPr>
        <p:txBody>
          <a:bodyPr wrap="none" rtlCol="0">
            <a:spAutoFit/>
          </a:bodyPr>
          <a:lstStyle/>
          <a:p>
            <a:r>
              <a:rPr lang="en-US" dirty="0" smtClean="0">
                <a:solidFill>
                  <a:srgbClr val="00B050"/>
                </a:solidFill>
              </a:rPr>
              <a:t>Obsoleted AP3 Line</a:t>
            </a:r>
            <a:endParaRPr lang="en-US" dirty="0">
              <a:solidFill>
                <a:srgbClr val="00B050"/>
              </a:solidFill>
            </a:endParaRPr>
          </a:p>
        </p:txBody>
      </p:sp>
      <p:cxnSp>
        <p:nvCxnSpPr>
          <p:cNvPr id="17" name="Straight Arrow Connector 16"/>
          <p:cNvCxnSpPr/>
          <p:nvPr/>
        </p:nvCxnSpPr>
        <p:spPr>
          <a:xfrm>
            <a:off x="3973831" y="2486799"/>
            <a:ext cx="0" cy="1704201"/>
          </a:xfrm>
          <a:prstGeom prst="straightConnector1">
            <a:avLst/>
          </a:prstGeom>
          <a:ln w="76200">
            <a:solidFill>
              <a:srgbClr val="00B05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rot="19447916">
            <a:off x="519648" y="4322089"/>
            <a:ext cx="6477000" cy="228600"/>
          </a:xfrm>
          <a:prstGeom prst="rect">
            <a:avLst/>
          </a:prstGeom>
          <a:gradFill>
            <a:gsLst>
              <a:gs pos="100000">
                <a:srgbClr val="FF0000">
                  <a:alpha val="12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221993" y="3493532"/>
            <a:ext cx="3070071" cy="923330"/>
          </a:xfrm>
          <a:prstGeom prst="rect">
            <a:avLst/>
          </a:prstGeom>
          <a:noFill/>
        </p:spPr>
        <p:txBody>
          <a:bodyPr wrap="none" rtlCol="0">
            <a:spAutoFit/>
          </a:bodyPr>
          <a:lstStyle/>
          <a:p>
            <a:r>
              <a:rPr lang="en-US" dirty="0" smtClean="0">
                <a:solidFill>
                  <a:srgbClr val="FF0000"/>
                </a:solidFill>
              </a:rPr>
              <a:t>Remove the AP3 Line.</a:t>
            </a:r>
          </a:p>
          <a:p>
            <a:r>
              <a:rPr lang="en-US" dirty="0" smtClean="0">
                <a:solidFill>
                  <a:srgbClr val="FF0000"/>
                </a:solidFill>
              </a:rPr>
              <a:t>Store magnets in the tunnel </a:t>
            </a:r>
          </a:p>
          <a:p>
            <a:r>
              <a:rPr lang="en-US" dirty="0">
                <a:solidFill>
                  <a:srgbClr val="FF0000"/>
                </a:solidFill>
              </a:rPr>
              <a:t>r</a:t>
            </a:r>
            <a:r>
              <a:rPr lang="en-US" dirty="0" smtClean="0">
                <a:solidFill>
                  <a:srgbClr val="FF0000"/>
                </a:solidFill>
              </a:rPr>
              <a:t>euse.</a:t>
            </a:r>
            <a:endParaRPr lang="en-US" dirty="0">
              <a:solidFill>
                <a:srgbClr val="FF0000"/>
              </a:solidFill>
            </a:endParaRPr>
          </a:p>
        </p:txBody>
      </p:sp>
      <p:cxnSp>
        <p:nvCxnSpPr>
          <p:cNvPr id="24" name="Straight Arrow Connector 23"/>
          <p:cNvCxnSpPr>
            <a:stCxn id="21" idx="1"/>
          </p:cNvCxnSpPr>
          <p:nvPr/>
        </p:nvCxnSpPr>
        <p:spPr>
          <a:xfrm flipH="1" flipV="1">
            <a:off x="5420605" y="3346968"/>
            <a:ext cx="801388" cy="608229"/>
          </a:xfrm>
          <a:prstGeom prst="straightConnector1">
            <a:avLst/>
          </a:prstGeom>
          <a:ln w="76200">
            <a:solidFill>
              <a:srgbClr val="FF9999"/>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54144" y="1110734"/>
            <a:ext cx="4570482" cy="369332"/>
          </a:xfrm>
          <a:prstGeom prst="rect">
            <a:avLst/>
          </a:prstGeom>
          <a:noFill/>
        </p:spPr>
        <p:txBody>
          <a:bodyPr wrap="none" rtlCol="0">
            <a:spAutoFit/>
          </a:bodyPr>
          <a:lstStyle/>
          <a:p>
            <a:r>
              <a:rPr lang="en-US" dirty="0" smtClean="0"/>
              <a:t>Overview of what needs to be reconfigured</a:t>
            </a:r>
            <a:endParaRPr lang="en-US" dirty="0"/>
          </a:p>
        </p:txBody>
      </p:sp>
    </p:spTree>
    <p:extLst>
      <p:ext uri="{BB962C8B-B14F-4D97-AF65-F5344CB8AC3E}">
        <p14:creationId xmlns:p14="http://schemas.microsoft.com/office/powerpoint/2010/main" val="81547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p:bldP spid="20" grpId="0" animBg="1"/>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smtClean="0"/>
              <a:t>Compressed Air Changes</a:t>
            </a:r>
            <a:endParaRPr lang="en-US" dirty="0"/>
          </a:p>
        </p:txBody>
      </p:sp>
      <p:sp>
        <p:nvSpPr>
          <p:cNvPr id="3" name="Content Placeholder 2"/>
          <p:cNvSpPr>
            <a:spLocks noGrp="1"/>
          </p:cNvSpPr>
          <p:nvPr>
            <p:ph idx="1"/>
          </p:nvPr>
        </p:nvSpPr>
        <p:spPr>
          <a:xfrm>
            <a:off x="381000" y="1371600"/>
            <a:ext cx="5105400" cy="4876800"/>
          </a:xfrm>
        </p:spPr>
        <p:txBody>
          <a:bodyPr>
            <a:normAutofit fontScale="92500" lnSpcReduction="10000"/>
          </a:bodyPr>
          <a:lstStyle/>
          <a:p>
            <a:pPr marL="0" indent="0">
              <a:buNone/>
            </a:pPr>
            <a:r>
              <a:rPr lang="en-US" dirty="0" smtClean="0"/>
              <a:t>The compressed air system has 2 pipes in the tunnel.</a:t>
            </a:r>
          </a:p>
          <a:p>
            <a:pPr marL="457200" indent="-457200">
              <a:buFont typeface="+mj-lt"/>
              <a:buAutoNum type="arabicPeriod"/>
            </a:pPr>
            <a:r>
              <a:rPr lang="en-US" dirty="0" smtClean="0"/>
              <a:t>Use for Beam valves and air tools.</a:t>
            </a:r>
          </a:p>
          <a:p>
            <a:pPr marL="457200" indent="-457200">
              <a:buFont typeface="+mj-lt"/>
              <a:buAutoNum type="arabicPeriod"/>
            </a:pPr>
            <a:r>
              <a:rPr lang="en-US" dirty="0" smtClean="0"/>
              <a:t>Used as a  Ni let up system.</a:t>
            </a:r>
          </a:p>
          <a:p>
            <a:pPr marL="0" indent="0">
              <a:buNone/>
            </a:pPr>
            <a:endParaRPr lang="en-US" dirty="0"/>
          </a:p>
          <a:p>
            <a:r>
              <a:rPr lang="en-US" dirty="0" smtClean="0"/>
              <a:t>Would like to maintain both systems.</a:t>
            </a:r>
          </a:p>
          <a:p>
            <a:endParaRPr lang="en-US" dirty="0"/>
          </a:p>
          <a:p>
            <a:r>
              <a:rPr lang="en-US" dirty="0" smtClean="0"/>
              <a:t>It will be mounted to ceiling bus support system.  ( Might move to the bottom of the 4</a:t>
            </a:r>
            <a:r>
              <a:rPr lang="en-US" baseline="30000" dirty="0" smtClean="0"/>
              <a:t>th</a:t>
            </a:r>
            <a:r>
              <a:rPr lang="en-US" dirty="0" smtClean="0"/>
              <a:t> </a:t>
            </a:r>
            <a:r>
              <a:rPr lang="en-US" dirty="0" err="1" smtClean="0"/>
              <a:t>Acc</a:t>
            </a:r>
            <a:r>
              <a:rPr lang="en-US" dirty="0" smtClean="0"/>
              <a:t> side cable tray)</a:t>
            </a:r>
          </a:p>
          <a:p>
            <a:endParaRPr lang="en-US" dirty="0"/>
          </a:p>
          <a:p>
            <a:r>
              <a:rPr lang="en-US" dirty="0" smtClean="0"/>
              <a:t>Currently the compressed air system will tie into the Muon Campus system at MC-1.</a:t>
            </a:r>
          </a:p>
          <a:p>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40</a:t>
            </a:fld>
            <a:endParaRPr lang="en-US" dirty="0"/>
          </a:p>
        </p:txBody>
      </p:sp>
      <p:pic>
        <p:nvPicPr>
          <p:cNvPr id="10" name="Content Placeholder 5"/>
          <p:cNvPicPr>
            <a:picLocks noChangeAspect="1"/>
          </p:cNvPicPr>
          <p:nvPr/>
        </p:nvPicPr>
        <p:blipFill rotWithShape="1">
          <a:blip r:embed="rId2">
            <a:extLst>
              <a:ext uri="{28A0092B-C50C-407E-A947-70E740481C1C}">
                <a14:useLocalDpi xmlns:a14="http://schemas.microsoft.com/office/drawing/2010/main" val="0"/>
              </a:ext>
            </a:extLst>
          </a:blip>
          <a:srcRect t="10637" r="17986" b="17236"/>
          <a:stretch/>
        </p:blipFill>
        <p:spPr>
          <a:xfrm>
            <a:off x="5293119" y="2232695"/>
            <a:ext cx="3509682" cy="2029528"/>
          </a:xfrm>
          <a:prstGeom prst="rect">
            <a:avLst/>
          </a:prstGeom>
        </p:spPr>
      </p:pic>
      <p:sp>
        <p:nvSpPr>
          <p:cNvPr id="7" name="Oval 6"/>
          <p:cNvSpPr/>
          <p:nvPr/>
        </p:nvSpPr>
        <p:spPr>
          <a:xfrm>
            <a:off x="6830565" y="2438400"/>
            <a:ext cx="609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4800600" y="2743200"/>
            <a:ext cx="2029965" cy="137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354" y="4262223"/>
            <a:ext cx="3460022" cy="220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464978" y="6325052"/>
            <a:ext cx="2803973" cy="276999"/>
          </a:xfrm>
          <a:prstGeom prst="rect">
            <a:avLst/>
          </a:prstGeom>
          <a:noFill/>
        </p:spPr>
        <p:txBody>
          <a:bodyPr wrap="none" rtlCol="0">
            <a:spAutoFit/>
          </a:bodyPr>
          <a:lstStyle/>
          <a:p>
            <a:r>
              <a:rPr lang="en-US" sz="1200" dirty="0" smtClean="0"/>
              <a:t>Muon Campus compressed air system</a:t>
            </a:r>
            <a:endParaRPr lang="en-US" sz="1200" dirty="0"/>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24193" b="29032"/>
          <a:stretch/>
        </p:blipFill>
        <p:spPr bwMode="auto">
          <a:xfrm>
            <a:off x="6248400" y="1005685"/>
            <a:ext cx="2297284" cy="143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flipV="1">
            <a:off x="4648200" y="1371600"/>
            <a:ext cx="2748842"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2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Injection and Extraction Kicker </a:t>
            </a:r>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41</a:t>
            </a:fld>
            <a:endParaRPr lang="en-US" dirty="0"/>
          </a:p>
        </p:txBody>
      </p:sp>
      <p:pic>
        <p:nvPicPr>
          <p:cNvPr id="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197" t="36211" r="34076" b="43692"/>
          <a:stretch/>
        </p:blipFill>
        <p:spPr bwMode="auto">
          <a:xfrm>
            <a:off x="1258063" y="1295400"/>
            <a:ext cx="6533070" cy="320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l="23552" t="71314" r="21442" b="3201"/>
          <a:stretch/>
        </p:blipFill>
        <p:spPr>
          <a:xfrm>
            <a:off x="381000" y="3657600"/>
            <a:ext cx="8511988" cy="3047773"/>
          </a:xfrm>
          <a:prstGeom prst="rect">
            <a:avLst/>
          </a:prstGeom>
        </p:spPr>
      </p:pic>
      <p:sp>
        <p:nvSpPr>
          <p:cNvPr id="8" name="Oval 7"/>
          <p:cNvSpPr/>
          <p:nvPr/>
        </p:nvSpPr>
        <p:spPr>
          <a:xfrm>
            <a:off x="3429000" y="2209800"/>
            <a:ext cx="26670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67000" y="4724400"/>
            <a:ext cx="1752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7584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990600"/>
          </a:xfrm>
        </p:spPr>
        <p:txBody>
          <a:bodyPr/>
          <a:lstStyle/>
          <a:p>
            <a:r>
              <a:rPr lang="en-US" dirty="0" smtClean="0"/>
              <a:t>Removal of Shunts and Cables</a:t>
            </a:r>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42</a:t>
            </a:fld>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43400" y="1447800"/>
            <a:ext cx="4422371" cy="3315790"/>
          </a:xfrm>
          <a:prstGeom prst="rect">
            <a:avLst/>
          </a:prstGeom>
        </p:spPr>
      </p:pic>
      <p:sp>
        <p:nvSpPr>
          <p:cNvPr id="7" name="TextBox 6"/>
          <p:cNvSpPr txBox="1"/>
          <p:nvPr/>
        </p:nvSpPr>
        <p:spPr>
          <a:xfrm>
            <a:off x="226291" y="1371600"/>
            <a:ext cx="3733800" cy="5355312"/>
          </a:xfrm>
          <a:prstGeom prst="rect">
            <a:avLst/>
          </a:prstGeom>
          <a:noFill/>
        </p:spPr>
        <p:txBody>
          <a:bodyPr wrap="square" rtlCol="0">
            <a:spAutoFit/>
          </a:bodyPr>
          <a:lstStyle/>
          <a:p>
            <a:r>
              <a:rPr lang="en-US" dirty="0" smtClean="0"/>
              <a:t>Due to high radiation levels in the tunnel,   shunt electronics are projected to fail and will need to be moved upstairs. </a:t>
            </a:r>
          </a:p>
          <a:p>
            <a:endParaRPr lang="en-US" dirty="0" smtClean="0"/>
          </a:p>
          <a:p>
            <a:r>
              <a:rPr lang="en-US" b="1" dirty="0" smtClean="0"/>
              <a:t>Shunts at </a:t>
            </a:r>
            <a:r>
              <a:rPr lang="en-US" dirty="0" smtClean="0"/>
              <a:t>319,317,315,313,309,305,304,303,301,204,213,215 </a:t>
            </a:r>
            <a:r>
              <a:rPr lang="en-US" dirty="0"/>
              <a:t>– since the shunt hardware is moving upstairs </a:t>
            </a:r>
            <a:r>
              <a:rPr lang="en-US" b="1" dirty="0" smtClean="0"/>
              <a:t>remove </a:t>
            </a:r>
            <a:r>
              <a:rPr lang="en-US" b="1" dirty="0"/>
              <a:t>all cables and associated hardware.  </a:t>
            </a:r>
            <a:r>
              <a:rPr lang="en-US" dirty="0"/>
              <a:t>This should be a reading cable (crate 33) and a DAC cable provided by a C463 card crate 39. (Pen: D202-1 &amp; D202-2)</a:t>
            </a:r>
            <a:r>
              <a:rPr lang="en-US" dirty="0" smtClean="0"/>
              <a:t>  </a:t>
            </a:r>
          </a:p>
          <a:p>
            <a:endParaRPr lang="en-US" dirty="0"/>
          </a:p>
          <a:p>
            <a:r>
              <a:rPr lang="en-US" dirty="0" smtClean="0"/>
              <a:t>The </a:t>
            </a:r>
            <a:r>
              <a:rPr lang="en-US" dirty="0"/>
              <a:t>plan is to </a:t>
            </a:r>
            <a:r>
              <a:rPr lang="en-US" b="1" dirty="0" smtClean="0"/>
              <a:t>cable </a:t>
            </a:r>
            <a:r>
              <a:rPr lang="en-US" b="1" dirty="0"/>
              <a:t>loads only from the 7 to 7 location. (cost on AIP</a:t>
            </a:r>
            <a:r>
              <a:rPr lang="en-US" b="1" dirty="0" smtClean="0"/>
              <a:t>)</a:t>
            </a:r>
            <a:r>
              <a:rPr lang="en-US" dirty="0" smtClean="0"/>
              <a:t>.  Removal cost on D30SS.</a:t>
            </a:r>
            <a:endParaRPr lang="en-US" dirty="0"/>
          </a:p>
        </p:txBody>
      </p:sp>
      <p:sp>
        <p:nvSpPr>
          <p:cNvPr id="8" name="TextBox 7"/>
          <p:cNvSpPr txBox="1"/>
          <p:nvPr/>
        </p:nvSpPr>
        <p:spPr>
          <a:xfrm>
            <a:off x="4191000" y="5097798"/>
            <a:ext cx="4495800" cy="1754326"/>
          </a:xfrm>
          <a:prstGeom prst="rect">
            <a:avLst/>
          </a:prstGeom>
          <a:noFill/>
        </p:spPr>
        <p:txBody>
          <a:bodyPr wrap="square" rtlCol="0">
            <a:spAutoFit/>
          </a:bodyPr>
          <a:lstStyle/>
          <a:p>
            <a:r>
              <a:rPr lang="en-US" dirty="0"/>
              <a:t>The new power cables will be sourced from the MI8 style shunts in rack (A35R02) and enter the tunnel through </a:t>
            </a:r>
            <a:r>
              <a:rPr lang="en-US" dirty="0" err="1"/>
              <a:t>Acc</a:t>
            </a:r>
            <a:r>
              <a:rPr lang="en-US" dirty="0"/>
              <a:t> side penetrations  </a:t>
            </a:r>
            <a:r>
              <a:rPr lang="en-US" dirty="0" smtClean="0"/>
              <a:t>A200-5 cabled across tunnel ceiling.</a:t>
            </a:r>
            <a:endParaRPr lang="en-US" dirty="0"/>
          </a:p>
          <a:p>
            <a:endParaRPr lang="en-US" dirty="0"/>
          </a:p>
        </p:txBody>
      </p:sp>
    </p:spTree>
    <p:extLst>
      <p:ext uri="{BB962C8B-B14F-4D97-AF65-F5344CB8AC3E}">
        <p14:creationId xmlns:p14="http://schemas.microsoft.com/office/powerpoint/2010/main" val="36833460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AP30 Service Building</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552" t="71314" r="21442" b="3201"/>
          <a:stretch/>
        </p:blipFill>
        <p:spPr>
          <a:xfrm>
            <a:off x="104116" y="1905000"/>
            <a:ext cx="9004373" cy="3224075"/>
          </a:xfrm>
        </p:spPr>
      </p:pic>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43</a:t>
            </a:fld>
            <a:endParaRPr lang="en-US" dirty="0"/>
          </a:p>
        </p:txBody>
      </p:sp>
      <p:sp>
        <p:nvSpPr>
          <p:cNvPr id="8" name="Rectangle 7"/>
          <p:cNvSpPr/>
          <p:nvPr/>
        </p:nvSpPr>
        <p:spPr>
          <a:xfrm>
            <a:off x="5113422" y="3193001"/>
            <a:ext cx="800100" cy="457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9" name="Rectangle 8"/>
          <p:cNvSpPr/>
          <p:nvPr/>
        </p:nvSpPr>
        <p:spPr>
          <a:xfrm>
            <a:off x="6096000" y="3657600"/>
            <a:ext cx="1600200" cy="6858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67414" y="3733800"/>
            <a:ext cx="1219200" cy="9846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43200" y="3121240"/>
            <a:ext cx="1371600" cy="68875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467600" y="3188563"/>
            <a:ext cx="762000" cy="31663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40948" y="3967208"/>
            <a:ext cx="145048" cy="22564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72000" y="4040079"/>
            <a:ext cx="260412" cy="22564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64448" y="4029352"/>
            <a:ext cx="145048" cy="22564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2000" y="3203359"/>
            <a:ext cx="914400" cy="22564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086600" y="3203359"/>
            <a:ext cx="304800" cy="22564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6952" y="3239978"/>
            <a:ext cx="145048" cy="22564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896099" y="3203359"/>
            <a:ext cx="194939" cy="22564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54606" y="4029721"/>
            <a:ext cx="260412" cy="22564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281442" y="4029721"/>
            <a:ext cx="190500" cy="22564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572000" y="3203359"/>
            <a:ext cx="530256" cy="457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cxnSp>
        <p:nvCxnSpPr>
          <p:cNvPr id="25" name="Straight Arrow Connector 24"/>
          <p:cNvCxnSpPr/>
          <p:nvPr/>
        </p:nvCxnSpPr>
        <p:spPr>
          <a:xfrm flipH="1">
            <a:off x="1371600" y="4800600"/>
            <a:ext cx="304800" cy="9144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78745" y="5763373"/>
            <a:ext cx="1595309" cy="369332"/>
          </a:xfrm>
          <a:prstGeom prst="rect">
            <a:avLst/>
          </a:prstGeom>
          <a:noFill/>
        </p:spPr>
        <p:txBody>
          <a:bodyPr wrap="none" rtlCol="0">
            <a:spAutoFit/>
          </a:bodyPr>
          <a:lstStyle/>
          <a:p>
            <a:r>
              <a:rPr lang="en-US" dirty="0" smtClean="0">
                <a:solidFill>
                  <a:srgbClr val="00B050"/>
                </a:solidFill>
              </a:rPr>
              <a:t>M3 Dipole PS</a:t>
            </a:r>
            <a:endParaRPr lang="en-US" dirty="0">
              <a:solidFill>
                <a:srgbClr val="00B050"/>
              </a:solidFill>
            </a:endParaRPr>
          </a:p>
        </p:txBody>
      </p:sp>
      <p:sp>
        <p:nvSpPr>
          <p:cNvPr id="27" name="TextBox 26"/>
          <p:cNvSpPr txBox="1"/>
          <p:nvPr/>
        </p:nvSpPr>
        <p:spPr>
          <a:xfrm>
            <a:off x="551083" y="1600200"/>
            <a:ext cx="2159566" cy="369332"/>
          </a:xfrm>
          <a:prstGeom prst="rect">
            <a:avLst/>
          </a:prstGeom>
          <a:noFill/>
        </p:spPr>
        <p:txBody>
          <a:bodyPr wrap="none" rtlCol="0">
            <a:spAutoFit/>
          </a:bodyPr>
          <a:lstStyle/>
          <a:p>
            <a:r>
              <a:rPr lang="en-US" dirty="0" smtClean="0">
                <a:solidFill>
                  <a:srgbClr val="00B050"/>
                </a:solidFill>
              </a:rPr>
              <a:t>M3 Instrumentation</a:t>
            </a:r>
            <a:endParaRPr lang="en-US" dirty="0">
              <a:solidFill>
                <a:srgbClr val="00B050"/>
              </a:solidFill>
            </a:endParaRPr>
          </a:p>
        </p:txBody>
      </p:sp>
      <p:sp>
        <p:nvSpPr>
          <p:cNvPr id="28" name="TextBox 27"/>
          <p:cNvSpPr txBox="1"/>
          <p:nvPr/>
        </p:nvSpPr>
        <p:spPr>
          <a:xfrm>
            <a:off x="166444" y="2244571"/>
            <a:ext cx="1082348" cy="369332"/>
          </a:xfrm>
          <a:prstGeom prst="rect">
            <a:avLst/>
          </a:prstGeom>
          <a:noFill/>
        </p:spPr>
        <p:txBody>
          <a:bodyPr wrap="none" rtlCol="0">
            <a:spAutoFit/>
          </a:bodyPr>
          <a:lstStyle/>
          <a:p>
            <a:r>
              <a:rPr lang="en-US" dirty="0" smtClean="0">
                <a:solidFill>
                  <a:srgbClr val="00B0F0"/>
                </a:solidFill>
              </a:rPr>
              <a:t>DR BPM</a:t>
            </a:r>
            <a:endParaRPr lang="en-US" dirty="0">
              <a:solidFill>
                <a:srgbClr val="00B0F0"/>
              </a:solidFill>
            </a:endParaRPr>
          </a:p>
        </p:txBody>
      </p:sp>
      <p:sp>
        <p:nvSpPr>
          <p:cNvPr id="29" name="TextBox 28"/>
          <p:cNvSpPr txBox="1"/>
          <p:nvPr/>
        </p:nvSpPr>
        <p:spPr>
          <a:xfrm>
            <a:off x="6309052" y="2235693"/>
            <a:ext cx="1082348" cy="369332"/>
          </a:xfrm>
          <a:prstGeom prst="rect">
            <a:avLst/>
          </a:prstGeom>
          <a:noFill/>
        </p:spPr>
        <p:txBody>
          <a:bodyPr wrap="none" rtlCol="0">
            <a:spAutoFit/>
          </a:bodyPr>
          <a:lstStyle/>
          <a:p>
            <a:r>
              <a:rPr lang="en-US" dirty="0" smtClean="0">
                <a:solidFill>
                  <a:srgbClr val="00B0F0"/>
                </a:solidFill>
              </a:rPr>
              <a:t>DR BPM</a:t>
            </a:r>
            <a:endParaRPr lang="en-US" dirty="0">
              <a:solidFill>
                <a:srgbClr val="00B0F0"/>
              </a:solidFill>
            </a:endParaRPr>
          </a:p>
        </p:txBody>
      </p:sp>
      <p:sp>
        <p:nvSpPr>
          <p:cNvPr id="30" name="TextBox 29"/>
          <p:cNvSpPr txBox="1"/>
          <p:nvPr/>
        </p:nvSpPr>
        <p:spPr>
          <a:xfrm>
            <a:off x="4883878" y="2196821"/>
            <a:ext cx="1505540" cy="369332"/>
          </a:xfrm>
          <a:prstGeom prst="rect">
            <a:avLst/>
          </a:prstGeom>
          <a:noFill/>
        </p:spPr>
        <p:txBody>
          <a:bodyPr wrap="none" rtlCol="0">
            <a:spAutoFit/>
          </a:bodyPr>
          <a:lstStyle/>
          <a:p>
            <a:r>
              <a:rPr lang="en-US" dirty="0" smtClean="0">
                <a:solidFill>
                  <a:srgbClr val="FFC000"/>
                </a:solidFill>
              </a:rPr>
              <a:t>M4 Quad PS</a:t>
            </a:r>
            <a:endParaRPr lang="en-US" dirty="0">
              <a:solidFill>
                <a:srgbClr val="FFC000"/>
              </a:solidFill>
            </a:endParaRPr>
          </a:p>
        </p:txBody>
      </p:sp>
      <p:sp>
        <p:nvSpPr>
          <p:cNvPr id="31" name="TextBox 30"/>
          <p:cNvSpPr txBox="1"/>
          <p:nvPr/>
        </p:nvSpPr>
        <p:spPr>
          <a:xfrm>
            <a:off x="2202026" y="2262326"/>
            <a:ext cx="1300356" cy="369332"/>
          </a:xfrm>
          <a:prstGeom prst="rect">
            <a:avLst/>
          </a:prstGeom>
          <a:noFill/>
        </p:spPr>
        <p:txBody>
          <a:bodyPr wrap="none" rtlCol="0">
            <a:spAutoFit/>
          </a:bodyPr>
          <a:lstStyle/>
          <a:p>
            <a:r>
              <a:rPr lang="en-US" dirty="0" smtClean="0">
                <a:solidFill>
                  <a:srgbClr val="00B0F0"/>
                </a:solidFill>
              </a:rPr>
              <a:t>DR kickers</a:t>
            </a:r>
            <a:endParaRPr lang="en-US" dirty="0">
              <a:solidFill>
                <a:srgbClr val="00B0F0"/>
              </a:solidFill>
            </a:endParaRPr>
          </a:p>
        </p:txBody>
      </p:sp>
      <p:sp>
        <p:nvSpPr>
          <p:cNvPr id="32" name="TextBox 31"/>
          <p:cNvSpPr txBox="1"/>
          <p:nvPr/>
        </p:nvSpPr>
        <p:spPr>
          <a:xfrm>
            <a:off x="7530273" y="2001967"/>
            <a:ext cx="1398653" cy="369332"/>
          </a:xfrm>
          <a:prstGeom prst="rect">
            <a:avLst/>
          </a:prstGeom>
          <a:noFill/>
        </p:spPr>
        <p:txBody>
          <a:bodyPr wrap="none" rtlCol="0">
            <a:spAutoFit/>
          </a:bodyPr>
          <a:lstStyle/>
          <a:p>
            <a:r>
              <a:rPr lang="en-US" dirty="0" smtClean="0">
                <a:solidFill>
                  <a:srgbClr val="FFC000"/>
                </a:solidFill>
              </a:rPr>
              <a:t>M4 Vacuum</a:t>
            </a:r>
            <a:endParaRPr lang="en-US" dirty="0">
              <a:solidFill>
                <a:srgbClr val="FFC000"/>
              </a:solidFill>
            </a:endParaRPr>
          </a:p>
        </p:txBody>
      </p:sp>
      <p:sp>
        <p:nvSpPr>
          <p:cNvPr id="33" name="TextBox 32"/>
          <p:cNvSpPr txBox="1"/>
          <p:nvPr/>
        </p:nvSpPr>
        <p:spPr>
          <a:xfrm>
            <a:off x="6696305" y="1606119"/>
            <a:ext cx="1390189" cy="369332"/>
          </a:xfrm>
          <a:prstGeom prst="rect">
            <a:avLst/>
          </a:prstGeom>
          <a:noFill/>
        </p:spPr>
        <p:txBody>
          <a:bodyPr wrap="none" rtlCol="0">
            <a:spAutoFit/>
          </a:bodyPr>
          <a:lstStyle/>
          <a:p>
            <a:r>
              <a:rPr lang="en-US" dirty="0" smtClean="0">
                <a:solidFill>
                  <a:srgbClr val="FFC000"/>
                </a:solidFill>
              </a:rPr>
              <a:t>M4 Trim PS</a:t>
            </a:r>
            <a:endParaRPr lang="en-US" dirty="0">
              <a:solidFill>
                <a:srgbClr val="FFC000"/>
              </a:solidFill>
            </a:endParaRPr>
          </a:p>
        </p:txBody>
      </p:sp>
      <p:sp>
        <p:nvSpPr>
          <p:cNvPr id="34" name="TextBox 33"/>
          <p:cNvSpPr txBox="1"/>
          <p:nvPr/>
        </p:nvSpPr>
        <p:spPr>
          <a:xfrm>
            <a:off x="6840398" y="5370822"/>
            <a:ext cx="1479892" cy="369332"/>
          </a:xfrm>
          <a:prstGeom prst="rect">
            <a:avLst/>
          </a:prstGeom>
          <a:noFill/>
        </p:spPr>
        <p:txBody>
          <a:bodyPr wrap="none" rtlCol="0">
            <a:spAutoFit/>
          </a:bodyPr>
          <a:lstStyle/>
          <a:p>
            <a:r>
              <a:rPr lang="en-US" dirty="0" smtClean="0">
                <a:solidFill>
                  <a:srgbClr val="FFC000"/>
                </a:solidFill>
              </a:rPr>
              <a:t>M4 Bend PS</a:t>
            </a:r>
            <a:endParaRPr lang="en-US" dirty="0">
              <a:solidFill>
                <a:srgbClr val="FFC000"/>
              </a:solidFill>
            </a:endParaRPr>
          </a:p>
        </p:txBody>
      </p:sp>
      <p:sp>
        <p:nvSpPr>
          <p:cNvPr id="35" name="TextBox 34"/>
          <p:cNvSpPr txBox="1"/>
          <p:nvPr/>
        </p:nvSpPr>
        <p:spPr>
          <a:xfrm>
            <a:off x="2581146" y="5048098"/>
            <a:ext cx="1056700" cy="369332"/>
          </a:xfrm>
          <a:prstGeom prst="rect">
            <a:avLst/>
          </a:prstGeom>
          <a:noFill/>
        </p:spPr>
        <p:txBody>
          <a:bodyPr wrap="none" rtlCol="0">
            <a:spAutoFit/>
          </a:bodyPr>
          <a:lstStyle/>
          <a:p>
            <a:r>
              <a:rPr lang="en-US" dirty="0" smtClean="0">
                <a:solidFill>
                  <a:srgbClr val="00B0F0"/>
                </a:solidFill>
              </a:rPr>
              <a:t>DR BLM</a:t>
            </a:r>
            <a:endParaRPr lang="en-US" dirty="0">
              <a:solidFill>
                <a:srgbClr val="00B0F0"/>
              </a:solidFill>
            </a:endParaRPr>
          </a:p>
        </p:txBody>
      </p:sp>
      <p:sp>
        <p:nvSpPr>
          <p:cNvPr id="36" name="TextBox 35"/>
          <p:cNvSpPr txBox="1"/>
          <p:nvPr/>
        </p:nvSpPr>
        <p:spPr>
          <a:xfrm>
            <a:off x="3329899" y="5530334"/>
            <a:ext cx="1903085" cy="369332"/>
          </a:xfrm>
          <a:prstGeom prst="rect">
            <a:avLst/>
          </a:prstGeom>
          <a:noFill/>
        </p:spPr>
        <p:txBody>
          <a:bodyPr wrap="none" rtlCol="0">
            <a:spAutoFit/>
          </a:bodyPr>
          <a:lstStyle/>
          <a:p>
            <a:r>
              <a:rPr lang="en-US" dirty="0" smtClean="0">
                <a:solidFill>
                  <a:srgbClr val="00B0F0"/>
                </a:solidFill>
              </a:rPr>
              <a:t>DR Quad Motion</a:t>
            </a:r>
            <a:endParaRPr lang="en-US" dirty="0">
              <a:solidFill>
                <a:srgbClr val="00B0F0"/>
              </a:solidFill>
            </a:endParaRPr>
          </a:p>
        </p:txBody>
      </p:sp>
      <p:sp>
        <p:nvSpPr>
          <p:cNvPr id="37" name="TextBox 36"/>
          <p:cNvSpPr txBox="1"/>
          <p:nvPr/>
        </p:nvSpPr>
        <p:spPr>
          <a:xfrm>
            <a:off x="4126673" y="5001490"/>
            <a:ext cx="1411477" cy="369332"/>
          </a:xfrm>
          <a:prstGeom prst="rect">
            <a:avLst/>
          </a:prstGeom>
          <a:noFill/>
        </p:spPr>
        <p:txBody>
          <a:bodyPr wrap="none" rtlCol="0">
            <a:spAutoFit/>
          </a:bodyPr>
          <a:lstStyle/>
          <a:p>
            <a:r>
              <a:rPr lang="en-US" dirty="0" smtClean="0">
                <a:solidFill>
                  <a:srgbClr val="00B0F0"/>
                </a:solidFill>
              </a:rPr>
              <a:t>DR Vacuum</a:t>
            </a:r>
            <a:endParaRPr lang="en-US" dirty="0">
              <a:solidFill>
                <a:srgbClr val="00B0F0"/>
              </a:solidFill>
            </a:endParaRPr>
          </a:p>
        </p:txBody>
      </p:sp>
      <p:sp>
        <p:nvSpPr>
          <p:cNvPr id="38" name="TextBox 37"/>
          <p:cNvSpPr txBox="1"/>
          <p:nvPr/>
        </p:nvSpPr>
        <p:spPr>
          <a:xfrm>
            <a:off x="5247733" y="5578707"/>
            <a:ext cx="1403013" cy="369332"/>
          </a:xfrm>
          <a:prstGeom prst="rect">
            <a:avLst/>
          </a:prstGeom>
          <a:noFill/>
        </p:spPr>
        <p:txBody>
          <a:bodyPr wrap="none" rtlCol="0">
            <a:spAutoFit/>
          </a:bodyPr>
          <a:lstStyle/>
          <a:p>
            <a:r>
              <a:rPr lang="en-US" dirty="0" smtClean="0">
                <a:solidFill>
                  <a:srgbClr val="00B0F0"/>
                </a:solidFill>
              </a:rPr>
              <a:t>DR Trim PS</a:t>
            </a:r>
            <a:endParaRPr lang="en-US" dirty="0">
              <a:solidFill>
                <a:srgbClr val="00B0F0"/>
              </a:solidFill>
            </a:endParaRPr>
          </a:p>
        </p:txBody>
      </p:sp>
      <p:sp>
        <p:nvSpPr>
          <p:cNvPr id="39" name="TextBox 38"/>
          <p:cNvSpPr txBox="1"/>
          <p:nvPr/>
        </p:nvSpPr>
        <p:spPr>
          <a:xfrm>
            <a:off x="3805946" y="2385355"/>
            <a:ext cx="1505540" cy="369332"/>
          </a:xfrm>
          <a:prstGeom prst="rect">
            <a:avLst/>
          </a:prstGeom>
          <a:noFill/>
        </p:spPr>
        <p:txBody>
          <a:bodyPr wrap="none" rtlCol="0">
            <a:spAutoFit/>
          </a:bodyPr>
          <a:lstStyle/>
          <a:p>
            <a:r>
              <a:rPr lang="en-US" dirty="0" smtClean="0">
                <a:solidFill>
                  <a:srgbClr val="00B050"/>
                </a:solidFill>
              </a:rPr>
              <a:t>M3 Quad PS</a:t>
            </a:r>
            <a:endParaRPr lang="en-US" dirty="0">
              <a:solidFill>
                <a:srgbClr val="00B050"/>
              </a:solidFill>
            </a:endParaRPr>
          </a:p>
        </p:txBody>
      </p:sp>
      <p:cxnSp>
        <p:nvCxnSpPr>
          <p:cNvPr id="40" name="Straight Arrow Connector 39"/>
          <p:cNvCxnSpPr>
            <a:endCxn id="27" idx="2"/>
          </p:cNvCxnSpPr>
          <p:nvPr/>
        </p:nvCxnSpPr>
        <p:spPr>
          <a:xfrm flipV="1">
            <a:off x="1200299" y="1969532"/>
            <a:ext cx="430567" cy="1196836"/>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572000" y="3834867"/>
            <a:ext cx="113375" cy="167013"/>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616952" y="2631658"/>
            <a:ext cx="62553" cy="60832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2989578" y="2580243"/>
            <a:ext cx="62553" cy="60832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6962291" y="2598737"/>
            <a:ext cx="62553" cy="60832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020854" y="4268593"/>
            <a:ext cx="0" cy="830181"/>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114800" y="4255362"/>
            <a:ext cx="225630" cy="1323345"/>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5440948" y="4219884"/>
            <a:ext cx="85328" cy="1358823"/>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948550" y="4268593"/>
            <a:ext cx="72524" cy="793475"/>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149617" y="3650201"/>
            <a:ext cx="1398653" cy="369332"/>
          </a:xfrm>
          <a:prstGeom prst="rect">
            <a:avLst/>
          </a:prstGeom>
          <a:noFill/>
        </p:spPr>
        <p:txBody>
          <a:bodyPr wrap="none" rtlCol="0">
            <a:spAutoFit/>
          </a:bodyPr>
          <a:lstStyle/>
          <a:p>
            <a:r>
              <a:rPr lang="en-US" dirty="0" smtClean="0">
                <a:solidFill>
                  <a:srgbClr val="00B050"/>
                </a:solidFill>
              </a:rPr>
              <a:t>M3 Vacuum</a:t>
            </a:r>
            <a:endParaRPr lang="en-US" dirty="0">
              <a:solidFill>
                <a:srgbClr val="00B050"/>
              </a:solidFill>
            </a:endParaRPr>
          </a:p>
        </p:txBody>
      </p:sp>
      <p:cxnSp>
        <p:nvCxnSpPr>
          <p:cNvPr id="59" name="Straight Arrow Connector 58"/>
          <p:cNvCxnSpPr/>
          <p:nvPr/>
        </p:nvCxnSpPr>
        <p:spPr>
          <a:xfrm flipH="1" flipV="1">
            <a:off x="4648973" y="2754687"/>
            <a:ext cx="253315" cy="4338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5526276" y="2566153"/>
            <a:ext cx="46405" cy="642385"/>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7391400" y="1975451"/>
            <a:ext cx="0" cy="1190918"/>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7895006" y="2262326"/>
            <a:ext cx="191488" cy="903187"/>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114241" y="4321693"/>
            <a:ext cx="200959" cy="1049129"/>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37845" y="3781515"/>
            <a:ext cx="596633" cy="36299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p:cNvCxnSpPr>
            <a:endCxn id="26" idx="0"/>
          </p:cNvCxnSpPr>
          <p:nvPr/>
        </p:nvCxnSpPr>
        <p:spPr>
          <a:xfrm flipH="1">
            <a:off x="1676400" y="4152899"/>
            <a:ext cx="1905000" cy="1610474"/>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6561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87" y="228600"/>
            <a:ext cx="8229600" cy="685800"/>
          </a:xfrm>
        </p:spPr>
        <p:txBody>
          <a:bodyPr>
            <a:normAutofit fontScale="90000"/>
          </a:bodyPr>
          <a:lstStyle/>
          <a:p>
            <a:r>
              <a:rPr lang="en-US" dirty="0" smtClean="0"/>
              <a:t>Final D30 SS Configuration</a:t>
            </a:r>
            <a:endParaRPr lang="en-US" dirty="0"/>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44</a:t>
            </a:fld>
            <a:endParaRPr lang="en-US" dirty="0"/>
          </a:p>
        </p:txBody>
      </p:sp>
      <p:sp>
        <p:nvSpPr>
          <p:cNvPr id="8" name="TextBox 7"/>
          <p:cNvSpPr txBox="1"/>
          <p:nvPr/>
        </p:nvSpPr>
        <p:spPr>
          <a:xfrm>
            <a:off x="3762781" y="2380422"/>
            <a:ext cx="1206421" cy="369332"/>
          </a:xfrm>
          <a:prstGeom prst="rect">
            <a:avLst/>
          </a:prstGeom>
          <a:noFill/>
        </p:spPr>
        <p:txBody>
          <a:bodyPr wrap="none" rtlCol="0">
            <a:spAutoFit/>
          </a:bodyPr>
          <a:lstStyle/>
          <a:p>
            <a:r>
              <a:rPr lang="en-US" dirty="0" smtClean="0"/>
              <a:t>Plan View</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13" t="56893" r="1321" b="29136"/>
          <a:stretch/>
        </p:blipFill>
        <p:spPr>
          <a:xfrm>
            <a:off x="22825" y="2765296"/>
            <a:ext cx="9085496" cy="1016934"/>
          </a:xfrm>
        </p:spPr>
      </p:pic>
      <p:pic>
        <p:nvPicPr>
          <p:cNvPr id="11" name="Content Placeholder 9"/>
          <p:cNvPicPr>
            <a:picLocks noChangeAspect="1"/>
          </p:cNvPicPr>
          <p:nvPr/>
        </p:nvPicPr>
        <p:blipFill rotWithShape="1">
          <a:blip r:embed="rId3" cstate="print">
            <a:extLst>
              <a:ext uri="{28A0092B-C50C-407E-A947-70E740481C1C}">
                <a14:useLocalDpi xmlns:a14="http://schemas.microsoft.com/office/drawing/2010/main" val="0"/>
              </a:ext>
            </a:extLst>
          </a:blip>
          <a:srcRect l="3406" t="19668" r="2640" b="62452"/>
          <a:stretch/>
        </p:blipFill>
        <p:spPr>
          <a:xfrm>
            <a:off x="50905" y="1066800"/>
            <a:ext cx="9046364" cy="1329164"/>
          </a:xfrm>
          <a:prstGeom prst="rect">
            <a:avLst/>
          </a:prstGeom>
        </p:spPr>
      </p:pic>
      <p:sp>
        <p:nvSpPr>
          <p:cNvPr id="12" name="TextBox 11"/>
          <p:cNvSpPr txBox="1"/>
          <p:nvPr/>
        </p:nvSpPr>
        <p:spPr>
          <a:xfrm>
            <a:off x="3762781" y="3674080"/>
            <a:ext cx="1693733" cy="369332"/>
          </a:xfrm>
          <a:prstGeom prst="rect">
            <a:avLst/>
          </a:prstGeom>
          <a:noFill/>
        </p:spPr>
        <p:txBody>
          <a:bodyPr wrap="none" rtlCol="0">
            <a:spAutoFit/>
          </a:bodyPr>
          <a:lstStyle/>
          <a:p>
            <a:r>
              <a:rPr lang="en-US" dirty="0" smtClean="0"/>
              <a:t>Elevation View</a:t>
            </a:r>
            <a:endParaRPr lang="en-US" dirty="0"/>
          </a:p>
        </p:txBody>
      </p:sp>
      <p:sp>
        <p:nvSpPr>
          <p:cNvPr id="13" name="TextBox 12"/>
          <p:cNvSpPr txBox="1"/>
          <p:nvPr/>
        </p:nvSpPr>
        <p:spPr>
          <a:xfrm>
            <a:off x="212976" y="4038600"/>
            <a:ext cx="8009966" cy="2585323"/>
          </a:xfrm>
          <a:prstGeom prst="rect">
            <a:avLst/>
          </a:prstGeom>
          <a:noFill/>
        </p:spPr>
        <p:txBody>
          <a:bodyPr wrap="square" rtlCol="0">
            <a:spAutoFit/>
          </a:bodyPr>
          <a:lstStyle/>
          <a:p>
            <a:r>
              <a:rPr lang="en-US" dirty="0" smtClean="0"/>
              <a:t>D30SS Over all changes:</a:t>
            </a:r>
          </a:p>
          <a:p>
            <a:endParaRPr lang="en-US" dirty="0" smtClean="0"/>
          </a:p>
          <a:p>
            <a:pPr marL="285750" indent="-285750">
              <a:buFont typeface="Arial" panose="020B0604020202020204" pitchFamily="34" charset="0"/>
              <a:buChar char="•"/>
            </a:pPr>
            <a:r>
              <a:rPr lang="en-US" dirty="0" smtClean="0"/>
              <a:t>Movable quads at 2Q7,2Q6,2Q4,2Q3,3Q0,3Q2,3Q4</a:t>
            </a:r>
          </a:p>
          <a:p>
            <a:pPr marL="285750" indent="-285750">
              <a:buFont typeface="Arial" panose="020B0604020202020204" pitchFamily="34" charset="0"/>
              <a:buChar char="•"/>
            </a:pPr>
            <a:r>
              <a:rPr lang="en-US" dirty="0" smtClean="0"/>
              <a:t>Trims at </a:t>
            </a:r>
            <a:r>
              <a:rPr lang="en-US" dirty="0" smtClean="0">
                <a:solidFill>
                  <a:srgbClr val="00B050"/>
                </a:solidFill>
              </a:rPr>
              <a:t>H305</a:t>
            </a:r>
            <a:r>
              <a:rPr lang="en-US" dirty="0" smtClean="0"/>
              <a:t>,</a:t>
            </a:r>
            <a:r>
              <a:rPr lang="en-US" dirty="0" smtClean="0">
                <a:solidFill>
                  <a:srgbClr val="FFC000"/>
                </a:solidFill>
              </a:rPr>
              <a:t>V301,H301,V206,H206</a:t>
            </a:r>
            <a:r>
              <a:rPr lang="en-US" dirty="0" smtClean="0"/>
              <a:t>,</a:t>
            </a:r>
            <a:r>
              <a:rPr lang="en-US" dirty="0" smtClean="0">
                <a:solidFill>
                  <a:srgbClr val="00B050"/>
                </a:solidFill>
              </a:rPr>
              <a:t>H209 (new, </a:t>
            </a:r>
            <a:r>
              <a:rPr lang="en-US" dirty="0" smtClean="0">
                <a:solidFill>
                  <a:srgbClr val="FFC000"/>
                </a:solidFill>
              </a:rPr>
              <a:t>change place</a:t>
            </a:r>
            <a:r>
              <a:rPr lang="en-US" dirty="0" smtClean="0">
                <a:solidFill>
                  <a:srgbClr val="00B050"/>
                </a:solidFill>
              </a:rPr>
              <a:t>)</a:t>
            </a:r>
          </a:p>
          <a:p>
            <a:pPr marL="285750" indent="-285750">
              <a:buFont typeface="Arial" panose="020B0604020202020204" pitchFamily="34" charset="0"/>
              <a:buChar char="•"/>
            </a:pPr>
            <a:r>
              <a:rPr lang="en-US" dirty="0" smtClean="0"/>
              <a:t>New SEM’s at 204 and 302</a:t>
            </a:r>
          </a:p>
          <a:p>
            <a:pPr marL="285750" indent="-285750">
              <a:buFont typeface="Arial" panose="020B0604020202020204" pitchFamily="34" charset="0"/>
              <a:buChar char="•"/>
            </a:pPr>
            <a:r>
              <a:rPr lang="en-US" dirty="0" smtClean="0"/>
              <a:t>Q303 = LQE &amp; Q205 = 8Q32</a:t>
            </a:r>
          </a:p>
          <a:p>
            <a:pPr marL="285750" indent="-285750">
              <a:buFont typeface="Arial" panose="020B0604020202020204" pitchFamily="34" charset="0"/>
              <a:buChar char="•"/>
            </a:pPr>
            <a:r>
              <a:rPr lang="en-US" dirty="0" smtClean="0"/>
              <a:t>IKIK &amp; EKIK (ESS1 &amp; ESS2)</a:t>
            </a:r>
          </a:p>
          <a:p>
            <a:pPr marL="285750" indent="-285750">
              <a:buFont typeface="Arial" panose="020B0604020202020204" pitchFamily="34" charset="0"/>
              <a:buChar char="•"/>
            </a:pPr>
            <a:r>
              <a:rPr lang="en-US" dirty="0" smtClean="0"/>
              <a:t>ISEP &amp; ELAM</a:t>
            </a:r>
          </a:p>
          <a:p>
            <a:pPr marL="285750" indent="-285750">
              <a:buFont typeface="Arial" panose="020B0604020202020204" pitchFamily="34" charset="0"/>
              <a:buChar char="•"/>
            </a:pPr>
            <a:r>
              <a:rPr lang="en-US" dirty="0" smtClean="0"/>
              <a:t>4 open spools – 303,304,305,306</a:t>
            </a:r>
            <a:endParaRPr lang="en-US" dirty="0"/>
          </a:p>
        </p:txBody>
      </p:sp>
    </p:spTree>
    <p:extLst>
      <p:ext uri="{BB962C8B-B14F-4D97-AF65-F5344CB8AC3E}">
        <p14:creationId xmlns:p14="http://schemas.microsoft.com/office/powerpoint/2010/main" val="3908641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 The D30SS Reconfiguration is nearing a final design.</a:t>
            </a:r>
          </a:p>
          <a:p>
            <a:endParaRPr lang="en-US" dirty="0"/>
          </a:p>
          <a:p>
            <a:r>
              <a:rPr lang="en-US" dirty="0" smtClean="0"/>
              <a:t>There are items that I may have missed.  Please let me know if there are systems that were not explained.</a:t>
            </a:r>
          </a:p>
          <a:p>
            <a:endParaRPr lang="en-US" dirty="0"/>
          </a:p>
          <a:p>
            <a:r>
              <a:rPr lang="en-US" dirty="0" smtClean="0"/>
              <a:t>Please let me know if your planned system is does not fit into the D30SS design.</a:t>
            </a:r>
          </a:p>
          <a:p>
            <a:endParaRPr lang="en-US" dirty="0"/>
          </a:p>
          <a:p>
            <a:r>
              <a:rPr lang="en-US" dirty="0" smtClean="0"/>
              <a:t>Need better drawings.</a:t>
            </a:r>
          </a:p>
        </p:txBody>
      </p:sp>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45</a:t>
            </a:fld>
            <a:endParaRPr lang="en-US" dirty="0"/>
          </a:p>
        </p:txBody>
      </p:sp>
    </p:spTree>
    <p:extLst>
      <p:ext uri="{BB962C8B-B14F-4D97-AF65-F5344CB8AC3E}">
        <p14:creationId xmlns:p14="http://schemas.microsoft.com/office/powerpoint/2010/main" val="10357075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4200" y="1600200"/>
            <a:ext cx="5283200" cy="3962400"/>
          </a:xfrm>
        </p:spPr>
      </p:pic>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46</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394" y="1600200"/>
            <a:ext cx="3543300" cy="4724400"/>
          </a:xfrm>
          <a:prstGeom prst="rect">
            <a:avLst/>
          </a:prstGeom>
        </p:spPr>
      </p:pic>
    </p:spTree>
    <p:extLst>
      <p:ext uri="{BB962C8B-B14F-4D97-AF65-F5344CB8AC3E}">
        <p14:creationId xmlns:p14="http://schemas.microsoft.com/office/powerpoint/2010/main" val="29797487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125" y="1773382"/>
            <a:ext cx="3395749" cy="4530436"/>
          </a:xfrm>
        </p:spPr>
      </p:pic>
      <p:sp>
        <p:nvSpPr>
          <p:cNvPr id="5" name="Footer Placeholder 4"/>
          <p:cNvSpPr>
            <a:spLocks noGrp="1"/>
          </p:cNvSpPr>
          <p:nvPr>
            <p:ph type="ftr" sz="quarter" idx="11"/>
          </p:nvPr>
        </p:nvSpPr>
        <p:spPr/>
        <p:txBody>
          <a:bodyPr/>
          <a:lstStyle/>
          <a:p>
            <a:r>
              <a:rPr lang="en-US" smtClean="0"/>
              <a:t>D. Still - 4/1/2014 - D30 SS Final Design</a:t>
            </a:r>
            <a:endParaRPr lang="en-US"/>
          </a:p>
        </p:txBody>
      </p:sp>
      <p:sp>
        <p:nvSpPr>
          <p:cNvPr id="6" name="Slide Number Placeholder 5"/>
          <p:cNvSpPr>
            <a:spLocks noGrp="1"/>
          </p:cNvSpPr>
          <p:nvPr>
            <p:ph type="sldNum" sz="quarter" idx="12"/>
          </p:nvPr>
        </p:nvSpPr>
        <p:spPr/>
        <p:txBody>
          <a:bodyPr/>
          <a:lstStyle/>
          <a:p>
            <a:fld id="{10307B4D-3966-4BAD-8C1B-AB7D0A6298AC}" type="slidenum">
              <a:rPr lang="en-US" smtClean="0"/>
              <a:t>47</a:t>
            </a:fld>
            <a:endParaRPr lang="en-US"/>
          </a:p>
        </p:txBody>
      </p:sp>
    </p:spTree>
    <p:extLst>
      <p:ext uri="{BB962C8B-B14F-4D97-AF65-F5344CB8AC3E}">
        <p14:creationId xmlns:p14="http://schemas.microsoft.com/office/powerpoint/2010/main" val="16349372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68155" y="1709882"/>
            <a:ext cx="3395749" cy="453043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00200"/>
            <a:ext cx="2476500" cy="3302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2057400"/>
            <a:ext cx="2876550" cy="3835400"/>
          </a:xfrm>
          <a:prstGeom prst="rect">
            <a:avLst/>
          </a:prstGeom>
        </p:spPr>
      </p:pic>
      <p:sp>
        <p:nvSpPr>
          <p:cNvPr id="7" name="Footer Placeholder 6"/>
          <p:cNvSpPr>
            <a:spLocks noGrp="1"/>
          </p:cNvSpPr>
          <p:nvPr>
            <p:ph type="ftr" sz="quarter" idx="11"/>
          </p:nvPr>
        </p:nvSpPr>
        <p:spPr/>
        <p:txBody>
          <a:bodyPr/>
          <a:lstStyle/>
          <a:p>
            <a:r>
              <a:rPr lang="en-US" smtClean="0"/>
              <a:t>D. Still - 4/1/2014 - D30 SS Final Design</a:t>
            </a:r>
            <a:endParaRPr lang="en-US"/>
          </a:p>
        </p:txBody>
      </p:sp>
      <p:sp>
        <p:nvSpPr>
          <p:cNvPr id="8" name="Slide Number Placeholder 7"/>
          <p:cNvSpPr>
            <a:spLocks noGrp="1"/>
          </p:cNvSpPr>
          <p:nvPr>
            <p:ph type="sldNum" sz="quarter" idx="12"/>
          </p:nvPr>
        </p:nvSpPr>
        <p:spPr/>
        <p:txBody>
          <a:bodyPr/>
          <a:lstStyle/>
          <a:p>
            <a:fld id="{10307B4D-3966-4BAD-8C1B-AB7D0A6298AC}" type="slidenum">
              <a:rPr lang="en-US" smtClean="0"/>
              <a:t>48</a:t>
            </a:fld>
            <a:endParaRPr lang="en-US"/>
          </a:p>
        </p:txBody>
      </p:sp>
    </p:spTree>
    <p:extLst>
      <p:ext uri="{BB962C8B-B14F-4D97-AF65-F5344CB8AC3E}">
        <p14:creationId xmlns:p14="http://schemas.microsoft.com/office/powerpoint/2010/main" val="40419206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600200"/>
            <a:ext cx="7002348" cy="4876800"/>
          </a:xfrm>
        </p:spPr>
      </p:pic>
      <p:sp>
        <p:nvSpPr>
          <p:cNvPr id="4" name="Footer Placeholder 3"/>
          <p:cNvSpPr>
            <a:spLocks noGrp="1"/>
          </p:cNvSpPr>
          <p:nvPr>
            <p:ph type="ftr" sz="quarter" idx="11"/>
          </p:nvPr>
        </p:nvSpPr>
        <p:spPr/>
        <p:txBody>
          <a:bodyPr/>
          <a:lstStyle/>
          <a:p>
            <a:r>
              <a:rPr lang="en-US" smtClean="0"/>
              <a:t>D. Still - 4/1/2014 - D30 SS Final Design</a:t>
            </a:r>
            <a:endParaRPr lang="en-US" dirty="0"/>
          </a:p>
        </p:txBody>
      </p:sp>
      <p:sp>
        <p:nvSpPr>
          <p:cNvPr id="5" name="Slide Number Placeholder 4"/>
          <p:cNvSpPr>
            <a:spLocks noGrp="1"/>
          </p:cNvSpPr>
          <p:nvPr>
            <p:ph type="sldNum" sz="quarter" idx="12"/>
          </p:nvPr>
        </p:nvSpPr>
        <p:spPr/>
        <p:txBody>
          <a:bodyPr/>
          <a:lstStyle/>
          <a:p>
            <a:fld id="{10307B4D-3966-4BAD-8C1B-AB7D0A6298AC}" type="slidenum">
              <a:rPr lang="en-US" smtClean="0"/>
              <a:pPr/>
              <a:t>49</a:t>
            </a:fld>
            <a:endParaRPr lang="en-US" dirty="0"/>
          </a:p>
        </p:txBody>
      </p:sp>
    </p:spTree>
    <p:extLst>
      <p:ext uri="{BB962C8B-B14F-4D97-AF65-F5344CB8AC3E}">
        <p14:creationId xmlns:p14="http://schemas.microsoft.com/office/powerpoint/2010/main" val="2521659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962" y="228600"/>
            <a:ext cx="8229600" cy="609600"/>
          </a:xfrm>
        </p:spPr>
        <p:txBody>
          <a:bodyPr>
            <a:normAutofit fontScale="90000"/>
          </a:bodyPr>
          <a:lstStyle/>
          <a:p>
            <a:r>
              <a:rPr lang="en-US" dirty="0" smtClean="0"/>
              <a:t>Remove the AP3 Line</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5</a:t>
            </a:fld>
            <a:endParaRPr lang="en-US"/>
          </a:p>
        </p:txBody>
      </p:sp>
      <p:sp>
        <p:nvSpPr>
          <p:cNvPr id="5" name="Footer Placeholder 4"/>
          <p:cNvSpPr>
            <a:spLocks noGrp="1"/>
          </p:cNvSpPr>
          <p:nvPr>
            <p:ph type="ftr" sz="quarter" idx="4294967295"/>
          </p:nvPr>
        </p:nvSpPr>
        <p:spPr>
          <a:xfrm>
            <a:off x="257795" y="6401064"/>
            <a:ext cx="8077200" cy="476250"/>
          </a:xfrm>
          <a:prstGeom prst="rect">
            <a:avLst/>
          </a:prstGeom>
        </p:spPr>
        <p:txBody>
          <a:bodyPr/>
          <a:lstStyle/>
          <a:p>
            <a:r>
              <a:rPr lang="en-US" dirty="0" smtClean="0"/>
              <a:t>D. Still - 4/1/2014 - D30 SS Final Design</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28" y="1008961"/>
            <a:ext cx="7646670" cy="5392103"/>
          </a:xfrm>
          <a:prstGeom prst="rect">
            <a:avLst/>
          </a:prstGeom>
        </p:spPr>
      </p:pic>
      <p:sp>
        <p:nvSpPr>
          <p:cNvPr id="3" name="TextBox 2"/>
          <p:cNvSpPr txBox="1"/>
          <p:nvPr/>
        </p:nvSpPr>
        <p:spPr>
          <a:xfrm>
            <a:off x="5562600" y="4092740"/>
            <a:ext cx="2761298" cy="2308324"/>
          </a:xfrm>
          <a:prstGeom prst="rect">
            <a:avLst/>
          </a:prstGeom>
          <a:noFill/>
        </p:spPr>
        <p:txBody>
          <a:bodyPr wrap="square" rtlCol="0">
            <a:spAutoFit/>
          </a:bodyPr>
          <a:lstStyle/>
          <a:p>
            <a:r>
              <a:rPr lang="en-US" dirty="0" smtClean="0"/>
              <a:t>Note:  Most AP3 Line components will be reused in the M2,M3,M4 and M5 beam lines.</a:t>
            </a:r>
          </a:p>
          <a:p>
            <a:endParaRPr lang="en-US" dirty="0"/>
          </a:p>
          <a:p>
            <a:r>
              <a:rPr lang="en-US" dirty="0" smtClean="0"/>
              <a:t>Elements will need to be stored in the tunnel and categorized.</a:t>
            </a:r>
            <a:endParaRPr lang="en-US" dirty="0"/>
          </a:p>
        </p:txBody>
      </p:sp>
      <p:sp>
        <p:nvSpPr>
          <p:cNvPr id="8" name="Rectangle 7"/>
          <p:cNvSpPr/>
          <p:nvPr/>
        </p:nvSpPr>
        <p:spPr>
          <a:xfrm rot="19799444">
            <a:off x="1248462" y="3336346"/>
            <a:ext cx="6744533" cy="397756"/>
          </a:xfrm>
          <a:prstGeom prst="rect">
            <a:avLst/>
          </a:prstGeom>
          <a:gradFill>
            <a:gsLst>
              <a:gs pos="100000">
                <a:srgbClr val="FF0000">
                  <a:alpha val="12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38200" y="1491733"/>
            <a:ext cx="4147354" cy="646331"/>
          </a:xfrm>
          <a:prstGeom prst="rect">
            <a:avLst/>
          </a:prstGeom>
          <a:noFill/>
        </p:spPr>
        <p:txBody>
          <a:bodyPr wrap="none" rtlCol="0">
            <a:spAutoFit/>
          </a:bodyPr>
          <a:lstStyle/>
          <a:p>
            <a:r>
              <a:rPr lang="en-US" dirty="0" smtClean="0">
                <a:solidFill>
                  <a:srgbClr val="FF0000"/>
                </a:solidFill>
              </a:rPr>
              <a:t>Remove the Accumulator components </a:t>
            </a:r>
          </a:p>
          <a:p>
            <a:r>
              <a:rPr lang="en-US" dirty="0" smtClean="0">
                <a:solidFill>
                  <a:srgbClr val="FF0000"/>
                </a:solidFill>
              </a:rPr>
              <a:t>in the 30 straight section. </a:t>
            </a:r>
            <a:endParaRPr lang="en-US" dirty="0">
              <a:solidFill>
                <a:srgbClr val="FF0000"/>
              </a:solidFill>
            </a:endParaRPr>
          </a:p>
        </p:txBody>
      </p:sp>
      <p:cxnSp>
        <p:nvCxnSpPr>
          <p:cNvPr id="9" name="Straight Arrow Connector 8"/>
          <p:cNvCxnSpPr/>
          <p:nvPr/>
        </p:nvCxnSpPr>
        <p:spPr>
          <a:xfrm>
            <a:off x="4000060" y="1861065"/>
            <a:ext cx="1153405" cy="1181101"/>
          </a:xfrm>
          <a:prstGeom prst="straightConnector1">
            <a:avLst/>
          </a:prstGeom>
          <a:ln w="76200">
            <a:solidFill>
              <a:srgbClr val="FF9999"/>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049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0" presetClass="exit" presetSubtype="0" fill="hold" grpId="0" nodeType="with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61" y="228600"/>
            <a:ext cx="8839200" cy="609600"/>
          </a:xfrm>
        </p:spPr>
        <p:txBody>
          <a:bodyPr>
            <a:normAutofit fontScale="90000"/>
          </a:bodyPr>
          <a:lstStyle/>
          <a:p>
            <a:r>
              <a:rPr lang="en-US" dirty="0" smtClean="0"/>
              <a:t>Prepare Room for M3 and M4 Installation</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6</a:t>
            </a:fld>
            <a:endParaRPr lang="en-US"/>
          </a:p>
        </p:txBody>
      </p:sp>
      <p:sp>
        <p:nvSpPr>
          <p:cNvPr id="5" name="Footer Placeholder 4"/>
          <p:cNvSpPr>
            <a:spLocks noGrp="1"/>
          </p:cNvSpPr>
          <p:nvPr>
            <p:ph type="ftr" sz="quarter" idx="4294967295"/>
          </p:nvPr>
        </p:nvSpPr>
        <p:spPr>
          <a:xfrm>
            <a:off x="381000" y="6432849"/>
            <a:ext cx="8077200" cy="476250"/>
          </a:xfrm>
          <a:prstGeom prst="rect">
            <a:avLst/>
          </a:prstGeom>
        </p:spPr>
        <p:txBody>
          <a:bodyPr/>
          <a:lstStyle/>
          <a:p>
            <a:r>
              <a:rPr lang="en-US" dirty="0" smtClean="0"/>
              <a:t>D. Still - 4/1/2014 - D30 SS Final Design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612" y="989647"/>
            <a:ext cx="7638098" cy="5426393"/>
          </a:xfrm>
          <a:prstGeom prst="rect">
            <a:avLst/>
          </a:prstGeom>
        </p:spPr>
      </p:pic>
      <p:sp>
        <p:nvSpPr>
          <p:cNvPr id="7" name="TextBox 6"/>
          <p:cNvSpPr txBox="1"/>
          <p:nvPr/>
        </p:nvSpPr>
        <p:spPr>
          <a:xfrm>
            <a:off x="1066800" y="1371600"/>
            <a:ext cx="4211409" cy="646331"/>
          </a:xfrm>
          <a:prstGeom prst="rect">
            <a:avLst/>
          </a:prstGeom>
          <a:noFill/>
        </p:spPr>
        <p:txBody>
          <a:bodyPr wrap="none" rtlCol="0">
            <a:spAutoFit/>
          </a:bodyPr>
          <a:lstStyle/>
          <a:p>
            <a:r>
              <a:rPr lang="en-US" dirty="0" smtClean="0">
                <a:solidFill>
                  <a:srgbClr val="FF0000"/>
                </a:solidFill>
              </a:rPr>
              <a:t>Remove and store all DR components</a:t>
            </a:r>
          </a:p>
          <a:p>
            <a:r>
              <a:rPr lang="en-US" dirty="0" smtClean="0">
                <a:solidFill>
                  <a:srgbClr val="FF0000"/>
                </a:solidFill>
              </a:rPr>
              <a:t>from D3Q11 to D3Q2. </a:t>
            </a:r>
            <a:endParaRPr lang="en-US" dirty="0">
              <a:solidFill>
                <a:srgbClr val="FF0000"/>
              </a:solidFill>
            </a:endParaRPr>
          </a:p>
        </p:txBody>
      </p:sp>
      <p:sp>
        <p:nvSpPr>
          <p:cNvPr id="8" name="Rectangle 7"/>
          <p:cNvSpPr/>
          <p:nvPr/>
        </p:nvSpPr>
        <p:spPr>
          <a:xfrm rot="20060752">
            <a:off x="1491141" y="4528084"/>
            <a:ext cx="3193514" cy="397756"/>
          </a:xfrm>
          <a:prstGeom prst="rect">
            <a:avLst/>
          </a:prstGeom>
          <a:gradFill>
            <a:gsLst>
              <a:gs pos="100000">
                <a:srgbClr val="FF0000">
                  <a:alpha val="12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1981200" y="1974836"/>
            <a:ext cx="990600" cy="2597164"/>
          </a:xfrm>
          <a:prstGeom prst="straightConnector1">
            <a:avLst/>
          </a:prstGeom>
          <a:ln w="76200">
            <a:solidFill>
              <a:srgbClr val="FF9999"/>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586412" y="3426178"/>
            <a:ext cx="2761298" cy="3139321"/>
          </a:xfrm>
          <a:prstGeom prst="rect">
            <a:avLst/>
          </a:prstGeom>
          <a:noFill/>
        </p:spPr>
        <p:txBody>
          <a:bodyPr wrap="square" rtlCol="0">
            <a:spAutoFit/>
          </a:bodyPr>
          <a:lstStyle/>
          <a:p>
            <a:r>
              <a:rPr lang="en-US" dirty="0" smtClean="0"/>
              <a:t>Note:  Most Accumulator magnet components  will be reused in the M2, M3, M4 and M5 beam lines and stored in the tunnel until installed.</a:t>
            </a:r>
          </a:p>
          <a:p>
            <a:endParaRPr lang="en-US" dirty="0"/>
          </a:p>
          <a:p>
            <a:r>
              <a:rPr lang="en-US" dirty="0" smtClean="0"/>
              <a:t>Collider equipment 10 stochastic cooling tanks will be removed from the  tunnel.</a:t>
            </a:r>
            <a:endParaRPr lang="en-US" dirty="0"/>
          </a:p>
        </p:txBody>
      </p:sp>
    </p:spTree>
    <p:extLst>
      <p:ext uri="{BB962C8B-B14F-4D97-AF65-F5344CB8AC3E}">
        <p14:creationId xmlns:p14="http://schemas.microsoft.com/office/powerpoint/2010/main" val="377567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0" presetClass="exit" presetSubtype="0" fill="hold" grpId="0" nodeType="with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990600"/>
          </a:xfrm>
        </p:spPr>
        <p:txBody>
          <a:bodyPr/>
          <a:lstStyle/>
          <a:p>
            <a:r>
              <a:rPr lang="en-US" dirty="0" smtClean="0"/>
              <a:t>Remove the DR M3 Side</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7</a:t>
            </a:fld>
            <a:endParaRPr lang="en-US"/>
          </a:p>
        </p:txBody>
      </p:sp>
      <p:sp>
        <p:nvSpPr>
          <p:cNvPr id="5" name="Footer Placeholder 4"/>
          <p:cNvSpPr>
            <a:spLocks noGrp="1"/>
          </p:cNvSpPr>
          <p:nvPr>
            <p:ph type="ftr" sz="quarter" idx="4294967295"/>
          </p:nvPr>
        </p:nvSpPr>
        <p:spPr>
          <a:xfrm>
            <a:off x="255270" y="6381750"/>
            <a:ext cx="8077200" cy="476250"/>
          </a:xfrm>
          <a:prstGeom prst="rect">
            <a:avLst/>
          </a:prstGeom>
        </p:spPr>
        <p:txBody>
          <a:bodyPr/>
          <a:lstStyle/>
          <a:p>
            <a:r>
              <a:rPr lang="en-US" dirty="0" smtClean="0"/>
              <a:t>D. Still - 4/1/2014 - D30 SS Final Design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27" y="926430"/>
            <a:ext cx="7655243" cy="5443538"/>
          </a:xfrm>
          <a:prstGeom prst="rect">
            <a:avLst/>
          </a:prstGeom>
        </p:spPr>
      </p:pic>
      <p:sp>
        <p:nvSpPr>
          <p:cNvPr id="3" name="TextBox 2"/>
          <p:cNvSpPr txBox="1"/>
          <p:nvPr/>
        </p:nvSpPr>
        <p:spPr>
          <a:xfrm>
            <a:off x="838200" y="1219200"/>
            <a:ext cx="4211409" cy="646331"/>
          </a:xfrm>
          <a:prstGeom prst="rect">
            <a:avLst/>
          </a:prstGeom>
          <a:noFill/>
        </p:spPr>
        <p:txBody>
          <a:bodyPr wrap="none" rtlCol="0">
            <a:spAutoFit/>
          </a:bodyPr>
          <a:lstStyle/>
          <a:p>
            <a:r>
              <a:rPr lang="en-US" dirty="0" smtClean="0">
                <a:solidFill>
                  <a:srgbClr val="FF0000"/>
                </a:solidFill>
              </a:rPr>
              <a:t>Remove and store all DR components</a:t>
            </a:r>
          </a:p>
          <a:p>
            <a:r>
              <a:rPr lang="en-US" dirty="0" smtClean="0">
                <a:solidFill>
                  <a:srgbClr val="FF0000"/>
                </a:solidFill>
              </a:rPr>
              <a:t>from D2Q4 to D2Q11.</a:t>
            </a:r>
            <a:endParaRPr lang="en-US" dirty="0">
              <a:solidFill>
                <a:srgbClr val="FF0000"/>
              </a:solidFill>
            </a:endParaRPr>
          </a:p>
        </p:txBody>
      </p:sp>
      <p:sp>
        <p:nvSpPr>
          <p:cNvPr id="7" name="Rectangle 6"/>
          <p:cNvSpPr/>
          <p:nvPr/>
        </p:nvSpPr>
        <p:spPr>
          <a:xfrm rot="19590579">
            <a:off x="5293027" y="2497185"/>
            <a:ext cx="2849873" cy="397756"/>
          </a:xfrm>
          <a:prstGeom prst="rect">
            <a:avLst/>
          </a:prstGeom>
          <a:gradFill>
            <a:gsLst>
              <a:gs pos="100000">
                <a:srgbClr val="FF0000">
                  <a:alpha val="12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4504849" y="1640658"/>
            <a:ext cx="2505551" cy="797742"/>
          </a:xfrm>
          <a:prstGeom prst="straightConnector1">
            <a:avLst/>
          </a:prstGeom>
          <a:ln w="76200">
            <a:solidFill>
              <a:srgbClr val="FF9999"/>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37314" y="4724400"/>
            <a:ext cx="2761298" cy="1200329"/>
          </a:xfrm>
          <a:prstGeom prst="rect">
            <a:avLst/>
          </a:prstGeom>
          <a:noFill/>
        </p:spPr>
        <p:txBody>
          <a:bodyPr wrap="square" rtlCol="0">
            <a:spAutoFit/>
          </a:bodyPr>
          <a:lstStyle/>
          <a:p>
            <a:r>
              <a:rPr lang="en-US" dirty="0" smtClean="0"/>
              <a:t>Note: Collider equipment </a:t>
            </a:r>
          </a:p>
          <a:p>
            <a:r>
              <a:rPr lang="en-US" dirty="0" smtClean="0"/>
              <a:t>8 stochastic cooling tanks and DRF3 will be removed from tunnel.</a:t>
            </a:r>
          </a:p>
        </p:txBody>
      </p:sp>
    </p:spTree>
    <p:extLst>
      <p:ext uri="{BB962C8B-B14F-4D97-AF65-F5344CB8AC3E}">
        <p14:creationId xmlns:p14="http://schemas.microsoft.com/office/powerpoint/2010/main" val="140816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0" presetClass="exit" presetSubtype="0" fill="hold" grpId="0" nodeType="with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973456"/>
            <a:ext cx="7629525" cy="5409248"/>
          </a:xfrm>
          <a:prstGeom prst="rect">
            <a:avLst/>
          </a:prstGeom>
        </p:spPr>
      </p:pic>
      <p:sp>
        <p:nvSpPr>
          <p:cNvPr id="2" name="Title 1"/>
          <p:cNvSpPr>
            <a:spLocks noGrp="1"/>
          </p:cNvSpPr>
          <p:nvPr>
            <p:ph type="title"/>
          </p:nvPr>
        </p:nvSpPr>
        <p:spPr>
          <a:xfrm>
            <a:off x="152400" y="152400"/>
            <a:ext cx="8229600" cy="990600"/>
          </a:xfrm>
        </p:spPr>
        <p:txBody>
          <a:bodyPr>
            <a:normAutofit/>
          </a:bodyPr>
          <a:lstStyle/>
          <a:p>
            <a:r>
              <a:rPr lang="en-US" dirty="0" smtClean="0"/>
              <a:t>Remove DR on M4 Side</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a:t>
            </a:fld>
            <a:endParaRPr lang="en-US"/>
          </a:p>
        </p:txBody>
      </p:sp>
      <p:sp>
        <p:nvSpPr>
          <p:cNvPr id="5" name="Footer Placeholder 4"/>
          <p:cNvSpPr>
            <a:spLocks noGrp="1"/>
          </p:cNvSpPr>
          <p:nvPr>
            <p:ph type="ftr" sz="quarter" idx="4294967295"/>
          </p:nvPr>
        </p:nvSpPr>
        <p:spPr>
          <a:xfrm>
            <a:off x="304800" y="6405116"/>
            <a:ext cx="8077200" cy="476250"/>
          </a:xfrm>
          <a:prstGeom prst="rect">
            <a:avLst/>
          </a:prstGeom>
        </p:spPr>
        <p:txBody>
          <a:bodyPr/>
          <a:lstStyle/>
          <a:p>
            <a:r>
              <a:rPr lang="en-US" dirty="0" smtClean="0"/>
              <a:t>D. Still - 4/1/2014 - D30 SS Final Design</a:t>
            </a:r>
            <a:endParaRPr lang="en-US" dirty="0"/>
          </a:p>
        </p:txBody>
      </p:sp>
      <p:sp>
        <p:nvSpPr>
          <p:cNvPr id="6" name="Rectangle 5"/>
          <p:cNvSpPr/>
          <p:nvPr/>
        </p:nvSpPr>
        <p:spPr>
          <a:xfrm rot="19699921">
            <a:off x="486892" y="4958267"/>
            <a:ext cx="4260211" cy="279366"/>
          </a:xfrm>
          <a:prstGeom prst="rect">
            <a:avLst/>
          </a:prstGeom>
          <a:gradFill>
            <a:gsLst>
              <a:gs pos="100000">
                <a:srgbClr val="00B050">
                  <a:alpha val="25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2000" y="1317493"/>
            <a:ext cx="5724644" cy="646331"/>
          </a:xfrm>
          <a:prstGeom prst="rect">
            <a:avLst/>
          </a:prstGeom>
          <a:noFill/>
        </p:spPr>
        <p:txBody>
          <a:bodyPr wrap="none" rtlCol="0">
            <a:spAutoFit/>
          </a:bodyPr>
          <a:lstStyle/>
          <a:p>
            <a:r>
              <a:rPr lang="en-US" dirty="0">
                <a:solidFill>
                  <a:srgbClr val="00B050"/>
                </a:solidFill>
              </a:rPr>
              <a:t>I</a:t>
            </a:r>
            <a:r>
              <a:rPr lang="en-US" dirty="0" smtClean="0">
                <a:solidFill>
                  <a:srgbClr val="00B050"/>
                </a:solidFill>
              </a:rPr>
              <a:t>nstall the DR Injection devices and the M3 Beam Line</a:t>
            </a:r>
          </a:p>
          <a:p>
            <a:endParaRPr lang="en-US" dirty="0" smtClean="0">
              <a:solidFill>
                <a:srgbClr val="FF0000"/>
              </a:solidFill>
            </a:endParaRPr>
          </a:p>
        </p:txBody>
      </p:sp>
      <p:cxnSp>
        <p:nvCxnSpPr>
          <p:cNvPr id="8" name="Straight Arrow Connector 7"/>
          <p:cNvCxnSpPr/>
          <p:nvPr/>
        </p:nvCxnSpPr>
        <p:spPr>
          <a:xfrm>
            <a:off x="2895600" y="1640658"/>
            <a:ext cx="76200" cy="3007542"/>
          </a:xfrm>
          <a:prstGeom prst="straightConnector1">
            <a:avLst/>
          </a:prstGeom>
          <a:ln w="76200">
            <a:solidFill>
              <a:srgbClr val="00B05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349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87" y="76200"/>
            <a:ext cx="8229600" cy="990600"/>
          </a:xfrm>
        </p:spPr>
        <p:txBody>
          <a:bodyPr/>
          <a:lstStyle/>
          <a:p>
            <a:r>
              <a:rPr lang="en-US" dirty="0" smtClean="0"/>
              <a:t>Install the M4 Beam Line</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a:t>
            </a:fld>
            <a:endParaRPr lang="en-US"/>
          </a:p>
        </p:txBody>
      </p:sp>
      <p:sp>
        <p:nvSpPr>
          <p:cNvPr id="5" name="Footer Placeholder 4"/>
          <p:cNvSpPr>
            <a:spLocks noGrp="1"/>
          </p:cNvSpPr>
          <p:nvPr>
            <p:ph type="ftr" sz="quarter" idx="4294967295"/>
          </p:nvPr>
        </p:nvSpPr>
        <p:spPr>
          <a:xfrm>
            <a:off x="381000" y="6425565"/>
            <a:ext cx="8077200" cy="476250"/>
          </a:xfrm>
          <a:prstGeom prst="rect">
            <a:avLst/>
          </a:prstGeom>
        </p:spPr>
        <p:txBody>
          <a:bodyPr/>
          <a:lstStyle/>
          <a:p>
            <a:r>
              <a:rPr lang="en-US" dirty="0" smtClean="0"/>
              <a:t>D. Still - 4/1/2014 - D30 SS Final Design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90600"/>
            <a:ext cx="7638098" cy="5434965"/>
          </a:xfrm>
          <a:prstGeom prst="rect">
            <a:avLst/>
          </a:prstGeom>
        </p:spPr>
      </p:pic>
      <p:sp>
        <p:nvSpPr>
          <p:cNvPr id="7" name="Rectangle 6"/>
          <p:cNvSpPr/>
          <p:nvPr/>
        </p:nvSpPr>
        <p:spPr>
          <a:xfrm rot="19799444">
            <a:off x="5386279" y="2475106"/>
            <a:ext cx="3121930" cy="198878"/>
          </a:xfrm>
          <a:prstGeom prst="rect">
            <a:avLst/>
          </a:prstGeom>
          <a:gradFill>
            <a:gsLst>
              <a:gs pos="100000">
                <a:srgbClr val="00B050">
                  <a:alpha val="25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2000" y="1317493"/>
            <a:ext cx="5865708" cy="646331"/>
          </a:xfrm>
          <a:prstGeom prst="rect">
            <a:avLst/>
          </a:prstGeom>
          <a:noFill/>
        </p:spPr>
        <p:txBody>
          <a:bodyPr wrap="none" rtlCol="0">
            <a:spAutoFit/>
          </a:bodyPr>
          <a:lstStyle/>
          <a:p>
            <a:r>
              <a:rPr lang="en-US" dirty="0">
                <a:solidFill>
                  <a:srgbClr val="00B050"/>
                </a:solidFill>
              </a:rPr>
              <a:t>I</a:t>
            </a:r>
            <a:r>
              <a:rPr lang="en-US" dirty="0" smtClean="0">
                <a:solidFill>
                  <a:srgbClr val="00B050"/>
                </a:solidFill>
              </a:rPr>
              <a:t>nstall the DR extraction devices and the M4 Beam Line</a:t>
            </a:r>
          </a:p>
          <a:p>
            <a:endParaRPr lang="en-US" dirty="0" smtClean="0">
              <a:solidFill>
                <a:srgbClr val="FF0000"/>
              </a:solidFill>
            </a:endParaRPr>
          </a:p>
        </p:txBody>
      </p:sp>
      <p:cxnSp>
        <p:nvCxnSpPr>
          <p:cNvPr id="9" name="Straight Arrow Connector 8"/>
          <p:cNvCxnSpPr/>
          <p:nvPr/>
        </p:nvCxnSpPr>
        <p:spPr>
          <a:xfrm>
            <a:off x="4504849" y="1640658"/>
            <a:ext cx="2505551" cy="797742"/>
          </a:xfrm>
          <a:prstGeom prst="straightConnector1">
            <a:avLst/>
          </a:prstGeom>
          <a:ln w="76200">
            <a:solidFill>
              <a:srgbClr val="00B05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552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34093</TotalTime>
  <Words>3056</Words>
  <Application>Microsoft Office PowerPoint</Application>
  <PresentationFormat>On-screen Show (4:3)</PresentationFormat>
  <Paragraphs>378</Paragraphs>
  <Slides>49</Slides>
  <Notes>1</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Clarity</vt:lpstr>
      <vt:lpstr>D30 SS Reconfigure Final Design</vt:lpstr>
      <vt:lpstr>Outline</vt:lpstr>
      <vt:lpstr>Muon Campus Overview</vt:lpstr>
      <vt:lpstr>Current 30 Tunnel Section Layout</vt:lpstr>
      <vt:lpstr>Remove the AP3 Line</vt:lpstr>
      <vt:lpstr>Prepare Room for M3 and M4 Installation</vt:lpstr>
      <vt:lpstr>Remove the DR M3 Side</vt:lpstr>
      <vt:lpstr>Remove DR on M4 Side</vt:lpstr>
      <vt:lpstr>Install the M4 Beam Line</vt:lpstr>
      <vt:lpstr>Install M4 Beam Line + DR Extraction Components</vt:lpstr>
      <vt:lpstr>Completed Reconfiguration of 30 Straight Section</vt:lpstr>
      <vt:lpstr>30 Straight Section Tunnel</vt:lpstr>
      <vt:lpstr>D30 Straight Section - Current</vt:lpstr>
      <vt:lpstr>The Devil is in the ……….</vt:lpstr>
      <vt:lpstr>Mu2e In Tunnel Shielding Constraints</vt:lpstr>
      <vt:lpstr>In-Tunnel Shielding Priority</vt:lpstr>
      <vt:lpstr>Mu2e In- Tunnel Shielding Incorporated Look </vt:lpstr>
      <vt:lpstr>Cable Trays and Cables</vt:lpstr>
      <vt:lpstr>D30SS Applying Constraints</vt:lpstr>
      <vt:lpstr>Cable Plan</vt:lpstr>
      <vt:lpstr>Powered Bus Solutions</vt:lpstr>
      <vt:lpstr>D30 SS Tunnel Cross Section</vt:lpstr>
      <vt:lpstr>D30SS Proposed Long. Cross Section</vt:lpstr>
      <vt:lpstr>M3 &amp; M4 Power Bus Route Plan</vt:lpstr>
      <vt:lpstr>Routing M4 Dipole Magnet Cables (DR Side) 24 – 500 MCM </vt:lpstr>
      <vt:lpstr>DR QSS Bus Interferences </vt:lpstr>
      <vt:lpstr>Details for Cable Changes</vt:lpstr>
      <vt:lpstr>Quad Motion Control</vt:lpstr>
      <vt:lpstr>FIRUS - Solution</vt:lpstr>
      <vt:lpstr>Telephone</vt:lpstr>
      <vt:lpstr>Safety System</vt:lpstr>
      <vt:lpstr>Abort Link</vt:lpstr>
      <vt:lpstr>Transport Water leak System</vt:lpstr>
      <vt:lpstr>AP3 Cables – All cables removed</vt:lpstr>
      <vt:lpstr>Vacuum</vt:lpstr>
      <vt:lpstr>DR BLM</vt:lpstr>
      <vt:lpstr>DR BPM</vt:lpstr>
      <vt:lpstr>D30SS Vacuum Changes </vt:lpstr>
      <vt:lpstr>LCW Changes</vt:lpstr>
      <vt:lpstr>Compressed Air Changes</vt:lpstr>
      <vt:lpstr>Injection and Extraction Kicker </vt:lpstr>
      <vt:lpstr>Removal of Shunts and Cables</vt:lpstr>
      <vt:lpstr>AP30 Service Building</vt:lpstr>
      <vt:lpstr>Final D30 SS Configuration</vt:lpstr>
      <vt:lpstr>Summary</vt:lpstr>
      <vt:lpstr>PowerPoint Presentation</vt:lpstr>
      <vt:lpstr>PowerPoint Presentation</vt:lpstr>
      <vt:lpstr>PowerPoint Presentation</vt:lpstr>
      <vt:lpstr>PowerPoint Presentation</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D30 SS Reconfigure Layout</dc:title>
  <dc:creator>Dean A. Still x4951 08969N</dc:creator>
  <cp:lastModifiedBy>Dean A. Still x4951 08969N</cp:lastModifiedBy>
  <cp:revision>110</cp:revision>
  <dcterms:created xsi:type="dcterms:W3CDTF">2013-10-23T19:11:11Z</dcterms:created>
  <dcterms:modified xsi:type="dcterms:W3CDTF">2014-04-17T02:06:12Z</dcterms:modified>
</cp:coreProperties>
</file>