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265" r:id="rId3"/>
    <p:sldId id="304" r:id="rId4"/>
    <p:sldId id="274" r:id="rId5"/>
    <p:sldId id="273" r:id="rId6"/>
    <p:sldId id="281" r:id="rId7"/>
    <p:sldId id="276" r:id="rId8"/>
    <p:sldId id="285" r:id="rId9"/>
    <p:sldId id="282" r:id="rId10"/>
    <p:sldId id="278" r:id="rId11"/>
    <p:sldId id="298" r:id="rId12"/>
    <p:sldId id="287" r:id="rId13"/>
    <p:sldId id="299" r:id="rId14"/>
    <p:sldId id="291" r:id="rId15"/>
    <p:sldId id="290" r:id="rId16"/>
    <p:sldId id="289" r:id="rId17"/>
    <p:sldId id="302" r:id="rId18"/>
    <p:sldId id="288" r:id="rId19"/>
    <p:sldId id="301" r:id="rId20"/>
    <p:sldId id="300" r:id="rId21"/>
    <p:sldId id="292" r:id="rId22"/>
    <p:sldId id="303" r:id="rId23"/>
    <p:sldId id="297" r:id="rId24"/>
    <p:sldId id="286" r:id="rId25"/>
    <p:sldId id="293" r:id="rId26"/>
    <p:sldId id="284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003087"/>
    <a:srgbClr val="505050"/>
    <a:srgbClr val="808080"/>
    <a:srgbClr val="BD1F24"/>
    <a:srgbClr val="DA592A"/>
    <a:srgbClr val="154D81"/>
    <a:srgbClr val="DF6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Energy Intensity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F:MT6SC1</c:v>
                </c:pt>
              </c:strCache>
            </c:strRef>
          </c:tx>
          <c:spPr>
            <a:solidFill>
              <a:srgbClr val="0F2D62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60</c:v>
                </c:pt>
                <c:pt idx="1">
                  <c:v>50</c:v>
                </c:pt>
                <c:pt idx="2">
                  <c:v>40</c:v>
                </c:pt>
                <c:pt idx="3">
                  <c:v>32</c:v>
                </c:pt>
                <c:pt idx="4">
                  <c:v>30</c:v>
                </c:pt>
                <c:pt idx="5">
                  <c:v>25</c:v>
                </c:pt>
                <c:pt idx="6">
                  <c:v>20</c:v>
                </c:pt>
                <c:pt idx="7">
                  <c:v>16</c:v>
                </c:pt>
                <c:pt idx="8">
                  <c:v>12</c:v>
                </c:pt>
                <c:pt idx="9">
                  <c:v>8</c:v>
                </c:pt>
                <c:pt idx="10">
                  <c:v>4</c:v>
                </c:pt>
                <c:pt idx="11">
                  <c:v>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2423.19</c:v>
                </c:pt>
                <c:pt idx="1">
                  <c:v>4263.3999999999996</c:v>
                </c:pt>
                <c:pt idx="2">
                  <c:v>1540.27</c:v>
                </c:pt>
                <c:pt idx="3">
                  <c:v>146858</c:v>
                </c:pt>
                <c:pt idx="4">
                  <c:v>176096</c:v>
                </c:pt>
                <c:pt idx="5">
                  <c:v>71247</c:v>
                </c:pt>
                <c:pt idx="6">
                  <c:v>68199</c:v>
                </c:pt>
                <c:pt idx="7">
                  <c:v>95581</c:v>
                </c:pt>
                <c:pt idx="8">
                  <c:v>44899</c:v>
                </c:pt>
                <c:pt idx="9">
                  <c:v>70358</c:v>
                </c:pt>
                <c:pt idx="10">
                  <c:v>29448.1</c:v>
                </c:pt>
                <c:pt idx="11">
                  <c:v>25210.6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841536"/>
        <c:axId val="33843072"/>
      </c:barChart>
      <c:catAx>
        <c:axId val="3384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843072"/>
        <c:crosses val="autoZero"/>
        <c:auto val="1"/>
        <c:lblAlgn val="ctr"/>
        <c:lblOffset val="100"/>
        <c:noMultiLvlLbl val="0"/>
      </c:catAx>
      <c:valAx>
        <c:axId val="338430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3841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User Requests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spPr>
            <a:solidFill>
              <a:srgbClr val="0F2D62"/>
            </a:solidFill>
          </c:spPr>
          <c:invertIfNegative val="0"/>
          <c:cat>
            <c:strRef>
              <c:f>'without zero'!$H$4:$H$37</c:f>
              <c:strCache>
                <c:ptCount val="34"/>
                <c:pt idx="0">
                  <c:v>-32</c:v>
                </c:pt>
                <c:pt idx="1">
                  <c:v>-30</c:v>
                </c:pt>
                <c:pt idx="2">
                  <c:v>-25</c:v>
                </c:pt>
                <c:pt idx="3">
                  <c:v>-20</c:v>
                </c:pt>
                <c:pt idx="4">
                  <c:v>-16</c:v>
                </c:pt>
                <c:pt idx="5">
                  <c:v>-12</c:v>
                </c:pt>
                <c:pt idx="6">
                  <c:v>-8</c:v>
                </c:pt>
                <c:pt idx="7">
                  <c:v>-4</c:v>
                </c:pt>
                <c:pt idx="8">
                  <c:v>-2</c:v>
                </c:pt>
                <c:pt idx="9">
                  <c:v>-1</c:v>
                </c:pt>
                <c:pt idx="10">
                  <c:v>0.5</c:v>
                </c:pt>
                <c:pt idx="11">
                  <c:v>1</c:v>
                </c:pt>
                <c:pt idx="12">
                  <c:v>1.5</c:v>
                </c:pt>
                <c:pt idx="13">
                  <c:v>2</c:v>
                </c:pt>
                <c:pt idx="14">
                  <c:v>2.5</c:v>
                </c:pt>
                <c:pt idx="15">
                  <c:v>3</c:v>
                </c:pt>
                <c:pt idx="16">
                  <c:v>3.5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8</c:v>
                </c:pt>
                <c:pt idx="21">
                  <c:v>10</c:v>
                </c:pt>
                <c:pt idx="22">
                  <c:v>12</c:v>
                </c:pt>
                <c:pt idx="23">
                  <c:v>15</c:v>
                </c:pt>
                <c:pt idx="24">
                  <c:v>16</c:v>
                </c:pt>
                <c:pt idx="25">
                  <c:v>20</c:v>
                </c:pt>
                <c:pt idx="26">
                  <c:v>25</c:v>
                </c:pt>
                <c:pt idx="27">
                  <c:v>30</c:v>
                </c:pt>
                <c:pt idx="28">
                  <c:v>32</c:v>
                </c:pt>
                <c:pt idx="29">
                  <c:v>40</c:v>
                </c:pt>
                <c:pt idx="30">
                  <c:v>50</c:v>
                </c:pt>
                <c:pt idx="31">
                  <c:v>60</c:v>
                </c:pt>
                <c:pt idx="32">
                  <c:v>120</c:v>
                </c:pt>
                <c:pt idx="33">
                  <c:v>More</c:v>
                </c:pt>
              </c:strCache>
            </c:strRef>
          </c:cat>
          <c:val>
            <c:numRef>
              <c:f>'without zero'!$I$4:$I$37</c:f>
              <c:numCache>
                <c:formatCode>General</c:formatCode>
                <c:ptCount val="34"/>
                <c:pt idx="0">
                  <c:v>177</c:v>
                </c:pt>
                <c:pt idx="1">
                  <c:v>124</c:v>
                </c:pt>
                <c:pt idx="2">
                  <c:v>0</c:v>
                </c:pt>
                <c:pt idx="3">
                  <c:v>328</c:v>
                </c:pt>
                <c:pt idx="4">
                  <c:v>2121</c:v>
                </c:pt>
                <c:pt idx="5">
                  <c:v>0</c:v>
                </c:pt>
                <c:pt idx="6">
                  <c:v>2678</c:v>
                </c:pt>
                <c:pt idx="7">
                  <c:v>452</c:v>
                </c:pt>
                <c:pt idx="8">
                  <c:v>81</c:v>
                </c:pt>
                <c:pt idx="9">
                  <c:v>0</c:v>
                </c:pt>
                <c:pt idx="10">
                  <c:v>0</c:v>
                </c:pt>
                <c:pt idx="11">
                  <c:v>500</c:v>
                </c:pt>
                <c:pt idx="12">
                  <c:v>0</c:v>
                </c:pt>
                <c:pt idx="13">
                  <c:v>512</c:v>
                </c:pt>
                <c:pt idx="14">
                  <c:v>0</c:v>
                </c:pt>
                <c:pt idx="15">
                  <c:v>558</c:v>
                </c:pt>
                <c:pt idx="16">
                  <c:v>0</c:v>
                </c:pt>
                <c:pt idx="17">
                  <c:v>1974</c:v>
                </c:pt>
                <c:pt idx="18">
                  <c:v>45</c:v>
                </c:pt>
                <c:pt idx="19">
                  <c:v>649</c:v>
                </c:pt>
                <c:pt idx="20">
                  <c:v>10823</c:v>
                </c:pt>
                <c:pt idx="21">
                  <c:v>3864</c:v>
                </c:pt>
                <c:pt idx="22">
                  <c:v>719</c:v>
                </c:pt>
                <c:pt idx="23">
                  <c:v>0</c:v>
                </c:pt>
                <c:pt idx="24">
                  <c:v>3590</c:v>
                </c:pt>
                <c:pt idx="25">
                  <c:v>342</c:v>
                </c:pt>
                <c:pt idx="26">
                  <c:v>314</c:v>
                </c:pt>
                <c:pt idx="27">
                  <c:v>30</c:v>
                </c:pt>
                <c:pt idx="28">
                  <c:v>4845</c:v>
                </c:pt>
                <c:pt idx="29">
                  <c:v>6</c:v>
                </c:pt>
                <c:pt idx="30">
                  <c:v>0</c:v>
                </c:pt>
                <c:pt idx="31">
                  <c:v>144</c:v>
                </c:pt>
                <c:pt idx="32">
                  <c:v>3258</c:v>
                </c:pt>
                <c:pt idx="3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68224"/>
        <c:axId val="34470144"/>
      </c:barChart>
      <c:catAx>
        <c:axId val="34468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Energy (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overlay val="0"/>
        </c:title>
        <c:majorTickMark val="out"/>
        <c:minorTickMark val="none"/>
        <c:tickLblPos val="nextTo"/>
        <c:crossAx val="34470144"/>
        <c:crosses val="autoZero"/>
        <c:auto val="1"/>
        <c:lblAlgn val="ctr"/>
        <c:lblOffset val="100"/>
        <c:noMultiLvlLbl val="0"/>
      </c:catAx>
      <c:valAx>
        <c:axId val="344701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Number of Spills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446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Histogram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F2D62"/>
            </a:solidFill>
          </c:spPr>
          <c:invertIfNegative val="0"/>
          <c:cat>
            <c:numRef>
              <c:f>Sheet1!$H$4:$H$37</c:f>
              <c:numCache>
                <c:formatCode>General</c:formatCode>
                <c:ptCount val="34"/>
                <c:pt idx="0">
                  <c:v>-32</c:v>
                </c:pt>
                <c:pt idx="1">
                  <c:v>-30</c:v>
                </c:pt>
                <c:pt idx="2">
                  <c:v>-25</c:v>
                </c:pt>
                <c:pt idx="3">
                  <c:v>-20</c:v>
                </c:pt>
                <c:pt idx="4">
                  <c:v>-16</c:v>
                </c:pt>
                <c:pt idx="5">
                  <c:v>-12</c:v>
                </c:pt>
                <c:pt idx="6">
                  <c:v>-8</c:v>
                </c:pt>
                <c:pt idx="7">
                  <c:v>-4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0.5</c:v>
                </c:pt>
                <c:pt idx="12">
                  <c:v>1</c:v>
                </c:pt>
                <c:pt idx="13">
                  <c:v>1.5</c:v>
                </c:pt>
                <c:pt idx="14">
                  <c:v>2</c:v>
                </c:pt>
                <c:pt idx="15">
                  <c:v>2.5</c:v>
                </c:pt>
                <c:pt idx="16">
                  <c:v>3</c:v>
                </c:pt>
                <c:pt idx="17">
                  <c:v>3.5</c:v>
                </c:pt>
                <c:pt idx="18">
                  <c:v>4</c:v>
                </c:pt>
                <c:pt idx="19">
                  <c:v>5</c:v>
                </c:pt>
                <c:pt idx="20">
                  <c:v>6</c:v>
                </c:pt>
                <c:pt idx="21">
                  <c:v>8</c:v>
                </c:pt>
                <c:pt idx="22">
                  <c:v>10</c:v>
                </c:pt>
                <c:pt idx="23">
                  <c:v>12</c:v>
                </c:pt>
                <c:pt idx="24">
                  <c:v>15</c:v>
                </c:pt>
                <c:pt idx="25">
                  <c:v>16</c:v>
                </c:pt>
                <c:pt idx="26">
                  <c:v>20</c:v>
                </c:pt>
                <c:pt idx="27">
                  <c:v>25</c:v>
                </c:pt>
                <c:pt idx="28">
                  <c:v>30</c:v>
                </c:pt>
                <c:pt idx="29">
                  <c:v>32</c:v>
                </c:pt>
                <c:pt idx="30">
                  <c:v>40</c:v>
                </c:pt>
                <c:pt idx="31">
                  <c:v>50</c:v>
                </c:pt>
                <c:pt idx="32">
                  <c:v>60</c:v>
                </c:pt>
                <c:pt idx="33">
                  <c:v>120</c:v>
                </c:pt>
              </c:numCache>
            </c:numRef>
          </c:cat>
          <c:val>
            <c:numRef>
              <c:f>Sheet1!$I$4:$I$37</c:f>
              <c:numCache>
                <c:formatCode>General</c:formatCode>
                <c:ptCount val="34"/>
                <c:pt idx="0">
                  <c:v>177</c:v>
                </c:pt>
                <c:pt idx="1">
                  <c:v>124</c:v>
                </c:pt>
                <c:pt idx="2">
                  <c:v>0</c:v>
                </c:pt>
                <c:pt idx="3">
                  <c:v>328</c:v>
                </c:pt>
                <c:pt idx="4">
                  <c:v>2121</c:v>
                </c:pt>
                <c:pt idx="5">
                  <c:v>0</c:v>
                </c:pt>
                <c:pt idx="6">
                  <c:v>2678</c:v>
                </c:pt>
                <c:pt idx="7">
                  <c:v>452</c:v>
                </c:pt>
                <c:pt idx="8">
                  <c:v>81</c:v>
                </c:pt>
                <c:pt idx="9">
                  <c:v>0</c:v>
                </c:pt>
                <c:pt idx="10">
                  <c:v>29646</c:v>
                </c:pt>
                <c:pt idx="11">
                  <c:v>0</c:v>
                </c:pt>
                <c:pt idx="12">
                  <c:v>500</c:v>
                </c:pt>
                <c:pt idx="13">
                  <c:v>0</c:v>
                </c:pt>
                <c:pt idx="14">
                  <c:v>512</c:v>
                </c:pt>
                <c:pt idx="15">
                  <c:v>0</c:v>
                </c:pt>
                <c:pt idx="16">
                  <c:v>558</c:v>
                </c:pt>
                <c:pt idx="17">
                  <c:v>0</c:v>
                </c:pt>
                <c:pt idx="18">
                  <c:v>1974</c:v>
                </c:pt>
                <c:pt idx="19">
                  <c:v>45</c:v>
                </c:pt>
                <c:pt idx="20">
                  <c:v>649</c:v>
                </c:pt>
                <c:pt idx="21">
                  <c:v>10823</c:v>
                </c:pt>
                <c:pt idx="22">
                  <c:v>3864</c:v>
                </c:pt>
                <c:pt idx="23">
                  <c:v>719</c:v>
                </c:pt>
                <c:pt idx="24">
                  <c:v>0</c:v>
                </c:pt>
                <c:pt idx="25">
                  <c:v>3590</c:v>
                </c:pt>
                <c:pt idx="26">
                  <c:v>342</c:v>
                </c:pt>
                <c:pt idx="27">
                  <c:v>314</c:v>
                </c:pt>
                <c:pt idx="28">
                  <c:v>30</c:v>
                </c:pt>
                <c:pt idx="29">
                  <c:v>4845</c:v>
                </c:pt>
                <c:pt idx="30">
                  <c:v>6</c:v>
                </c:pt>
                <c:pt idx="31">
                  <c:v>0</c:v>
                </c:pt>
                <c:pt idx="32">
                  <c:v>144</c:v>
                </c:pt>
                <c:pt idx="33">
                  <c:v>3258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682624"/>
        <c:axId val="40684544"/>
      </c:barChart>
      <c:catAx>
        <c:axId val="4068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Energy (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8154491339486577"/>
              <c:y val="0.9437462597247157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0684544"/>
        <c:crosses val="autoZero"/>
        <c:auto val="1"/>
        <c:lblAlgn val="ctr"/>
        <c:lblOffset val="100"/>
        <c:noMultiLvlLbl val="0"/>
      </c:catAx>
      <c:valAx>
        <c:axId val="406845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6826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6D8BB93D-8D83-45C2-81BD-766F247B791A}" type="datetimeFigureOut">
              <a:rPr lang="en-US" altLang="en-US"/>
              <a:pPr/>
              <a:t>4/23/2014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E87EC980-D2CB-4A87-B298-7088CF2A5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556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9392C304-5883-48C6-8CE9-48396BB45F35}" type="datetimeFigureOut">
              <a:rPr lang="en-US" altLang="en-US"/>
              <a:pPr/>
              <a:t>4/23/2014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7EC8E8D5-B099-48BC-8A6E-C06AAB285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227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9F875D16-3EFD-4E77-8C73-40E15EE1ECFD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8A4F7-8916-48EC-92C4-EBB968DD6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1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A85758D4-5BFE-4267-ABA3-8EAA9EE6F55C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FC899763-0910-4886-BEBB-8E0C678A8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F9B8721-CA18-43FC-ABE0-C113A541567A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9897543-1FDD-419D-9F40-020B1B70D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76AAE-938A-4C0A-8987-FC9A08BAE813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FD07-54B2-45A1-B834-EE9E10418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5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FDC9-265D-4B9A-A2C2-C9AB8C0D452C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2D5E8-4127-4951-A9DB-D9F53D48D2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2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8D5C4-9339-4F0E-9CAE-7124DEB9650C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0C51-B107-4499-B3A4-4E3BE5CFE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6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1FAEA-3E4E-4486-879A-B7A8B9D06B0B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6A2C1-A32F-4E39-8E20-4DBB0A39FD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310E3-EBAB-47E7-A022-D59B477ADDE8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3728B-73D3-42BF-840C-B26D2922D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6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99F83325-65EA-40EA-BB7E-49ADFA51C35E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BA84C064-B82D-45B8-A901-692A14562C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57" r:id="rId3"/>
    <p:sldLayoutId id="2147484058" r:id="rId4"/>
    <p:sldLayoutId id="2147484059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78980412-0385-4587-B02B-7A22A864A1BD}" type="datetime1">
              <a:rPr lang="en-US" altLang="en-US" smtClean="0"/>
              <a:t>4/23/2014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Michael Geelhoed | FTBF meeting - FNAL management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27FAA2E9-CFCE-4697-A643-DCCA534BF1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3" charset="0"/>
              </a:rPr>
              <a:t>Slow Extraction to </a:t>
            </a:r>
            <a:r>
              <a:rPr lang="en-US" altLang="en-US" dirty="0" err="1" smtClean="0">
                <a:latin typeface="Helvetica" pitchFamily="123" charset="0"/>
              </a:rPr>
              <a:t>MTest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Michael </a:t>
            </a:r>
            <a:r>
              <a:rPr lang="en-US" altLang="en-US" dirty="0" err="1" smtClean="0">
                <a:solidFill>
                  <a:schemeClr val="tx2"/>
                </a:solidFill>
                <a:latin typeface="Helvetica" pitchFamily="123" charset="0"/>
              </a:rPr>
              <a:t>Geelhoed</a:t>
            </a:r>
            <a:endParaRPr lang="en-US" altLang="en-US" dirty="0" smtClean="0">
              <a:solidFill>
                <a:schemeClr val="tx2"/>
              </a:solidFill>
              <a:latin typeface="Helvetica" pitchFamily="123" charset="0"/>
            </a:endParaRPr>
          </a:p>
          <a:p>
            <a:r>
              <a:rPr lang="en-US" dirty="0"/>
              <a:t>FTBF meeting - FNAL </a:t>
            </a:r>
            <a:r>
              <a:rPr lang="en-US" dirty="0" smtClean="0"/>
              <a:t>management</a:t>
            </a:r>
          </a:p>
          <a:p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23 April 2014</a:t>
            </a:r>
          </a:p>
          <a:p>
            <a:endParaRPr lang="en-US" altLang="en-US" dirty="0" smtClean="0">
              <a:latin typeface="Helvetica" pitchFamily="12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73287"/>
            <a:ext cx="8258175" cy="51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4724" y="996077"/>
            <a:ext cx="7324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</a:rPr>
              <a:t>Three Modes</a:t>
            </a:r>
          </a:p>
          <a:p>
            <a:pPr lvl="1"/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2104072"/>
            <a:ext cx="410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High Energy Pion Mode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4724" y="1734740"/>
            <a:ext cx="410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Low Energy Pion Mode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5199" y="1365408"/>
            <a:ext cx="410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Proton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04724" y="996077"/>
            <a:ext cx="732495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</a:rPr>
              <a:t>Key Requirements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Proton Mode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M01 target in place for attenuation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MT3 Pinhole Collimator for attenuation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Quadrupole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magnets off for larger spot size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Low Energy Pion Mode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MT4 target in place for production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MT3 Pinhole Collimator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out for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transmission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Quadrupole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magnets specific settings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Energy Pion Mode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M01 target in place for production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MT3 Pinhole Collimator out for transmission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Quadrupole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magnets specific settings</a:t>
            </a: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36" y="989895"/>
            <a:ext cx="6545125" cy="51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67200" y="1102103"/>
            <a:ext cx="375772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Low Energy Pion Mode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+/- 16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+/- 8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+/- 6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+/- 4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+/- 3.5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+/- 2.5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+/- 1.5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275" y="1686878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Energy Pion Mode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+ 60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+ 50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+ 40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5912" y="1153031"/>
            <a:ext cx="739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Proton Mode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5912" y="3512403"/>
            <a:ext cx="3578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Mode</a:t>
            </a:r>
          </a:p>
          <a:p>
            <a:pPr marL="0"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Every LE or HE Pion Mode with additional absorbers in MT6-1.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89336330"/>
              </p:ext>
            </p:extLst>
          </p:nvPr>
        </p:nvGraphicFramePr>
        <p:xfrm>
          <a:off x="1590675" y="892175"/>
          <a:ext cx="6096000" cy="442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82322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Counts normalized to 1E11 on F:MW1SEM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09787" y="5330765"/>
            <a:ext cx="152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Energy (</a:t>
            </a:r>
            <a:r>
              <a:rPr lang="en-US" sz="1800" dirty="0" err="1" smtClean="0"/>
              <a:t>GeV</a:t>
            </a:r>
            <a:r>
              <a:rPr lang="en-US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66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1" y="1018909"/>
            <a:ext cx="6226489" cy="5098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6550" y="16859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Momentum selectors</a:t>
            </a:r>
          </a:p>
          <a:p>
            <a:pPr algn="ctr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MT4W &amp; MT5E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8" y="876300"/>
            <a:ext cx="8477704" cy="52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5051" y="1016556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+32 </a:t>
            </a:r>
            <a:r>
              <a:rPr lang="en-US" dirty="0" err="1" smtClean="0"/>
              <a:t>GeV</a:t>
            </a:r>
            <a:r>
              <a:rPr lang="en-US" dirty="0" smtClean="0"/>
              <a:t> SWIC Profiles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39" y="1478221"/>
            <a:ext cx="5658656" cy="4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5051" y="1016556"/>
            <a:ext cx="477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FTBF and AD EBD work in progress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05" y="1580892"/>
            <a:ext cx="6725589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40" y="2974607"/>
            <a:ext cx="6825535" cy="3052205"/>
          </a:xfrm>
          <a:prstGeom prst="rect">
            <a:avLst/>
          </a:prstGeom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7748" y="857250"/>
            <a:ext cx="4505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Items to be covered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General Beam Delivery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Beam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Running Modes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1980" y="5522555"/>
            <a:ext cx="413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597150"/>
              </p:ext>
            </p:extLst>
          </p:nvPr>
        </p:nvGraphicFramePr>
        <p:xfrm>
          <a:off x="512799" y="885826"/>
          <a:ext cx="7508801" cy="509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40038" y="5984219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From Feb 27</a:t>
            </a:r>
            <a:r>
              <a:rPr lang="en-US" sz="1800" i="1" baseline="30000" dirty="0" smtClean="0"/>
              <a:t>th</a:t>
            </a:r>
            <a:r>
              <a:rPr lang="en-US" sz="1800" i="1" dirty="0" smtClean="0"/>
              <a:t> till Apr 18</a:t>
            </a:r>
            <a:r>
              <a:rPr lang="en-US" sz="1800" i="1" baseline="30000" dirty="0" smtClean="0"/>
              <a:t>th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1562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40" y="2974607"/>
            <a:ext cx="6825535" cy="3052205"/>
          </a:xfrm>
          <a:prstGeom prst="rect">
            <a:avLst/>
          </a:prstGeom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7748" y="857250"/>
            <a:ext cx="4505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Items covered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General Beam Delivery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Beam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Running Modes</a:t>
            </a:r>
            <a:endParaRPr lang="en-US" dirty="0"/>
          </a:p>
          <a:p>
            <a:r>
              <a:rPr lang="en-US" dirty="0" smtClean="0"/>
              <a:t>Any Questions…?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 smtClean="0">
                <a:latin typeface="Helvetica" pitchFamily="123" charset="0"/>
              </a:rPr>
              <a:t>MTest</a:t>
            </a:r>
            <a:r>
              <a:rPr lang="en-US" altLang="en-US" dirty="0" smtClean="0">
                <a:latin typeface="Helvetica" pitchFamily="123" charset="0"/>
              </a:rPr>
              <a:t> – Backup Slides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70497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Helvetica" pitchFamily="123" charset="0"/>
              </a:rPr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- </a:t>
            </a:r>
            <a:r>
              <a:rPr lang="en-US" dirty="0"/>
              <a:t>General Beam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87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ank B draw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599" y="876298"/>
            <a:ext cx="6867525" cy="531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1980" y="5522555"/>
            <a:ext cx="413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408821"/>
              </p:ext>
            </p:extLst>
          </p:nvPr>
        </p:nvGraphicFramePr>
        <p:xfrm>
          <a:off x="566739" y="876300"/>
          <a:ext cx="7453311" cy="530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89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16200000">
            <a:off x="4349601" y="2500981"/>
            <a:ext cx="3560342" cy="228227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8" idx="0"/>
            <a:endCxn id="18" idx="0"/>
          </p:cNvCxnSpPr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42950" y="838200"/>
            <a:ext cx="3890528" cy="5105400"/>
            <a:chOff x="4339072" y="838200"/>
            <a:chExt cx="3890528" cy="510540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339072" y="1842512"/>
              <a:ext cx="35814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988638" y="838200"/>
              <a:ext cx="0" cy="510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70908" y="1082282"/>
              <a:ext cx="0" cy="480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495800" y="5361570"/>
              <a:ext cx="3733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5181600" y="2309900"/>
              <a:ext cx="948172" cy="1332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863347" y="3642118"/>
              <a:ext cx="1266426" cy="2772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5496560" y="3642118"/>
              <a:ext cx="633212" cy="16918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129773" y="2309900"/>
              <a:ext cx="880627" cy="1332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29773" y="3581400"/>
              <a:ext cx="728227" cy="16918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129773" y="3642117"/>
              <a:ext cx="1266425" cy="2772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Arc 31"/>
          <p:cNvSpPr/>
          <p:nvPr/>
        </p:nvSpPr>
        <p:spPr>
          <a:xfrm>
            <a:off x="4988638" y="1842512"/>
            <a:ext cx="2282270" cy="3579776"/>
          </a:xfrm>
          <a:prstGeom prst="arc">
            <a:avLst>
              <a:gd name="adj1" fmla="val 18236133"/>
              <a:gd name="adj2" fmla="val 79569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>
            <a:off x="4988637" y="1842512"/>
            <a:ext cx="2282270" cy="3579776"/>
          </a:xfrm>
          <a:prstGeom prst="arc">
            <a:avLst>
              <a:gd name="adj1" fmla="val 779835"/>
              <a:gd name="adj2" fmla="val 4003461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>
            <a:off x="4988637" y="1842512"/>
            <a:ext cx="2282270" cy="3579776"/>
          </a:xfrm>
          <a:prstGeom prst="arc">
            <a:avLst>
              <a:gd name="adj1" fmla="val 4006555"/>
              <a:gd name="adj2" fmla="val 662155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>
            <a:off x="4988637" y="1842512"/>
            <a:ext cx="2282271" cy="3579776"/>
          </a:xfrm>
          <a:prstGeom prst="arc">
            <a:avLst>
              <a:gd name="adj1" fmla="val 6600297"/>
              <a:gd name="adj2" fmla="val 1005375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>
            <a:off x="4988637" y="1842512"/>
            <a:ext cx="2282270" cy="3579776"/>
          </a:xfrm>
          <a:prstGeom prst="arc">
            <a:avLst>
              <a:gd name="adj1" fmla="val 10027551"/>
              <a:gd name="adj2" fmla="val 14065531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/>
          <p:cNvSpPr/>
          <p:nvPr/>
        </p:nvSpPr>
        <p:spPr>
          <a:xfrm>
            <a:off x="4988637" y="1842512"/>
            <a:ext cx="2282270" cy="3579776"/>
          </a:xfrm>
          <a:prstGeom prst="arc">
            <a:avLst>
              <a:gd name="adj1" fmla="val 14100324"/>
              <a:gd name="adj2" fmla="val 16218094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>
            <a:off x="4988637" y="1842512"/>
            <a:ext cx="2282270" cy="3579776"/>
          </a:xfrm>
          <a:prstGeom prst="arc">
            <a:avLst>
              <a:gd name="adj1" fmla="val 16200000"/>
              <a:gd name="adj2" fmla="val 18265379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 smtClean="0">
                <a:latin typeface="Helvetica" pitchFamily="123" charset="0"/>
              </a:rPr>
              <a:t>MTest</a:t>
            </a:r>
            <a:r>
              <a:rPr lang="en-US" altLang="en-US" dirty="0" smtClean="0">
                <a:latin typeface="Helvetica" pitchFamily="123" charset="0"/>
              </a:rPr>
              <a:t> - </a:t>
            </a:r>
            <a:r>
              <a:rPr lang="en-US" dirty="0"/>
              <a:t>General Beam </a:t>
            </a:r>
            <a:r>
              <a:rPr lang="en-US" dirty="0" smtClean="0"/>
              <a:t>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46"/>
          <p:cNvSpPr/>
          <p:nvPr/>
        </p:nvSpPr>
        <p:spPr>
          <a:xfrm rot="20045635">
            <a:off x="2977060" y="1654752"/>
            <a:ext cx="677272" cy="626630"/>
          </a:xfrm>
          <a:prstGeom prst="arc">
            <a:avLst>
              <a:gd name="adj1" fmla="val 19205075"/>
              <a:gd name="adj2" fmla="val 18265379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4645635">
            <a:off x="102608" y="3495588"/>
            <a:ext cx="3411702" cy="206706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741269" y="2632829"/>
            <a:ext cx="51623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Beam is produced from AD’s Proton source which includes three machines. The Source,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the Booster Ring. Depending on the request intensity Booster over laps beam from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. Each revolution in Booster is called a Turn. </a:t>
            </a:r>
          </a:p>
          <a:p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Booster then delivers 8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proton beam to Main Injector in bunches at a maximum of ~84 bunches at a time. This term is called a Batch. </a:t>
            </a:r>
          </a:p>
          <a:p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</a:rPr>
              <a:t>Previous runs were partial batching*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23950" y="461010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897296" y="1538287"/>
            <a:ext cx="822543" cy="822543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>
            <a:off x="873199" y="1428751"/>
            <a:ext cx="2065566" cy="1589298"/>
          </a:xfrm>
          <a:prstGeom prst="arc">
            <a:avLst>
              <a:gd name="adj1" fmla="val 20850036"/>
              <a:gd name="adj2" fmla="val 6155184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394601" y="962619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cxnSp>
        <p:nvCxnSpPr>
          <p:cNvPr id="63" name="Straight Connector 62"/>
          <p:cNvCxnSpPr>
            <a:stCxn id="60" idx="0"/>
          </p:cNvCxnSpPr>
          <p:nvPr/>
        </p:nvCxnSpPr>
        <p:spPr>
          <a:xfrm flipV="1">
            <a:off x="3308568" y="1105971"/>
            <a:ext cx="967121" cy="43231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rot="19977471">
            <a:off x="4229999" y="960027"/>
            <a:ext cx="225756" cy="2304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20045635">
            <a:off x="3029640" y="1698968"/>
            <a:ext cx="578032" cy="548951"/>
          </a:xfrm>
          <a:prstGeom prst="arc">
            <a:avLst>
              <a:gd name="adj1" fmla="val 19205075"/>
              <a:gd name="adj2" fmla="val 18265379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>
            <a:off x="1074774" y="1753252"/>
            <a:ext cx="1725576" cy="1186712"/>
          </a:xfrm>
          <a:prstGeom prst="arc">
            <a:avLst>
              <a:gd name="adj1" fmla="val 745939"/>
              <a:gd name="adj2" fmla="val 615518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 smtClean="0">
                <a:latin typeface="Helvetica" pitchFamily="123" charset="0"/>
              </a:rPr>
              <a:t>MTest</a:t>
            </a:r>
            <a:r>
              <a:rPr lang="en-US" altLang="en-US" dirty="0" smtClean="0">
                <a:latin typeface="Helvetica" pitchFamily="123" charset="0"/>
              </a:rPr>
              <a:t> - </a:t>
            </a:r>
            <a:r>
              <a:rPr lang="en-US" dirty="0"/>
              <a:t>General Beam </a:t>
            </a:r>
            <a:r>
              <a:rPr lang="en-US" dirty="0" smtClean="0"/>
              <a:t>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/>
        </p:nvSpPr>
        <p:spPr>
          <a:xfrm rot="20045635">
            <a:off x="667327" y="2715437"/>
            <a:ext cx="2282270" cy="3579776"/>
          </a:xfrm>
          <a:prstGeom prst="arc">
            <a:avLst>
              <a:gd name="adj1" fmla="val 18430949"/>
              <a:gd name="adj2" fmla="val 795694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961517"/>
              <a:gd name="adj2" fmla="val 4003461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4125435"/>
              <a:gd name="adj2" fmla="val 6621555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0045635">
            <a:off x="667326" y="2715437"/>
            <a:ext cx="2282271" cy="3579776"/>
          </a:xfrm>
          <a:prstGeom prst="arc">
            <a:avLst>
              <a:gd name="adj1" fmla="val 6776245"/>
              <a:gd name="adj2" fmla="val 10053755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0279732"/>
              <a:gd name="adj2" fmla="val 14065531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4293515"/>
              <a:gd name="adj2" fmla="val 16218094"/>
            </a:avLst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4645635">
            <a:off x="102608" y="3495588"/>
            <a:ext cx="3411702" cy="206706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792128" y="3271629"/>
            <a:ext cx="5162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Even though physically  Main Injector can hold 7 Batches, the maximum number is 6. This is because of the abort gap needed for operations.</a:t>
            </a:r>
          </a:p>
          <a:p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23950" y="461010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897296" y="1538287"/>
            <a:ext cx="822543" cy="822543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>
            <a:off x="873199" y="1428751"/>
            <a:ext cx="2065566" cy="1589298"/>
          </a:xfrm>
          <a:prstGeom prst="arc">
            <a:avLst>
              <a:gd name="adj1" fmla="val 20850036"/>
              <a:gd name="adj2" fmla="val 6155184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0" idx="0"/>
          </p:cNvCxnSpPr>
          <p:nvPr/>
        </p:nvCxnSpPr>
        <p:spPr>
          <a:xfrm flipV="1">
            <a:off x="3308568" y="1105971"/>
            <a:ext cx="967121" cy="43231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94601" y="962619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37" name="Rectangle 36"/>
          <p:cNvSpPr/>
          <p:nvPr/>
        </p:nvSpPr>
        <p:spPr>
          <a:xfrm rot="19977471">
            <a:off x="4229999" y="960027"/>
            <a:ext cx="225756" cy="2304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 smtClean="0">
                <a:latin typeface="Helvetica" pitchFamily="123" charset="0"/>
              </a:rPr>
              <a:t>MTest</a:t>
            </a:r>
            <a:r>
              <a:rPr lang="en-US" altLang="en-US" dirty="0" smtClean="0">
                <a:latin typeface="Helvetica" pitchFamily="123" charset="0"/>
              </a:rPr>
              <a:t> - </a:t>
            </a:r>
            <a:r>
              <a:rPr lang="en-US" dirty="0"/>
              <a:t>General Beam </a:t>
            </a:r>
            <a:r>
              <a:rPr lang="en-US" dirty="0" smtClean="0"/>
              <a:t>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 rot="14645635">
            <a:off x="102608" y="3495588"/>
            <a:ext cx="3411702" cy="206706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792128" y="3271629"/>
            <a:ext cx="516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Beam is ramped from 8 to 120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held at the flattop value and resonantly extracted 4 seconds.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23950" y="461010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897296" y="1538287"/>
            <a:ext cx="822543" cy="822543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0" idx="0"/>
          </p:cNvCxnSpPr>
          <p:nvPr/>
        </p:nvCxnSpPr>
        <p:spPr>
          <a:xfrm flipV="1">
            <a:off x="3308568" y="1105971"/>
            <a:ext cx="967121" cy="43231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94601" y="962619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37" name="Rectangle 36"/>
          <p:cNvSpPr/>
          <p:nvPr/>
        </p:nvSpPr>
        <p:spPr>
          <a:xfrm rot="19977471">
            <a:off x="4229999" y="960027"/>
            <a:ext cx="225756" cy="2304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4645635">
            <a:off x="28290" y="3373906"/>
            <a:ext cx="3560342" cy="228227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6200000"/>
              <a:gd name="adj2" fmla="val 17989252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4100324"/>
              <a:gd name="adj2" fmla="val 16218094"/>
            </a:avLst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0027551"/>
              <a:gd name="adj2" fmla="val 14162247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0045635">
            <a:off x="667326" y="2715437"/>
            <a:ext cx="2282271" cy="3579776"/>
          </a:xfrm>
          <a:prstGeom prst="arc">
            <a:avLst>
              <a:gd name="adj1" fmla="val 6600297"/>
              <a:gd name="adj2" fmla="val 10053755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779835"/>
              <a:gd name="adj2" fmla="val 4003461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4006555"/>
              <a:gd name="adj2" fmla="val 6621555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20045635">
            <a:off x="667327" y="2715437"/>
            <a:ext cx="2282270" cy="3579776"/>
          </a:xfrm>
          <a:prstGeom prst="arc">
            <a:avLst>
              <a:gd name="adj1" fmla="val 18009356"/>
              <a:gd name="adj2" fmla="val 795694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>
            <a:off x="873199" y="1428751"/>
            <a:ext cx="2065566" cy="1589298"/>
          </a:xfrm>
          <a:prstGeom prst="arc">
            <a:avLst>
              <a:gd name="adj1" fmla="val 20850036"/>
              <a:gd name="adj2" fmla="val 6155184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7" grpId="3" animBg="1"/>
      <p:bldP spid="46" grpId="0" animBg="1"/>
      <p:bldP spid="46" grpId="1" animBg="1"/>
      <p:bldP spid="46" grpId="2" animBg="1"/>
      <p:bldP spid="46" grpId="3" animBg="1"/>
      <p:bldP spid="45" grpId="0" animBg="1"/>
      <p:bldP spid="45" grpId="1" animBg="1"/>
      <p:bldP spid="45" grpId="2" animBg="1"/>
      <p:bldP spid="45" grpId="3" animBg="1"/>
      <p:bldP spid="44" grpId="0" animBg="1"/>
      <p:bldP spid="44" grpId="1" animBg="1"/>
      <p:bldP spid="44" grpId="2" animBg="1"/>
      <p:bldP spid="44" grpId="3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3" grpId="3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- </a:t>
            </a:r>
            <a:r>
              <a:rPr lang="en-US" dirty="0"/>
              <a:t>General Beam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733675" y="1243012"/>
            <a:ext cx="0" cy="487203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80700" y="1219200"/>
            <a:ext cx="0" cy="4895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290886" y="1172765"/>
            <a:ext cx="1102520" cy="4847035"/>
            <a:chOff x="3290886" y="1172765"/>
            <a:chExt cx="1102520" cy="4847035"/>
          </a:xfrm>
        </p:grpSpPr>
        <p:cxnSp>
          <p:nvCxnSpPr>
            <p:cNvPr id="94" name="Straight Connector 93"/>
            <p:cNvCxnSpPr/>
            <p:nvPr/>
          </p:nvCxnSpPr>
          <p:spPr>
            <a:xfrm flipH="1">
              <a:off x="3290886" y="1172765"/>
              <a:ext cx="152400" cy="45482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929062" y="5229379"/>
              <a:ext cx="464344" cy="79042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3290886" y="1627586"/>
              <a:ext cx="1102520" cy="360179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H="1">
            <a:off x="4161234" y="1971679"/>
            <a:ext cx="139303" cy="2447921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07204" y="1719265"/>
            <a:ext cx="3569483" cy="511829"/>
            <a:chOff x="407204" y="1719265"/>
            <a:chExt cx="3569483" cy="511829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943224" y="1719265"/>
              <a:ext cx="50006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43224" y="2224092"/>
              <a:ext cx="50006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43224" y="1719265"/>
              <a:ext cx="0" cy="504826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443286" y="1719265"/>
              <a:ext cx="533401" cy="25241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3443286" y="1971679"/>
              <a:ext cx="533401" cy="25241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07204" y="1769429"/>
              <a:ext cx="2326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Field Free Region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9062" y="3211448"/>
            <a:ext cx="3845950" cy="1131952"/>
            <a:chOff x="4038600" y="3211448"/>
            <a:chExt cx="3845950" cy="113195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154193" y="3814839"/>
              <a:ext cx="113007" cy="5285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038600" y="3211448"/>
              <a:ext cx="86812" cy="4340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169704" y="3709987"/>
              <a:ext cx="2714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2 Electrostatic Septa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H="1" flipV="1">
            <a:off x="3443286" y="1172765"/>
            <a:ext cx="80964" cy="484703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038600" y="1243012"/>
            <a:ext cx="2994207" cy="1423988"/>
            <a:chOff x="4038600" y="1243012"/>
            <a:chExt cx="2994207" cy="1423988"/>
          </a:xfrm>
        </p:grpSpPr>
        <p:sp>
          <p:nvSpPr>
            <p:cNvPr id="15368" name="TextBox 15367"/>
            <p:cNvSpPr txBox="1"/>
            <p:nvPr/>
          </p:nvSpPr>
          <p:spPr>
            <a:xfrm>
              <a:off x="5327468" y="1845472"/>
              <a:ext cx="1705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Field Region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38600" y="1243012"/>
              <a:ext cx="550986" cy="1423988"/>
              <a:chOff x="4038600" y="1243012"/>
              <a:chExt cx="550986" cy="142398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038600" y="1243012"/>
                <a:ext cx="523875" cy="1423988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4048771" y="1400175"/>
                <a:ext cx="52387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4048771" y="1627586"/>
                <a:ext cx="54081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4038600" y="1924053"/>
                <a:ext cx="534046" cy="166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4060302" y="2224091"/>
                <a:ext cx="519113" cy="70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038600" y="2495550"/>
                <a:ext cx="54081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407204" y="5848350"/>
            <a:ext cx="1007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Not to scale*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- </a:t>
            </a:r>
            <a:r>
              <a:rPr lang="en-US" dirty="0"/>
              <a:t>General Beam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4" y="931789"/>
            <a:ext cx="5686425" cy="47212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508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QXR regulates Slow Extraction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 smtClean="0">
                <a:latin typeface="Helvetica" pitchFamily="123" charset="0"/>
              </a:rPr>
              <a:t>MTest</a:t>
            </a:r>
            <a:r>
              <a:rPr lang="en-US" altLang="en-US" dirty="0" smtClean="0">
                <a:latin typeface="Helvetica" pitchFamily="123" charset="0"/>
              </a:rPr>
              <a:t> - </a:t>
            </a:r>
            <a:r>
              <a:rPr lang="en-US" dirty="0"/>
              <a:t>General Beam </a:t>
            </a:r>
            <a:r>
              <a:rPr lang="en-US" dirty="0" smtClean="0"/>
              <a:t>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/>
        </p:nvSpPr>
        <p:spPr>
          <a:xfrm rot="20045635">
            <a:off x="667327" y="2715437"/>
            <a:ext cx="2282270" cy="3579776"/>
          </a:xfrm>
          <a:prstGeom prst="arc">
            <a:avLst>
              <a:gd name="adj1" fmla="val 18430949"/>
              <a:gd name="adj2" fmla="val 795694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6391392"/>
              <a:gd name="adj2" fmla="val 18284290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4125435"/>
              <a:gd name="adj2" fmla="val 6621555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0045635">
            <a:off x="667326" y="2715437"/>
            <a:ext cx="2282271" cy="3579776"/>
          </a:xfrm>
          <a:prstGeom prst="arc">
            <a:avLst>
              <a:gd name="adj1" fmla="val 6776245"/>
              <a:gd name="adj2" fmla="val 10053755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0279732"/>
              <a:gd name="adj2" fmla="val 14065531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rot="20045635">
            <a:off x="667326" y="2715437"/>
            <a:ext cx="2282270" cy="3579776"/>
          </a:xfrm>
          <a:prstGeom prst="arc">
            <a:avLst>
              <a:gd name="adj1" fmla="val 14293515"/>
              <a:gd name="adj2" fmla="val 16218094"/>
            </a:avLst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4645635">
            <a:off x="102608" y="3495588"/>
            <a:ext cx="3411702" cy="206706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48" idx="3"/>
          </p:cNvCxnSpPr>
          <p:nvPr/>
        </p:nvCxnSpPr>
        <p:spPr>
          <a:xfrm flipV="1">
            <a:off x="2992831" y="4529120"/>
            <a:ext cx="274244" cy="76571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rc 4"/>
          <p:cNvSpPr/>
          <p:nvPr/>
        </p:nvSpPr>
        <p:spPr>
          <a:xfrm>
            <a:off x="3095625" y="1762125"/>
            <a:ext cx="4010025" cy="4010025"/>
          </a:xfrm>
          <a:prstGeom prst="arc">
            <a:avLst>
              <a:gd name="adj1" fmla="val 9382238"/>
              <a:gd name="adj2" fmla="val 15039504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 flipV="1">
            <a:off x="4436578" y="1762125"/>
            <a:ext cx="2269022" cy="11316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436578" y="1647825"/>
            <a:ext cx="811697" cy="2286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248275" y="1428750"/>
            <a:ext cx="866775" cy="21907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48275" y="1295400"/>
            <a:ext cx="628407" cy="3524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792128" y="3271629"/>
            <a:ext cx="51623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Beam is extracted from the MI52 area transported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through the P1 P2 and P3 (Main Ring remnant)</a:t>
            </a:r>
          </a:p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Beamlines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to Switchyard. In Switchyard electrostatic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Septa split beam twice. First split beam to Neutrino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Meson, the second splits the Meson beam between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MTest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MCenter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01913" y="2851666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50436" y="4727312"/>
            <a:ext cx="88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98432" y="3950732"/>
            <a:ext cx="88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23950" y="461010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50013" y="1048829"/>
            <a:ext cx="10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MCenter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86575" y="1471612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Neutrino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SeaQuest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05508" y="921305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MTest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897296" y="1538287"/>
            <a:ext cx="822543" cy="822543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>
            <a:off x="873199" y="1428751"/>
            <a:ext cx="2065566" cy="1589298"/>
          </a:xfrm>
          <a:prstGeom prst="arc">
            <a:avLst>
              <a:gd name="adj1" fmla="val 20850036"/>
              <a:gd name="adj2" fmla="val 6155184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0" idx="0"/>
          </p:cNvCxnSpPr>
          <p:nvPr/>
        </p:nvCxnSpPr>
        <p:spPr>
          <a:xfrm flipV="1">
            <a:off x="3308568" y="1105971"/>
            <a:ext cx="967121" cy="43231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94601" y="962619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37" name="Rectangle 36"/>
          <p:cNvSpPr/>
          <p:nvPr/>
        </p:nvSpPr>
        <p:spPr>
          <a:xfrm rot="19977471">
            <a:off x="4229999" y="960027"/>
            <a:ext cx="225756" cy="2304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- </a:t>
            </a:r>
            <a:r>
              <a:rPr lang="en-US" dirty="0"/>
              <a:t>Beam </a:t>
            </a:r>
            <a:r>
              <a:rPr lang="en-US" dirty="0" smtClean="0"/>
              <a:t>Structure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CE32479-8794-4237-97CA-5FE2A8B55A4B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4/23/2014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Michael Geelhoed | FTBF meeting - FNAL management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806450" y="1524000"/>
            <a:ext cx="7327900" cy="2590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1 RF Bucket (53 MHz) = 19 nanoseconds 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Booster = 1.6 microsecond (84*19ns)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Main Injector = 11.2 microsecond (1.6*7)</a:t>
            </a:r>
          </a:p>
          <a:p>
            <a:r>
              <a:rPr lang="en-US" dirty="0">
                <a:latin typeface="Calibri" panose="020F0502020204030204" pitchFamily="34" charset="0"/>
              </a:rPr>
              <a:t>L</a:t>
            </a:r>
            <a:r>
              <a:rPr lang="en-US" dirty="0" smtClean="0">
                <a:latin typeface="Calibri" panose="020F0502020204030204" pitchFamily="34" charset="0"/>
              </a:rPr>
              <a:t>ength of spill 4 seconds 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4E6  / 11.2 microseconds = 357,143 revolutions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One slow spill event is equivalent to 175 million RF buckets of possible beam*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5705475"/>
            <a:ext cx="334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*</a:t>
            </a:r>
            <a:r>
              <a:rPr lang="en-US" sz="1400" i="1" dirty="0" smtClean="0">
                <a:solidFill>
                  <a:schemeClr val="accent6">
                    <a:lumMod val="50000"/>
                  </a:schemeClr>
                </a:solidFill>
              </a:rPr>
              <a:t>That assumes 492 buckets in MI occupied</a:t>
            </a:r>
            <a:endParaRPr lang="en-US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PC_041414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FermilabTemplatePC_041414</Template>
  <TotalTime>1145</TotalTime>
  <Words>875</Words>
  <Application>Microsoft Office PowerPoint</Application>
  <PresentationFormat>On-screen Show (4:3)</PresentationFormat>
  <Paragraphs>209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FermilabTemplatePC_041414</vt:lpstr>
      <vt:lpstr>Fermilab: Footer Only</vt:lpstr>
      <vt:lpstr>Slow Extraction to MTest</vt:lpstr>
      <vt:lpstr>Slow Extraction to MTest</vt:lpstr>
      <vt:lpstr>Slow Extraction to MTest - General Beam Delivery</vt:lpstr>
      <vt:lpstr>Slow Extraction to MTest - General Beam Delivery</vt:lpstr>
      <vt:lpstr>Slow Extraction to MTest - General Beam Delivery</vt:lpstr>
      <vt:lpstr>Slow Extraction to MTest - General Beam Delivery</vt:lpstr>
      <vt:lpstr>Slow Extraction to MTest - General Beam Delivery</vt:lpstr>
      <vt:lpstr>Slow Extraction to MTest - General Beam Delivery</vt:lpstr>
      <vt:lpstr>Slow Extraction to MTest - Beam Structure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 – Running Modes</vt:lpstr>
      <vt:lpstr>Slow Extraction to MTest</vt:lpstr>
      <vt:lpstr>Slow Extraction to MTest – Backup Slides</vt:lpstr>
      <vt:lpstr>Slow Extraction to MTest - General Beam Delivery</vt:lpstr>
      <vt:lpstr>Slow Extraction to MTest – Running Modes</vt:lpstr>
      <vt:lpstr>Slow Extraction to MTest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 to MTest</dc:title>
  <dc:creator>Mike Geelhoed x4829 14409N</dc:creator>
  <cp:lastModifiedBy>Mike Geelhoed x4829 14409N</cp:lastModifiedBy>
  <cp:revision>52</cp:revision>
  <cp:lastPrinted>2014-01-20T19:40:21Z</cp:lastPrinted>
  <dcterms:created xsi:type="dcterms:W3CDTF">2014-04-17T12:44:36Z</dcterms:created>
  <dcterms:modified xsi:type="dcterms:W3CDTF">2014-04-23T16:11:08Z</dcterms:modified>
</cp:coreProperties>
</file>