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D9C72-72D7-4D3A-AA3D-D6BD75352C8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6A1-FAA5-4A50-80BA-F052E27AE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6A1-FAA5-4A50-80BA-F052E27AEF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73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8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4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23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70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4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9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5BB8-4528-4D9F-8F67-E51D7EE4F88C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82553-8E4F-43D0-9B66-0CBAD1991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Test Beam Facility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Aria </a:t>
            </a:r>
            <a:r>
              <a:rPr lang="en-US" dirty="0" err="1" smtClean="0"/>
              <a:t>Soha</a:t>
            </a:r>
            <a:endParaRPr lang="en-US" dirty="0" smtClean="0"/>
          </a:p>
          <a:p>
            <a:r>
              <a:rPr lang="en-US" dirty="0" smtClean="0"/>
              <a:t>April 23,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Rate Tracking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</a:t>
            </a:r>
            <a:r>
              <a:rPr lang="en-US" dirty="0" err="1"/>
              <a:t>MTest</a:t>
            </a:r>
            <a:r>
              <a:rPr lang="en-US" dirty="0"/>
              <a:t> </a:t>
            </a:r>
            <a:r>
              <a:rPr lang="en-US" dirty="0" err="1" smtClean="0"/>
              <a:t>beamline</a:t>
            </a:r>
            <a:r>
              <a:rPr lang="en-US" dirty="0" smtClean="0"/>
              <a:t> </a:t>
            </a:r>
            <a:r>
              <a:rPr lang="en-US" dirty="0"/>
              <a:t>upstream of </a:t>
            </a:r>
            <a:r>
              <a:rPr lang="en-US" dirty="0" smtClean="0"/>
              <a:t>pinhole </a:t>
            </a:r>
            <a:r>
              <a:rPr lang="en-US" dirty="0"/>
              <a:t>collimator </a:t>
            </a:r>
            <a:r>
              <a:rPr lang="en-US" dirty="0"/>
              <a:t>(</a:t>
            </a:r>
            <a:r>
              <a:rPr lang="en-US" dirty="0" smtClean="0"/>
              <a:t>MT3 Alcove)</a:t>
            </a:r>
          </a:p>
          <a:p>
            <a:r>
              <a:rPr lang="en-US" dirty="0"/>
              <a:t>2.5 </a:t>
            </a:r>
            <a:r>
              <a:rPr lang="en-US" dirty="0" smtClean="0"/>
              <a:t>GHz/cm</a:t>
            </a:r>
            <a:r>
              <a:rPr lang="en-US" baseline="30000" dirty="0" smtClean="0"/>
              <a:t>2 </a:t>
            </a:r>
            <a:r>
              <a:rPr lang="en-US" dirty="0" smtClean="0"/>
              <a:t> Rates</a:t>
            </a:r>
          </a:p>
          <a:p>
            <a:r>
              <a:rPr lang="en-US" dirty="0"/>
              <a:t>Patch </a:t>
            </a:r>
            <a:r>
              <a:rPr lang="en-US" dirty="0" smtClean="0"/>
              <a:t>panel </a:t>
            </a:r>
            <a:r>
              <a:rPr lang="en-US" dirty="0"/>
              <a:t>for </a:t>
            </a:r>
            <a:r>
              <a:rPr lang="en-US" dirty="0" smtClean="0"/>
              <a:t>signal, HV, and network links </a:t>
            </a:r>
            <a:r>
              <a:rPr lang="en-US" dirty="0"/>
              <a:t>the enclosure alcove area with the MS3 service </a:t>
            </a:r>
            <a:r>
              <a:rPr lang="en-US" dirty="0" smtClean="0"/>
              <a:t>Building</a:t>
            </a:r>
          </a:p>
          <a:p>
            <a:r>
              <a:rPr lang="en-US" dirty="0" err="1" smtClean="0"/>
              <a:t>Acnet</a:t>
            </a:r>
            <a:r>
              <a:rPr lang="en-US" dirty="0" smtClean="0"/>
              <a:t> controlled table</a:t>
            </a:r>
            <a:endParaRPr lang="en-US" dirty="0"/>
          </a:p>
        </p:txBody>
      </p:sp>
      <p:pic>
        <p:nvPicPr>
          <p:cNvPr id="4098" name="Picture 2" descr="http://www-ppd.fnal.gov/FTBF/M03/Pictures/M3_Location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b="5319"/>
          <a:stretch/>
        </p:blipFill>
        <p:spPr bwMode="auto">
          <a:xfrm>
            <a:off x="4648200" y="4314423"/>
            <a:ext cx="4464676" cy="26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Wishlist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Personnel!  </a:t>
            </a:r>
          </a:p>
          <a:p>
            <a:r>
              <a:rPr lang="en-US" dirty="0" smtClean="0"/>
              <a:t>Movable Table for 5 ton detector ($20k)</a:t>
            </a:r>
          </a:p>
          <a:p>
            <a:r>
              <a:rPr lang="en-US" dirty="0" smtClean="0"/>
              <a:t>Roof &amp; Lights over MC7 outside walkway</a:t>
            </a:r>
          </a:p>
          <a:p>
            <a:r>
              <a:rPr lang="en-US" dirty="0" smtClean="0"/>
              <a:t>Improved Instrumentation for AD</a:t>
            </a:r>
          </a:p>
          <a:p>
            <a:pPr lvl="1"/>
            <a:r>
              <a:rPr lang="fr-FR" dirty="0" smtClean="0"/>
              <a:t>rétractable MWPC</a:t>
            </a:r>
          </a:p>
          <a:p>
            <a:pPr lvl="1"/>
            <a:r>
              <a:rPr lang="fr-FR" dirty="0" err="1" smtClean="0"/>
              <a:t>fiber</a:t>
            </a:r>
            <a:r>
              <a:rPr lang="fr-FR" dirty="0" smtClean="0"/>
              <a:t> </a:t>
            </a:r>
            <a:r>
              <a:rPr lang="fr-FR" dirty="0"/>
              <a:t>profile monitors</a:t>
            </a:r>
            <a:endParaRPr lang="en-US" dirty="0" smtClean="0"/>
          </a:p>
          <a:p>
            <a:r>
              <a:rPr lang="en-US" dirty="0" smtClean="0"/>
              <a:t>Telescope around MT5 bend magnet for track by track momentum resolution</a:t>
            </a:r>
          </a:p>
          <a:p>
            <a:r>
              <a:rPr lang="en-US" dirty="0" smtClean="0"/>
              <a:t>Laser Room?</a:t>
            </a:r>
          </a:p>
          <a:p>
            <a:r>
              <a:rPr lang="en-US" dirty="0" smtClean="0"/>
              <a:t>Water Mist system for beam enclosures and control rooms ($100k)</a:t>
            </a:r>
          </a:p>
          <a:p>
            <a:r>
              <a:rPr lang="en-US" dirty="0" smtClean="0"/>
              <a:t>Improved parking ($20k)</a:t>
            </a:r>
          </a:p>
          <a:p>
            <a:r>
              <a:rPr lang="en-US" dirty="0" smtClean="0"/>
              <a:t>Card readers on doors ($30k)</a:t>
            </a:r>
          </a:p>
        </p:txBody>
      </p:sp>
    </p:spTree>
    <p:extLst>
      <p:ext uri="{BB962C8B-B14F-4D97-AF65-F5344CB8AC3E}">
        <p14:creationId xmlns:p14="http://schemas.microsoft.com/office/powerpoint/2010/main" val="27507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and Rooms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4" name="Rectangle 3"/>
          <p:cNvSpPr/>
          <p:nvPr/>
        </p:nvSpPr>
        <p:spPr>
          <a:xfrm>
            <a:off x="2362200" y="2819400"/>
            <a:ext cx="2057400" cy="6858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33400" y="2987040"/>
            <a:ext cx="1828800" cy="4114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172200" y="4953000"/>
            <a:ext cx="2651760" cy="7315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533400" y="5029200"/>
            <a:ext cx="5623560" cy="457200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553200" y="16002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Beam Areas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191666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Work Areas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209800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Control Rooms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286000"/>
            <a:ext cx="914400" cy="16459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5257800" y="1828800"/>
            <a:ext cx="1143000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6156960" y="3931920"/>
            <a:ext cx="1082040" cy="563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124200" y="2286000"/>
            <a:ext cx="1463040" cy="4572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1813560" y="3429000"/>
            <a:ext cx="541020" cy="38100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2877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3" grpId="0"/>
      <p:bldP spid="9" grpId="0"/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Control Rooms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6" name="TextBox 5"/>
          <p:cNvSpPr txBox="1"/>
          <p:nvPr/>
        </p:nvSpPr>
        <p:spPr>
          <a:xfrm>
            <a:off x="6400800" y="16002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Mtest</a:t>
            </a:r>
            <a:r>
              <a:rPr lang="en-US" sz="2400" dirty="0" smtClean="0"/>
              <a:t> Ctrl </a:t>
            </a:r>
            <a:r>
              <a:rPr lang="en-US" sz="2400" dirty="0" err="1" smtClean="0"/>
              <a:t>Rm</a:t>
            </a: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Electronics </a:t>
            </a:r>
            <a:r>
              <a:rPr lang="en-US" dirty="0" err="1" smtClean="0"/>
              <a:t>Rm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Alcove Ctrl </a:t>
            </a:r>
            <a:r>
              <a:rPr lang="en-US" sz="2400" dirty="0" err="1" smtClean="0"/>
              <a:t>Rm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/>
              <a:t>MCntr</a:t>
            </a:r>
            <a:r>
              <a:rPr lang="en-US" sz="2400" dirty="0" smtClean="0"/>
              <a:t> Ctrl </a:t>
            </a:r>
            <a:r>
              <a:rPr lang="en-US" sz="2400" dirty="0" err="1" smtClean="0"/>
              <a:t>Rm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86200" y="1828800"/>
            <a:ext cx="2667000" cy="68580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209800" y="2514600"/>
            <a:ext cx="4343400" cy="1143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53200" y="2819400"/>
            <a:ext cx="0" cy="12192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ria\Documents\Webpages\FTBF\pictures\rooms\MTestCtrlR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199"/>
            <a:ext cx="3657600" cy="20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ia\Documents\Webpages\FTBF\pictures\rooms\MTCtrlRm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78382"/>
            <a:ext cx="3657600" cy="27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ia\Documents\Webpages\FTBF\pictures\rooms\AlcvRm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55" y="4038600"/>
            <a:ext cx="36576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ria\Documents\Webpages\FTBF\pictures\rooms\AlcvRm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09" y="4038600"/>
            <a:ext cx="36576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ria\Documents\Webpages\FTBF\pictures\rooms\MCCtrlRm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15084"/>
            <a:ext cx="36576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ria\Documents\Webpages\FTBF\pictures\rooms\ElectRm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456708"/>
            <a:ext cx="36576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3505200" y="2171700"/>
            <a:ext cx="3429000" cy="419162"/>
          </a:xfrm>
          <a:prstGeom prst="straightConnector1">
            <a:avLst/>
          </a:prstGeom>
          <a:ln w="127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C:\Users\aria\Documents\Webpages\FTBF\pictures\rooms\ElectRm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925155"/>
            <a:ext cx="36576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ria\Documents\Webpages\FTBF\pictures\rooms\MCCtrlRm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324"/>
            <a:ext cx="36576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83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Areas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4953000" y="1920240"/>
            <a:ext cx="1828800" cy="59436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00" y="2270760"/>
            <a:ext cx="2286000" cy="19202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Kitchenette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Refrigerator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Microwave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Coffee maker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Bottled, hot &amp; cold Drinking 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/>
              <a:t>Counter tops and cabinets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81800" y="1600200"/>
            <a:ext cx="2286000" cy="6400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Conference </a:t>
            </a:r>
            <a:r>
              <a:rPr lang="en-US" dirty="0" smtClean="0"/>
              <a:t>Room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Video Conferencing</a:t>
            </a:r>
            <a:endParaRPr lang="en-US" sz="1400" dirty="0"/>
          </a:p>
        </p:txBody>
      </p:sp>
      <p:pic>
        <p:nvPicPr>
          <p:cNvPr id="1029" name="Picture 5" descr="http://www-ppd.fnal.gov/FTBF/pictures/rooms/IMAG0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3657600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http://www-ppd.fnal.gov/FTBF/pictures/infrastructure/kitchenett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 descr="http://www-ppd.fnal.gov/FTBF/pictures/infrastructure/kitchen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384964"/>
            <a:ext cx="3657600" cy="218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59404" y="1600200"/>
            <a:ext cx="2286000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Cosmic Telescope </a:t>
            </a:r>
            <a:r>
              <a:rPr lang="en-US" dirty="0" err="1" smtClean="0"/>
              <a:t>Rm</a:t>
            </a:r>
            <a:endParaRPr lang="en-US" dirty="0"/>
          </a:p>
        </p:txBody>
      </p:sp>
      <p:pic>
        <p:nvPicPr>
          <p:cNvPr id="1034" name="Picture 10" descr="C:\Users\aria\Documents\Webpages\FTBF\pictures\rooms\CTRm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1" r="18663"/>
          <a:stretch/>
        </p:blipFill>
        <p:spPr bwMode="auto">
          <a:xfrm>
            <a:off x="6822167" y="1920240"/>
            <a:ext cx="2245633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4045404" y="1783080"/>
            <a:ext cx="1364796" cy="22098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C:\Users\aria\Documents\Webpages\FTBF\pictures\rooms\CTRm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32793"/>
            <a:ext cx="36576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59280" y="1447800"/>
            <a:ext cx="11887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Tech Areas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3048000" y="1632466"/>
            <a:ext cx="2971800" cy="3334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12" descr="C:\Users\aria\Documents\Webpages\FTBF\pictures\rooms\WrkRm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7" r="28220"/>
          <a:stretch/>
        </p:blipFill>
        <p:spPr bwMode="auto">
          <a:xfrm>
            <a:off x="6875030" y="1600200"/>
            <a:ext cx="1676400" cy="2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aria\Documents\Webpages\FTBF\pictures\rooms\MachShop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" y="393266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>
            <a:stCxn id="14" idx="2"/>
          </p:cNvCxnSpPr>
          <p:nvPr/>
        </p:nvCxnSpPr>
        <p:spPr>
          <a:xfrm>
            <a:off x="2453640" y="1817132"/>
            <a:ext cx="2499360" cy="141374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16780" y="3669268"/>
            <a:ext cx="15316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Machine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 animBg="1"/>
      <p:bldP spid="18" grpId="1" animBg="1"/>
      <p:bldP spid="9" grpId="0" animBg="1"/>
      <p:bldP spid="9" grpId="1" animBg="1"/>
      <p:bldP spid="14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Areas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29400" y="1752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MC7 Experiment Areas under development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934200" y="2398931"/>
            <a:ext cx="952500" cy="2706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886700" y="2398931"/>
            <a:ext cx="1028700" cy="2401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52800" y="1219200"/>
            <a:ext cx="2468880" cy="36576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6 MT6 Experiment Areas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306324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1A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1554480" y="3093720"/>
            <a:ext cx="365760" cy="18288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1B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2301240" y="30480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2A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2758440" y="29718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2B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3368040" y="289560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2C</a:t>
            </a:r>
            <a:endParaRPr lang="en-US" sz="1200" dirty="0"/>
          </a:p>
        </p:txBody>
      </p:sp>
      <p:sp>
        <p:nvSpPr>
          <p:cNvPr id="16" name="Rectangle 15"/>
          <p:cNvSpPr/>
          <p:nvPr/>
        </p:nvSpPr>
        <p:spPr>
          <a:xfrm>
            <a:off x="3901440" y="2910840"/>
            <a:ext cx="365760" cy="365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2D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554480" y="4114800"/>
            <a:ext cx="26517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3 Climate Controlled areas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/>
          <p:cNvCxnSpPr>
            <a:endCxn id="11" idx="2"/>
          </p:cNvCxnSpPr>
          <p:nvPr/>
        </p:nvCxnSpPr>
        <p:spPr>
          <a:xfrm flipH="1" flipV="1">
            <a:off x="1402080" y="3429000"/>
            <a:ext cx="147828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1737360" y="32766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7" idx="0"/>
            <a:endCxn id="15" idx="2"/>
          </p:cNvCxnSpPr>
          <p:nvPr/>
        </p:nvCxnSpPr>
        <p:spPr>
          <a:xfrm flipV="1">
            <a:off x="2880360" y="3261360"/>
            <a:ext cx="670560" cy="85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44040" y="4495800"/>
            <a:ext cx="2651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2 areas with Crane access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(30 Tons)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27" name="Straight Arrow Connector 26"/>
          <p:cNvCxnSpPr>
            <a:stCxn id="25" idx="0"/>
            <a:endCxn id="14" idx="2"/>
          </p:cNvCxnSpPr>
          <p:nvPr/>
        </p:nvCxnSpPr>
        <p:spPr>
          <a:xfrm flipH="1" flipV="1">
            <a:off x="2941320" y="3337560"/>
            <a:ext cx="228600" cy="1158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0"/>
            <a:endCxn id="16" idx="2"/>
          </p:cNvCxnSpPr>
          <p:nvPr/>
        </p:nvCxnSpPr>
        <p:spPr>
          <a:xfrm flipV="1">
            <a:off x="3169920" y="3276600"/>
            <a:ext cx="9144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96440" y="4191000"/>
            <a:ext cx="2651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 areas with ACNET Controlled Motion Tables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33" name="Straight Arrow Connector 32"/>
          <p:cNvCxnSpPr>
            <a:stCxn id="30" idx="0"/>
          </p:cNvCxnSpPr>
          <p:nvPr/>
        </p:nvCxnSpPr>
        <p:spPr>
          <a:xfrm flipH="1" flipV="1">
            <a:off x="2941320" y="3337560"/>
            <a:ext cx="381000" cy="85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0"/>
            <a:endCxn id="15" idx="2"/>
          </p:cNvCxnSpPr>
          <p:nvPr/>
        </p:nvCxnSpPr>
        <p:spPr>
          <a:xfrm flipV="1">
            <a:off x="3322320" y="3261360"/>
            <a:ext cx="228600" cy="9296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0" idx="0"/>
          </p:cNvCxnSpPr>
          <p:nvPr/>
        </p:nvCxnSpPr>
        <p:spPr>
          <a:xfrm flipH="1" flipV="1">
            <a:off x="1402080" y="3276600"/>
            <a:ext cx="192024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4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5" grpId="0" animBg="1"/>
      <p:bldP spid="25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ACNET Controlled to minimize accesses</a:t>
            </a:r>
          </a:p>
          <a:p>
            <a:r>
              <a:rPr lang="en-US" dirty="0" smtClean="0"/>
              <a:t>1mm precision in X/Y</a:t>
            </a:r>
          </a:p>
          <a:p>
            <a:r>
              <a:rPr lang="en-US" dirty="0" smtClean="0"/>
              <a:t> Rotation option now available!</a:t>
            </a:r>
          </a:p>
          <a:p>
            <a:r>
              <a:rPr lang="en-US" dirty="0" smtClean="0"/>
              <a:t>Smaller stages with centimeters of travel available for small loads</a:t>
            </a:r>
          </a:p>
          <a:p>
            <a:endParaRPr lang="en-US" dirty="0"/>
          </a:p>
        </p:txBody>
      </p:sp>
      <p:pic>
        <p:nvPicPr>
          <p:cNvPr id="4" name="Picture 56" descr="Y:\Facility\Tables\tabl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3" y="4419600"/>
            <a:ext cx="2365373" cy="2286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7" descr="Y:\Facility\Tables\tab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866" y="4419600"/>
            <a:ext cx="3055934" cy="22860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8" descr="Y:\Facility\Tables\Table3Compressed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6520" y="3962400"/>
            <a:ext cx="2011680" cy="268224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90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77840" cy="4525963"/>
          </a:xfrm>
        </p:spPr>
        <p:txBody>
          <a:bodyPr/>
          <a:lstStyle/>
          <a:p>
            <a:r>
              <a:rPr lang="en-US" dirty="0" smtClean="0"/>
              <a:t>Gas Distribution system throughout facility</a:t>
            </a:r>
          </a:p>
          <a:p>
            <a:r>
              <a:rPr lang="en-US" dirty="0" smtClean="0"/>
              <a:t>MT6.2 and MC7 have flammable capability</a:t>
            </a:r>
          </a:p>
          <a:p>
            <a:r>
              <a:rPr lang="en-US" dirty="0" smtClean="0"/>
              <a:t>Some gasses provided</a:t>
            </a:r>
            <a:endParaRPr lang="en-US" dirty="0"/>
          </a:p>
        </p:txBody>
      </p:sp>
      <p:pic>
        <p:nvPicPr>
          <p:cNvPr id="2050" name="Picture 2" descr="C:\Users\aria\Desktop\MC7_FlammableRac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4" t="29102" b="34913"/>
          <a:stretch/>
        </p:blipFill>
        <p:spPr bwMode="auto">
          <a:xfrm>
            <a:off x="6172200" y="1066800"/>
            <a:ext cx="2743200" cy="282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5" descr="Y:\Facility\Gas\IMAG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867836"/>
            <a:ext cx="3200400" cy="191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Picture 50" descr="Y:\Facility\GasSystempatch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229660"/>
            <a:ext cx="3657600" cy="2552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4151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Patch Panels </a:t>
            </a:r>
          </a:p>
          <a:p>
            <a:pPr lvl="1"/>
            <a:r>
              <a:rPr lang="en-US" dirty="0" smtClean="0"/>
              <a:t>in enclosures </a:t>
            </a:r>
            <a:r>
              <a:rPr lang="en-US" dirty="0"/>
              <a:t>and control </a:t>
            </a:r>
            <a:r>
              <a:rPr lang="en-US" dirty="0" smtClean="0"/>
              <a:t>rooms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Signal (</a:t>
            </a:r>
            <a:r>
              <a:rPr lang="en-US" dirty="0" err="1">
                <a:solidFill>
                  <a:srgbClr val="00B050"/>
                </a:solidFill>
              </a:rPr>
              <a:t>lemo</a:t>
            </a:r>
            <a:r>
              <a:rPr lang="en-US" dirty="0">
                <a:solidFill>
                  <a:srgbClr val="00B050"/>
                </a:solidFill>
              </a:rPr>
              <a:t> &amp; BNC),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SHV</a:t>
            </a:r>
            <a:r>
              <a:rPr lang="en-US" dirty="0"/>
              <a:t>, </a:t>
            </a:r>
            <a:r>
              <a:rPr lang="en-US" dirty="0">
                <a:solidFill>
                  <a:srgbClr val="0070C0"/>
                </a:solidFill>
              </a:rPr>
              <a:t>Network (CAT5),</a:t>
            </a:r>
            <a:r>
              <a:rPr lang="en-US" dirty="0"/>
              <a:t> </a:t>
            </a:r>
            <a:r>
              <a:rPr lang="en-US" dirty="0" smtClean="0">
                <a:solidFill>
                  <a:schemeClr val="accent2"/>
                </a:solidFill>
              </a:rPr>
              <a:t>Power</a:t>
            </a:r>
            <a:r>
              <a:rPr lang="en-US" dirty="0" smtClean="0"/>
              <a:t>, and </a:t>
            </a:r>
            <a:r>
              <a:rPr lang="en-US" dirty="0"/>
              <a:t>other assorted cables are available to users in various lengths and quantities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Including network controlled power strips</a:t>
            </a:r>
          </a:p>
          <a:p>
            <a:r>
              <a:rPr lang="en-US" dirty="0" smtClean="0"/>
              <a:t>Lasers for Alignment </a:t>
            </a:r>
            <a:r>
              <a:rPr lang="en-US" sz="2400" dirty="0" smtClean="0"/>
              <a:t>(MT6 only right now)</a:t>
            </a:r>
          </a:p>
          <a:p>
            <a:r>
              <a:rPr lang="en-US" dirty="0" smtClean="0"/>
              <a:t>Helium Tubes</a:t>
            </a:r>
          </a:p>
          <a:p>
            <a:endParaRPr lang="en-US" dirty="0" smtClean="0"/>
          </a:p>
          <a:p>
            <a:r>
              <a:rPr lang="en-US" dirty="0" smtClean="0"/>
              <a:t>Web-based Cameras </a:t>
            </a:r>
            <a:r>
              <a:rPr lang="en-US" sz="2400" dirty="0"/>
              <a:t>(MT6 only right now)</a:t>
            </a:r>
            <a:endParaRPr lang="en-US" sz="2400" dirty="0" smtClean="0"/>
          </a:p>
        </p:txBody>
      </p:sp>
      <p:pic>
        <p:nvPicPr>
          <p:cNvPr id="4" name="Picture 55" descr="Y:\Facility\Laser\Laser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640" y="4267200"/>
            <a:ext cx="1584960" cy="118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5" name="Picture 53" descr="Y:\Facility\HeTubes\He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9454" y="4861559"/>
            <a:ext cx="1554480" cy="1165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4" descr="Y:\Facility\HeTubes\He0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8167" y="4861560"/>
            <a:ext cx="1554480" cy="116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utoShape 2" descr="patch pan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patch pan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066800"/>
            <a:ext cx="1685925" cy="1428750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eb C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535237"/>
            <a:ext cx="1019175" cy="12858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7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6678"/>
            <a:ext cx="8229600" cy="4513006"/>
          </a:xfrm>
        </p:spPr>
      </p:pic>
    </p:spTree>
    <p:extLst>
      <p:ext uri="{BB962C8B-B14F-4D97-AF65-F5344CB8AC3E}">
        <p14:creationId xmlns:p14="http://schemas.microsoft.com/office/powerpoint/2010/main" val="26838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TBF">
      <a:dk1>
        <a:srgbClr val="519A24"/>
      </a:dk1>
      <a:lt1>
        <a:sysClr val="window" lastClr="FFFFFF"/>
      </a:lt1>
      <a:dk2>
        <a:srgbClr val="7F7F7F"/>
      </a:dk2>
      <a:lt2>
        <a:srgbClr val="F4EFB1"/>
      </a:lt2>
      <a:accent1>
        <a:srgbClr val="003399"/>
      </a:accent1>
      <a:accent2>
        <a:srgbClr val="DB720C"/>
      </a:accent2>
      <a:accent3>
        <a:srgbClr val="9BBB59"/>
      </a:accent3>
      <a:accent4>
        <a:srgbClr val="419B85"/>
      </a:accent4>
      <a:accent5>
        <a:srgbClr val="A93A3F"/>
      </a:accent5>
      <a:accent6>
        <a:srgbClr val="D28C00"/>
      </a:accent6>
      <a:hlink>
        <a:srgbClr val="00B0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263</Words>
  <Application>Microsoft Office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Fermilab Test Beam Facility</vt:lpstr>
      <vt:lpstr>Layout and Rooms</vt:lpstr>
      <vt:lpstr>3 Control Rooms</vt:lpstr>
      <vt:lpstr>Work Areas</vt:lpstr>
      <vt:lpstr>Beam Areas</vt:lpstr>
      <vt:lpstr>Motion Tables</vt:lpstr>
      <vt:lpstr>Gas</vt:lpstr>
      <vt:lpstr>Other Equipment</vt:lpstr>
      <vt:lpstr>Instrumentation</vt:lpstr>
      <vt:lpstr>High Rate Tracking Area</vt:lpstr>
      <vt:lpstr>Additional Slides</vt:lpstr>
      <vt:lpstr>Wishlist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 Soha</dc:creator>
  <cp:lastModifiedBy>Aria Soha</cp:lastModifiedBy>
  <cp:revision>36</cp:revision>
  <dcterms:created xsi:type="dcterms:W3CDTF">2014-04-22T18:44:19Z</dcterms:created>
  <dcterms:modified xsi:type="dcterms:W3CDTF">2014-04-23T04:36:04Z</dcterms:modified>
</cp:coreProperties>
</file>