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60" r:id="rId5"/>
    <p:sldId id="261" r:id="rId6"/>
    <p:sldId id="262" r:id="rId7"/>
    <p:sldId id="259" r:id="rId8"/>
    <p:sldId id="263"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Webpages\FTBF\performance\Performance_FYTotal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6155074365704289E-2"/>
          <c:y val="5.3275499371511555E-2"/>
          <c:w val="0.88495603674540679"/>
          <c:h val="0.85580352083781086"/>
        </c:manualLayout>
      </c:layout>
      <c:areaChart>
        <c:grouping val="standard"/>
        <c:varyColors val="0"/>
        <c:ser>
          <c:idx val="2"/>
          <c:order val="3"/>
          <c:tx>
            <c:strRef>
              <c:f>Experiments!$G$6</c:f>
              <c:strCache>
                <c:ptCount val="1"/>
                <c:pt idx="0">
                  <c:v>Exps served</c:v>
                </c:pt>
              </c:strCache>
            </c:strRef>
          </c:tx>
          <c:spPr>
            <a:solidFill>
              <a:schemeClr val="bg2">
                <a:lumMod val="75000"/>
              </a:schemeClr>
            </a:solidFill>
          </c:spPr>
          <c:cat>
            <c:strRef>
              <c:f>Experiments!$H$2:$T$2</c:f>
              <c:strCache>
                <c:ptCount val="13"/>
                <c:pt idx="0">
                  <c:v>FY02</c:v>
                </c:pt>
                <c:pt idx="1">
                  <c:v>FY03</c:v>
                </c:pt>
                <c:pt idx="2">
                  <c:v>FY04</c:v>
                </c:pt>
                <c:pt idx="3">
                  <c:v>FY05</c:v>
                </c:pt>
                <c:pt idx="4">
                  <c:v>FY06</c:v>
                </c:pt>
                <c:pt idx="5">
                  <c:v>FY07</c:v>
                </c:pt>
                <c:pt idx="6">
                  <c:v>FY08</c:v>
                </c:pt>
                <c:pt idx="7">
                  <c:v>FY09</c:v>
                </c:pt>
                <c:pt idx="8">
                  <c:v>FY10</c:v>
                </c:pt>
                <c:pt idx="9">
                  <c:v>FY11</c:v>
                </c:pt>
                <c:pt idx="10">
                  <c:v>FY12</c:v>
                </c:pt>
                <c:pt idx="11">
                  <c:v>FY13</c:v>
                </c:pt>
                <c:pt idx="12">
                  <c:v>FY14</c:v>
                </c:pt>
              </c:strCache>
            </c:strRef>
          </c:cat>
          <c:val>
            <c:numRef>
              <c:f>Experiments!$J$6:$S$6</c:f>
              <c:numCache>
                <c:formatCode>General</c:formatCode>
                <c:ptCount val="10"/>
                <c:pt idx="0">
                  <c:v>7</c:v>
                </c:pt>
                <c:pt idx="1">
                  <c:v>8</c:v>
                </c:pt>
                <c:pt idx="2">
                  <c:v>10</c:v>
                </c:pt>
                <c:pt idx="3">
                  <c:v>9</c:v>
                </c:pt>
                <c:pt idx="4">
                  <c:v>7</c:v>
                </c:pt>
                <c:pt idx="5">
                  <c:v>6</c:v>
                </c:pt>
                <c:pt idx="6">
                  <c:v>11</c:v>
                </c:pt>
                <c:pt idx="7">
                  <c:v>13</c:v>
                </c:pt>
                <c:pt idx="8">
                  <c:v>11</c:v>
                </c:pt>
                <c:pt idx="9">
                  <c:v>5</c:v>
                </c:pt>
              </c:numCache>
            </c:numRef>
          </c:val>
        </c:ser>
        <c:dLbls>
          <c:showLegendKey val="0"/>
          <c:showVal val="0"/>
          <c:showCatName val="0"/>
          <c:showSerName val="0"/>
          <c:showPercent val="0"/>
          <c:showBubbleSize val="0"/>
        </c:dLbls>
        <c:axId val="70601728"/>
        <c:axId val="70664960"/>
      </c:areaChart>
      <c:lineChart>
        <c:grouping val="standard"/>
        <c:varyColors val="0"/>
        <c:ser>
          <c:idx val="0"/>
          <c:order val="0"/>
          <c:tx>
            <c:strRef>
              <c:f>Experiments!$G$3</c:f>
              <c:strCache>
                <c:ptCount val="1"/>
                <c:pt idx="0">
                  <c:v>Started</c:v>
                </c:pt>
              </c:strCache>
            </c:strRef>
          </c:tx>
          <c:cat>
            <c:strRef>
              <c:f>Experiments!$J$2:$T$2</c:f>
              <c:strCache>
                <c:ptCount val="11"/>
                <c:pt idx="0">
                  <c:v>FY04</c:v>
                </c:pt>
                <c:pt idx="1">
                  <c:v>FY05</c:v>
                </c:pt>
                <c:pt idx="2">
                  <c:v>FY06</c:v>
                </c:pt>
                <c:pt idx="3">
                  <c:v>FY07</c:v>
                </c:pt>
                <c:pt idx="4">
                  <c:v>FY08</c:v>
                </c:pt>
                <c:pt idx="5">
                  <c:v>FY09</c:v>
                </c:pt>
                <c:pt idx="6">
                  <c:v>FY10</c:v>
                </c:pt>
                <c:pt idx="7">
                  <c:v>FY11</c:v>
                </c:pt>
                <c:pt idx="8">
                  <c:v>FY12</c:v>
                </c:pt>
                <c:pt idx="9">
                  <c:v>FY13</c:v>
                </c:pt>
                <c:pt idx="10">
                  <c:v>FY14</c:v>
                </c:pt>
              </c:strCache>
            </c:strRef>
          </c:cat>
          <c:val>
            <c:numRef>
              <c:f>Experiments!$J$3:$T$3</c:f>
              <c:numCache>
                <c:formatCode>General</c:formatCode>
                <c:ptCount val="11"/>
                <c:pt idx="0">
                  <c:v>7</c:v>
                </c:pt>
                <c:pt idx="1">
                  <c:v>2</c:v>
                </c:pt>
                <c:pt idx="2">
                  <c:v>6</c:v>
                </c:pt>
                <c:pt idx="3">
                  <c:v>7</c:v>
                </c:pt>
                <c:pt idx="4">
                  <c:v>4</c:v>
                </c:pt>
                <c:pt idx="5">
                  <c:v>3</c:v>
                </c:pt>
                <c:pt idx="6">
                  <c:v>6</c:v>
                </c:pt>
                <c:pt idx="7">
                  <c:v>6</c:v>
                </c:pt>
                <c:pt idx="8">
                  <c:v>3</c:v>
                </c:pt>
                <c:pt idx="9">
                  <c:v>4</c:v>
                </c:pt>
              </c:numCache>
            </c:numRef>
          </c:val>
          <c:smooth val="0"/>
        </c:ser>
        <c:ser>
          <c:idx val="3"/>
          <c:order val="1"/>
          <c:tx>
            <c:strRef>
              <c:f>Experiments!$G$4</c:f>
              <c:strCache>
                <c:ptCount val="1"/>
                <c:pt idx="0">
                  <c:v>Returned</c:v>
                </c:pt>
              </c:strCache>
            </c:strRef>
          </c:tx>
          <c:spPr>
            <a:ln>
              <a:solidFill>
                <a:srgbClr val="519A24"/>
              </a:solidFill>
            </a:ln>
          </c:spPr>
          <c:marker>
            <c:symbol val="circle"/>
            <c:size val="10"/>
            <c:spPr>
              <a:solidFill>
                <a:srgbClr val="519A24"/>
              </a:solidFill>
              <a:ln>
                <a:solidFill>
                  <a:srgbClr val="519A24"/>
                </a:solidFill>
              </a:ln>
            </c:spPr>
          </c:marker>
          <c:cat>
            <c:strRef>
              <c:f>Experiments!$J$2:$T$2</c:f>
              <c:strCache>
                <c:ptCount val="11"/>
                <c:pt idx="0">
                  <c:v>FY04</c:v>
                </c:pt>
                <c:pt idx="1">
                  <c:v>FY05</c:v>
                </c:pt>
                <c:pt idx="2">
                  <c:v>FY06</c:v>
                </c:pt>
                <c:pt idx="3">
                  <c:v>FY07</c:v>
                </c:pt>
                <c:pt idx="4">
                  <c:v>FY08</c:v>
                </c:pt>
                <c:pt idx="5">
                  <c:v>FY09</c:v>
                </c:pt>
                <c:pt idx="6">
                  <c:v>FY10</c:v>
                </c:pt>
                <c:pt idx="7">
                  <c:v>FY11</c:v>
                </c:pt>
                <c:pt idx="8">
                  <c:v>FY12</c:v>
                </c:pt>
                <c:pt idx="9">
                  <c:v>FY13</c:v>
                </c:pt>
                <c:pt idx="10">
                  <c:v>FY14</c:v>
                </c:pt>
              </c:strCache>
            </c:strRef>
          </c:cat>
          <c:val>
            <c:numRef>
              <c:f>Experiments!$J$4:$T$4</c:f>
              <c:numCache>
                <c:formatCode>General</c:formatCode>
                <c:ptCount val="11"/>
                <c:pt idx="0">
                  <c:v>0</c:v>
                </c:pt>
                <c:pt idx="1">
                  <c:v>6</c:v>
                </c:pt>
                <c:pt idx="2">
                  <c:v>4</c:v>
                </c:pt>
                <c:pt idx="3">
                  <c:v>2</c:v>
                </c:pt>
                <c:pt idx="4">
                  <c:v>3</c:v>
                </c:pt>
                <c:pt idx="5">
                  <c:v>3</c:v>
                </c:pt>
                <c:pt idx="6">
                  <c:v>5</c:v>
                </c:pt>
                <c:pt idx="7">
                  <c:v>7</c:v>
                </c:pt>
                <c:pt idx="8">
                  <c:v>8</c:v>
                </c:pt>
                <c:pt idx="9">
                  <c:v>1</c:v>
                </c:pt>
              </c:numCache>
            </c:numRef>
          </c:val>
          <c:smooth val="0"/>
        </c:ser>
        <c:ser>
          <c:idx val="1"/>
          <c:order val="2"/>
          <c:tx>
            <c:strRef>
              <c:f>Experiments!$G$5</c:f>
              <c:strCache>
                <c:ptCount val="1"/>
                <c:pt idx="0">
                  <c:v>Completed</c:v>
                </c:pt>
              </c:strCache>
            </c:strRef>
          </c:tx>
          <c:spPr>
            <a:ln w="50800">
              <a:solidFill>
                <a:srgbClr val="D28C00"/>
              </a:solidFill>
            </a:ln>
          </c:spPr>
          <c:marker>
            <c:symbol val="square"/>
            <c:size val="10"/>
            <c:spPr>
              <a:solidFill>
                <a:srgbClr val="D28C00"/>
              </a:solidFill>
              <a:ln>
                <a:solidFill>
                  <a:srgbClr val="D28C00"/>
                </a:solidFill>
              </a:ln>
            </c:spPr>
          </c:marker>
          <c:cat>
            <c:strRef>
              <c:f>Experiments!$J$2:$T$2</c:f>
              <c:strCache>
                <c:ptCount val="11"/>
                <c:pt idx="0">
                  <c:v>FY04</c:v>
                </c:pt>
                <c:pt idx="1">
                  <c:v>FY05</c:v>
                </c:pt>
                <c:pt idx="2">
                  <c:v>FY06</c:v>
                </c:pt>
                <c:pt idx="3">
                  <c:v>FY07</c:v>
                </c:pt>
                <c:pt idx="4">
                  <c:v>FY08</c:v>
                </c:pt>
                <c:pt idx="5">
                  <c:v>FY09</c:v>
                </c:pt>
                <c:pt idx="6">
                  <c:v>FY10</c:v>
                </c:pt>
                <c:pt idx="7">
                  <c:v>FY11</c:v>
                </c:pt>
                <c:pt idx="8">
                  <c:v>FY12</c:v>
                </c:pt>
                <c:pt idx="9">
                  <c:v>FY13</c:v>
                </c:pt>
                <c:pt idx="10">
                  <c:v>FY14</c:v>
                </c:pt>
              </c:strCache>
            </c:strRef>
          </c:cat>
          <c:val>
            <c:numRef>
              <c:f>Experiments!$J$5:$T$5</c:f>
              <c:numCache>
                <c:formatCode>General</c:formatCode>
                <c:ptCount val="11"/>
                <c:pt idx="0">
                  <c:v>1</c:v>
                </c:pt>
                <c:pt idx="1">
                  <c:v>6</c:v>
                </c:pt>
                <c:pt idx="2">
                  <c:v>4</c:v>
                </c:pt>
                <c:pt idx="3">
                  <c:v>8</c:v>
                </c:pt>
                <c:pt idx="4">
                  <c:v>1</c:v>
                </c:pt>
                <c:pt idx="5">
                  <c:v>0</c:v>
                </c:pt>
                <c:pt idx="6">
                  <c:v>1</c:v>
                </c:pt>
                <c:pt idx="7">
                  <c:v>2</c:v>
                </c:pt>
                <c:pt idx="8">
                  <c:v>3</c:v>
                </c:pt>
                <c:pt idx="9">
                  <c:v>0</c:v>
                </c:pt>
              </c:numCache>
            </c:numRef>
          </c:val>
          <c:smooth val="0"/>
        </c:ser>
        <c:ser>
          <c:idx val="4"/>
          <c:order val="4"/>
          <c:tx>
            <c:strRef>
              <c:f>Experiments!$G$7</c:f>
              <c:strCache>
                <c:ptCount val="1"/>
                <c:pt idx="0">
                  <c:v>New TSWs</c:v>
                </c:pt>
              </c:strCache>
            </c:strRef>
          </c:tx>
          <c:cat>
            <c:strRef>
              <c:f>Experiments!$J$2:$T$2</c:f>
              <c:strCache>
                <c:ptCount val="11"/>
                <c:pt idx="0">
                  <c:v>FY04</c:v>
                </c:pt>
                <c:pt idx="1">
                  <c:v>FY05</c:v>
                </c:pt>
                <c:pt idx="2">
                  <c:v>FY06</c:v>
                </c:pt>
                <c:pt idx="3">
                  <c:v>FY07</c:v>
                </c:pt>
                <c:pt idx="4">
                  <c:v>FY08</c:v>
                </c:pt>
                <c:pt idx="5">
                  <c:v>FY09</c:v>
                </c:pt>
                <c:pt idx="6">
                  <c:v>FY10</c:v>
                </c:pt>
                <c:pt idx="7">
                  <c:v>FY11</c:v>
                </c:pt>
                <c:pt idx="8">
                  <c:v>FY12</c:v>
                </c:pt>
                <c:pt idx="9">
                  <c:v>FY13</c:v>
                </c:pt>
                <c:pt idx="10">
                  <c:v>FY14</c:v>
                </c:pt>
              </c:strCache>
            </c:strRef>
          </c:cat>
          <c:val>
            <c:numRef>
              <c:f>Experiments!$J$7:$T$7</c:f>
              <c:numCache>
                <c:formatCode>General</c:formatCode>
                <c:ptCount val="11"/>
                <c:pt idx="0">
                  <c:v>3</c:v>
                </c:pt>
                <c:pt idx="1">
                  <c:v>2</c:v>
                </c:pt>
                <c:pt idx="2">
                  <c:v>4</c:v>
                </c:pt>
                <c:pt idx="3">
                  <c:v>7</c:v>
                </c:pt>
                <c:pt idx="4">
                  <c:v>5</c:v>
                </c:pt>
                <c:pt idx="5">
                  <c:v>3</c:v>
                </c:pt>
                <c:pt idx="6">
                  <c:v>5</c:v>
                </c:pt>
                <c:pt idx="7">
                  <c:v>6</c:v>
                </c:pt>
                <c:pt idx="8">
                  <c:v>2</c:v>
                </c:pt>
                <c:pt idx="9">
                  <c:v>7</c:v>
                </c:pt>
                <c:pt idx="10">
                  <c:v>9</c:v>
                </c:pt>
              </c:numCache>
            </c:numRef>
          </c:val>
          <c:smooth val="0"/>
        </c:ser>
        <c:dLbls>
          <c:showLegendKey val="0"/>
          <c:showVal val="0"/>
          <c:showCatName val="0"/>
          <c:showSerName val="0"/>
          <c:showPercent val="0"/>
          <c:showBubbleSize val="0"/>
        </c:dLbls>
        <c:marker val="1"/>
        <c:smooth val="0"/>
        <c:axId val="70601728"/>
        <c:axId val="70664960"/>
      </c:lineChart>
      <c:catAx>
        <c:axId val="70601728"/>
        <c:scaling>
          <c:orientation val="minMax"/>
        </c:scaling>
        <c:delete val="0"/>
        <c:axPos val="b"/>
        <c:numFmt formatCode="General" sourceLinked="1"/>
        <c:majorTickMark val="out"/>
        <c:minorTickMark val="none"/>
        <c:tickLblPos val="nextTo"/>
        <c:crossAx val="70664960"/>
        <c:crosses val="autoZero"/>
        <c:auto val="1"/>
        <c:lblAlgn val="ctr"/>
        <c:lblOffset val="100"/>
        <c:noMultiLvlLbl val="0"/>
      </c:catAx>
      <c:valAx>
        <c:axId val="70664960"/>
        <c:scaling>
          <c:orientation val="minMax"/>
        </c:scaling>
        <c:delete val="0"/>
        <c:axPos val="l"/>
        <c:majorGridlines/>
        <c:numFmt formatCode="General" sourceLinked="1"/>
        <c:majorTickMark val="out"/>
        <c:minorTickMark val="none"/>
        <c:tickLblPos val="nextTo"/>
        <c:crossAx val="70601728"/>
        <c:crosses val="autoZero"/>
        <c:crossBetween val="between"/>
      </c:valAx>
    </c:plotArea>
    <c:legend>
      <c:legendPos val="tr"/>
      <c:layout>
        <c:manualLayout>
          <c:xMode val="edge"/>
          <c:yMode val="edge"/>
          <c:x val="0.40538165842943436"/>
          <c:y val="5.9553349875930521E-2"/>
          <c:w val="0.15033996673606345"/>
          <c:h val="0.29913835212285811"/>
        </c:manualLayout>
      </c:layout>
      <c:overlay val="1"/>
      <c:spPr>
        <a:solidFill>
          <a:schemeClr val="bg1"/>
        </a:solidFill>
      </c:sp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065BB8-4528-4D9F-8F67-E51D7EE4F88C}"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4105066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65BB8-4528-4D9F-8F67-E51D7EE4F88C}"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226028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65BB8-4528-4D9F-8F67-E51D7EE4F88C}"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320984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65BB8-4528-4D9F-8F67-E51D7EE4F88C}"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8583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065BB8-4528-4D9F-8F67-E51D7EE4F88C}"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294873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065BB8-4528-4D9F-8F67-E51D7EE4F88C}"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324092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065BB8-4528-4D9F-8F67-E51D7EE4F88C}" type="datetimeFigureOut">
              <a:rPr lang="en-US" smtClean="0"/>
              <a:t>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5087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065BB8-4528-4D9F-8F67-E51D7EE4F88C}" type="datetimeFigureOut">
              <a:rPr lang="en-US" smtClean="0"/>
              <a:t>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216207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065BB8-4528-4D9F-8F67-E51D7EE4F88C}" type="datetimeFigureOut">
              <a:rPr lang="en-US" smtClean="0"/>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66614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065BB8-4528-4D9F-8F67-E51D7EE4F88C}"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229649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065BB8-4528-4D9F-8F67-E51D7EE4F88C}"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82553-8E4F-43D0-9B66-0CBAD1991E4D}" type="slidenum">
              <a:rPr lang="en-US" smtClean="0"/>
              <a:t>‹#›</a:t>
            </a:fld>
            <a:endParaRPr lang="en-US"/>
          </a:p>
        </p:txBody>
      </p:sp>
    </p:spTree>
    <p:extLst>
      <p:ext uri="{BB962C8B-B14F-4D97-AF65-F5344CB8AC3E}">
        <p14:creationId xmlns:p14="http://schemas.microsoft.com/office/powerpoint/2010/main" val="498244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2000" b="-4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65BB8-4528-4D9F-8F67-E51D7EE4F88C}" type="datetimeFigureOut">
              <a:rPr lang="en-US" smtClean="0"/>
              <a:t>4/23/2014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82553-8E4F-43D0-9B66-0CBAD1991E4D}" type="slidenum">
              <a:rPr lang="en-US" smtClean="0"/>
              <a:t>‹#›</a:t>
            </a:fld>
            <a:endParaRPr lang="en-US"/>
          </a:p>
        </p:txBody>
      </p:sp>
    </p:spTree>
    <p:extLst>
      <p:ext uri="{BB962C8B-B14F-4D97-AF65-F5344CB8AC3E}">
        <p14:creationId xmlns:p14="http://schemas.microsoft.com/office/powerpoint/2010/main" val="3001255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oleObject" Target="../embeddings/Microsoft_Excel_Chart4.xls"/><Relationship Id="rId3" Type="http://schemas.openxmlformats.org/officeDocument/2006/relationships/oleObject" Target="../embeddings/oleObject1.bin"/><Relationship Id="rId7" Type="http://schemas.openxmlformats.org/officeDocument/2006/relationships/oleObject" Target="../embeddings/Microsoft_Excel_Chart2.xls"/><Relationship Id="rId12"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png"/><Relationship Id="rId5" Type="http://schemas.openxmlformats.org/officeDocument/2006/relationships/image" Target="../media/image3.png"/><Relationship Id="rId10" Type="http://schemas.openxmlformats.org/officeDocument/2006/relationships/oleObject" Target="../embeddings/Microsoft_Excel_Chart3.xls"/><Relationship Id="rId4" Type="http://schemas.openxmlformats.org/officeDocument/2006/relationships/oleObject" Target="../embeddings/Microsoft_Excel_Chart1.xls"/><Relationship Id="rId9" Type="http://schemas.openxmlformats.org/officeDocument/2006/relationships/oleObject" Target="../embeddings/oleObject3.bin"/><Relationship Id="rId1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pd.fnal.gov/FTBF/Working/Page3.html" TargetMode="External"/><Relationship Id="rId2" Type="http://schemas.openxmlformats.org/officeDocument/2006/relationships/hyperlink" Target="http://www-ppd.fnal.gov/FTBF/BeAUser/Page4.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pd.fnal.gov/FTBF/SafetyPDFs/HazardIDCheckli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FTBF Operating </a:t>
            </a:r>
            <a:r>
              <a:rPr lang="en-US" dirty="0" smtClean="0"/>
              <a:t>Procedures</a:t>
            </a:r>
            <a:endParaRPr lang="en-US" dirty="0"/>
          </a:p>
        </p:txBody>
      </p:sp>
      <p:sp>
        <p:nvSpPr>
          <p:cNvPr id="3" name="Subtitle 2"/>
          <p:cNvSpPr>
            <a:spLocks noGrp="1"/>
          </p:cNvSpPr>
          <p:nvPr>
            <p:ph type="subTitle" idx="1"/>
          </p:nvPr>
        </p:nvSpPr>
        <p:spPr/>
        <p:txBody>
          <a:bodyPr/>
          <a:lstStyle/>
          <a:p>
            <a:r>
              <a:rPr lang="en-US" dirty="0" smtClean="0"/>
              <a:t>April 23, 2014</a:t>
            </a:r>
            <a:endParaRPr lang="en-US" dirty="0"/>
          </a:p>
        </p:txBody>
      </p:sp>
    </p:spTree>
    <p:extLst>
      <p:ext uri="{BB962C8B-B14F-4D97-AF65-F5344CB8AC3E}">
        <p14:creationId xmlns:p14="http://schemas.microsoft.com/office/powerpoint/2010/main" val="269588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a:t>
            </a:r>
            <a:endParaRPr lang="en-US" dirty="0"/>
          </a:p>
        </p:txBody>
      </p:sp>
      <p:sp>
        <p:nvSpPr>
          <p:cNvPr id="3" name="Content Placeholder 2"/>
          <p:cNvSpPr>
            <a:spLocks noGrp="1"/>
          </p:cNvSpPr>
          <p:nvPr>
            <p:ph idx="1"/>
          </p:nvPr>
        </p:nvSpPr>
        <p:spPr/>
        <p:txBody>
          <a:bodyPr/>
          <a:lstStyle/>
          <a:p>
            <a:r>
              <a:rPr lang="en-US" dirty="0" smtClean="0"/>
              <a:t>Working with a local community college for undergraduates to do beam studies</a:t>
            </a:r>
          </a:p>
          <a:p>
            <a:pPr lvl="1"/>
            <a:r>
              <a:rPr lang="en-US" dirty="0" smtClean="0"/>
              <a:t>1 weeks of beam time</a:t>
            </a:r>
          </a:p>
          <a:p>
            <a:pPr lvl="1"/>
            <a:r>
              <a:rPr lang="en-US" dirty="0" smtClean="0"/>
              <a:t>Each student would do 3 “shifts” plus orientation</a:t>
            </a:r>
          </a:p>
          <a:p>
            <a:pPr lvl="1"/>
            <a:r>
              <a:rPr lang="en-US" dirty="0" smtClean="0"/>
              <a:t>Course credit</a:t>
            </a:r>
          </a:p>
          <a:p>
            <a:r>
              <a:rPr lang="en-US" dirty="0" smtClean="0"/>
              <a:t>EDIT</a:t>
            </a:r>
            <a:endParaRPr lang="en-US" dirty="0"/>
          </a:p>
        </p:txBody>
      </p:sp>
    </p:spTree>
    <p:extLst>
      <p:ext uri="{BB962C8B-B14F-4D97-AF65-F5344CB8AC3E}">
        <p14:creationId xmlns:p14="http://schemas.microsoft.com/office/powerpoint/2010/main" val="3895739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Additional Slides</a:t>
            </a:r>
            <a:endParaRPr lang="en-US" dirty="0"/>
          </a:p>
        </p:txBody>
      </p:sp>
    </p:spTree>
    <p:extLst>
      <p:ext uri="{BB962C8B-B14F-4D97-AF65-F5344CB8AC3E}">
        <p14:creationId xmlns:p14="http://schemas.microsoft.com/office/powerpoint/2010/main" val="2536940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Experiments &amp; TSWs</a:t>
            </a:r>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http://www-ppd.fnal.gov/FTBF/</a:t>
            </a:r>
            <a:endParaRPr lang="en-US"/>
          </a:p>
        </p:txBody>
      </p:sp>
      <p:sp>
        <p:nvSpPr>
          <p:cNvPr id="5" name="Slide Number Placeholder 4"/>
          <p:cNvSpPr>
            <a:spLocks noGrp="1"/>
          </p:cNvSpPr>
          <p:nvPr>
            <p:ph type="sldNum" sz="quarter" idx="12"/>
          </p:nvPr>
        </p:nvSpPr>
        <p:spPr/>
        <p:txBody>
          <a:bodyPr/>
          <a:lstStyle/>
          <a:p>
            <a:pPr>
              <a:defRPr/>
            </a:pPr>
            <a:fld id="{1FBD11A7-25C4-4D85-8291-0DDD41BB1303}" type="slidenum">
              <a:rPr lang="en-US" smtClean="0"/>
              <a:pPr>
                <a:defRPr/>
              </a:pPr>
              <a:t>12</a:t>
            </a:fld>
            <a:endParaRPr lang="en-US"/>
          </a:p>
        </p:txBody>
      </p:sp>
    </p:spTree>
    <p:extLst>
      <p:ext uri="{BB962C8B-B14F-4D97-AF65-F5344CB8AC3E}">
        <p14:creationId xmlns:p14="http://schemas.microsoft.com/office/powerpoint/2010/main" val="746882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smtClean="0"/>
              <a:t>Facility Usage</a:t>
            </a:r>
          </a:p>
        </p:txBody>
      </p:sp>
      <p:graphicFrame>
        <p:nvGraphicFramePr>
          <p:cNvPr id="9219" name="Chart 6"/>
          <p:cNvGraphicFramePr>
            <a:graphicFrameLocks/>
          </p:cNvGraphicFramePr>
          <p:nvPr/>
        </p:nvGraphicFramePr>
        <p:xfrm>
          <a:off x="101600" y="1320800"/>
          <a:ext cx="4397375" cy="2692400"/>
        </p:xfrm>
        <a:graphic>
          <a:graphicData uri="http://schemas.openxmlformats.org/presentationml/2006/ole">
            <mc:AlternateContent xmlns:mc="http://schemas.openxmlformats.org/markup-compatibility/2006">
              <mc:Choice xmlns:v="urn:schemas-microsoft-com:vml" Requires="v">
                <p:oleObj spid="_x0000_s1026" r:id="rId4" imgW="4395597" imgH="2688569" progId="Excel.Chart.8">
                  <p:embed/>
                </p:oleObj>
              </mc:Choice>
              <mc:Fallback>
                <p:oleObj r:id="rId4" imgW="4395597" imgH="2688569"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0" y="1320800"/>
                        <a:ext cx="4397375"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0" name="Chart 7"/>
          <p:cNvGraphicFramePr>
            <a:graphicFrameLocks/>
          </p:cNvGraphicFramePr>
          <p:nvPr/>
        </p:nvGraphicFramePr>
        <p:xfrm>
          <a:off x="4673600" y="1244600"/>
          <a:ext cx="4397375" cy="2844800"/>
        </p:xfrm>
        <a:graphic>
          <a:graphicData uri="http://schemas.openxmlformats.org/presentationml/2006/ole">
            <mc:AlternateContent xmlns:mc="http://schemas.openxmlformats.org/markup-compatibility/2006">
              <mc:Choice xmlns:v="urn:schemas-microsoft-com:vml" Requires="v">
                <p:oleObj spid="_x0000_s1027" r:id="rId7" imgW="4395597" imgH="2847079" progId="Excel.Chart.8">
                  <p:embed/>
                </p:oleObj>
              </mc:Choice>
              <mc:Fallback>
                <p:oleObj r:id="rId7" imgW="4395597" imgH="2847079"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3600" y="1244600"/>
                        <a:ext cx="4397375"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1" name="Chart 8"/>
          <p:cNvGraphicFramePr>
            <a:graphicFrameLocks/>
          </p:cNvGraphicFramePr>
          <p:nvPr/>
        </p:nvGraphicFramePr>
        <p:xfrm>
          <a:off x="101600" y="3987800"/>
          <a:ext cx="4540250" cy="2463800"/>
        </p:xfrm>
        <a:graphic>
          <a:graphicData uri="http://schemas.openxmlformats.org/presentationml/2006/ole">
            <mc:AlternateContent xmlns:mc="http://schemas.openxmlformats.org/markup-compatibility/2006">
              <mc:Choice xmlns:v="urn:schemas-microsoft-com:vml" Requires="v">
                <p:oleObj spid="_x0000_s1028" r:id="rId10" imgW="4535817" imgH="2462997" progId="Excel.Chart.8">
                  <p:embed/>
                </p:oleObj>
              </mc:Choice>
              <mc:Fallback>
                <p:oleObj r:id="rId10" imgW="4535817" imgH="2462997" progId="Excel.Chart.8">
                  <p:embed/>
                  <p:pic>
                    <p:nvPicPr>
                      <p:cNvPr id="0" name=""/>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1600" y="3987800"/>
                        <a:ext cx="4540250" cy="24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2" name="Chart 9"/>
          <p:cNvGraphicFramePr>
            <a:graphicFrameLocks/>
          </p:cNvGraphicFramePr>
          <p:nvPr/>
        </p:nvGraphicFramePr>
        <p:xfrm>
          <a:off x="4521200" y="4064000"/>
          <a:ext cx="4540250" cy="2311400"/>
        </p:xfrm>
        <a:graphic>
          <a:graphicData uri="http://schemas.openxmlformats.org/presentationml/2006/ole">
            <mc:AlternateContent xmlns:mc="http://schemas.openxmlformats.org/markup-compatibility/2006">
              <mc:Choice xmlns:v="urn:schemas-microsoft-com:vml" Requires="v">
                <p:oleObj spid="_x0000_s1029" r:id="rId13" imgW="4535817" imgH="2310584" progId="Excel.Chart.8">
                  <p:embed/>
                </p:oleObj>
              </mc:Choice>
              <mc:Fallback>
                <p:oleObj r:id="rId13" imgW="4535817" imgH="2310584" progId="Excel.Chart.8">
                  <p:embed/>
                  <p:pic>
                    <p:nvPicPr>
                      <p:cNvPr id="0" nam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21200" y="4064000"/>
                        <a:ext cx="454025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365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Statistics</a:t>
            </a:r>
            <a:endParaRPr lang="en-US" dirty="0"/>
          </a:p>
        </p:txBody>
      </p:sp>
      <p:sp>
        <p:nvSpPr>
          <p:cNvPr id="3" name="Content Placeholder 2"/>
          <p:cNvSpPr>
            <a:spLocks noGrp="1"/>
          </p:cNvSpPr>
          <p:nvPr>
            <p:ph idx="1"/>
          </p:nvPr>
        </p:nvSpPr>
        <p:spPr/>
        <p:txBody>
          <a:bodyPr/>
          <a:lstStyle/>
          <a:p>
            <a:r>
              <a:rPr lang="en-US" dirty="0"/>
              <a:t>Since 2005 the </a:t>
            </a:r>
            <a:r>
              <a:rPr lang="en-US" dirty="0" err="1"/>
              <a:t>Fermilab</a:t>
            </a:r>
            <a:r>
              <a:rPr lang="en-US" dirty="0"/>
              <a:t> Test Beam Facility has served 45 experiments, consisting of 633 individual collaborators, from 139 institutions, in 24 countries! </a:t>
            </a:r>
          </a:p>
        </p:txBody>
      </p:sp>
      <p:pic>
        <p:nvPicPr>
          <p:cNvPr id="1026" name="Picture 2" descr="http://www-ppd.fnal.gov/FTBF/performance/WeeklyUs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3440" y="3200400"/>
            <a:ext cx="4924098" cy="3291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830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Users</a:t>
            </a:r>
            <a:endParaRPr lang="en-US" dirty="0"/>
          </a:p>
        </p:txBody>
      </p:sp>
      <p:sp>
        <p:nvSpPr>
          <p:cNvPr id="3" name="Content Placeholder 2"/>
          <p:cNvSpPr>
            <a:spLocks noGrp="1"/>
          </p:cNvSpPr>
          <p:nvPr>
            <p:ph idx="1"/>
          </p:nvPr>
        </p:nvSpPr>
        <p:spPr/>
        <p:txBody>
          <a:bodyPr>
            <a:normAutofit fontScale="92500"/>
          </a:bodyPr>
          <a:lstStyle/>
          <a:p>
            <a:r>
              <a:rPr lang="en-US" dirty="0" smtClean="0"/>
              <a:t>Beam run of 1-4 weeks</a:t>
            </a:r>
          </a:p>
          <a:p>
            <a:r>
              <a:rPr lang="en-US" dirty="0" smtClean="0"/>
              <a:t>Negligible install time</a:t>
            </a:r>
          </a:p>
          <a:p>
            <a:r>
              <a:rPr lang="en-US" dirty="0" smtClean="0"/>
              <a:t>Return several times a year</a:t>
            </a:r>
          </a:p>
          <a:p>
            <a:r>
              <a:rPr lang="en-US" dirty="0" smtClean="0"/>
              <a:t>Approximately 200 users a year (not double counting) </a:t>
            </a:r>
          </a:p>
          <a:p>
            <a:r>
              <a:rPr lang="en-US" dirty="0" smtClean="0"/>
              <a:t>Beam is available 24 </a:t>
            </a:r>
            <a:r>
              <a:rPr lang="en-US" dirty="0" err="1" smtClean="0"/>
              <a:t>hrs</a:t>
            </a:r>
            <a:r>
              <a:rPr lang="en-US" dirty="0" smtClean="0"/>
              <a:t>/day, but not all experiments can make use of it because…</a:t>
            </a:r>
          </a:p>
          <a:p>
            <a:r>
              <a:rPr lang="en-US" dirty="0" smtClean="0"/>
              <a:t>Control Room must be manned while beam is on</a:t>
            </a:r>
          </a:p>
          <a:p>
            <a:pPr marL="0" indent="0">
              <a:buNone/>
            </a:pPr>
            <a:endParaRPr lang="en-US" dirty="0"/>
          </a:p>
        </p:txBody>
      </p:sp>
    </p:spTree>
    <p:extLst>
      <p:ext uri="{BB962C8B-B14F-4D97-AF65-F5344CB8AC3E}">
        <p14:creationId xmlns:p14="http://schemas.microsoft.com/office/powerpoint/2010/main" val="3717035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t>
            </a:r>
            <a:r>
              <a:rPr lang="en-US" dirty="0"/>
              <a:t>C</a:t>
            </a:r>
            <a:r>
              <a:rPr lang="en-US" dirty="0" smtClean="0"/>
              <a:t>onduct an Experiment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Write (and get approved) a TSW</a:t>
            </a:r>
          </a:p>
          <a:p>
            <a:r>
              <a:rPr lang="en-US" dirty="0" smtClean="0"/>
              <a:t>Get on the schedule</a:t>
            </a:r>
          </a:p>
          <a:p>
            <a:r>
              <a:rPr lang="en-US" dirty="0" smtClean="0"/>
              <a:t>All Experimenters need Fermi ID numbers</a:t>
            </a:r>
          </a:p>
          <a:p>
            <a:r>
              <a:rPr lang="en-US" dirty="0" smtClean="0"/>
              <a:t>Experimenters need training </a:t>
            </a:r>
          </a:p>
          <a:p>
            <a:pPr lvl="1"/>
            <a:r>
              <a:rPr lang="en-US" dirty="0" smtClean="0"/>
              <a:t>Some online, ahead of time, or sign up for classes</a:t>
            </a:r>
          </a:p>
          <a:p>
            <a:pPr lvl="1"/>
            <a:r>
              <a:rPr lang="en-US" dirty="0" smtClean="0"/>
              <a:t>Some special arrangements</a:t>
            </a:r>
          </a:p>
          <a:p>
            <a:r>
              <a:rPr lang="en-US" dirty="0" smtClean="0"/>
              <a:t>Equipment gets shipped to </a:t>
            </a:r>
            <a:r>
              <a:rPr lang="en-US" dirty="0" err="1" smtClean="0"/>
              <a:t>Fermilab</a:t>
            </a:r>
            <a:endParaRPr lang="en-US" dirty="0" smtClean="0"/>
          </a:p>
          <a:p>
            <a:r>
              <a:rPr lang="en-US" dirty="0" smtClean="0"/>
              <a:t>Installation and Training completion happens </a:t>
            </a:r>
          </a:p>
          <a:p>
            <a:r>
              <a:rPr lang="en-US" dirty="0" smtClean="0"/>
              <a:t>Operational Readiness Clearance</a:t>
            </a:r>
          </a:p>
          <a:p>
            <a:r>
              <a:rPr lang="en-US" dirty="0" smtClean="0"/>
              <a:t>Users Oriented by Facility staff</a:t>
            </a:r>
          </a:p>
          <a:p>
            <a:r>
              <a:rPr lang="en-US" dirty="0" smtClean="0"/>
              <a:t>Request Beam from MCR</a:t>
            </a:r>
          </a:p>
          <a:p>
            <a:endParaRPr lang="en-US" dirty="0" smtClean="0"/>
          </a:p>
          <a:p>
            <a:endParaRPr lang="en-US" dirty="0"/>
          </a:p>
        </p:txBody>
      </p:sp>
    </p:spTree>
    <p:extLst>
      <p:ext uri="{BB962C8B-B14F-4D97-AF65-F5344CB8AC3E}">
        <p14:creationId xmlns:p14="http://schemas.microsoft.com/office/powerpoint/2010/main" val="71494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Guidelines</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1400" dirty="0"/>
              <a:t>To make the most of your beam time it is a good idea to have a written set-up procedure, run-plan, and tear-down procedure.</a:t>
            </a:r>
          </a:p>
          <a:p>
            <a:r>
              <a:rPr lang="en-US" sz="1400" dirty="0"/>
              <a:t>Usually, Beam runs are Wednesday to Tuesday. This allows users to arrive on Monday, get required training on Tuesday, and get inspected on Wednesday. Exceptions can be made.</a:t>
            </a:r>
          </a:p>
          <a:p>
            <a:r>
              <a:rPr lang="en-US" sz="1400" dirty="0" err="1"/>
              <a:t>Fermilab</a:t>
            </a:r>
            <a:r>
              <a:rPr lang="en-US" sz="1400" dirty="0"/>
              <a:t> can only guarantee 80% uptime, please make your request accordingly. (4032 pulses per week)</a:t>
            </a:r>
          </a:p>
          <a:p>
            <a:r>
              <a:rPr lang="en-US" sz="1400" dirty="0"/>
              <a:t>At this time, run requests in the </a:t>
            </a:r>
            <a:r>
              <a:rPr lang="en-US" sz="1400" dirty="0" err="1"/>
              <a:t>MTest</a:t>
            </a:r>
            <a:r>
              <a:rPr lang="en-US" sz="1400" dirty="0"/>
              <a:t> </a:t>
            </a:r>
            <a:r>
              <a:rPr lang="en-US" sz="1400" dirty="0" err="1"/>
              <a:t>Beamline</a:t>
            </a:r>
            <a:r>
              <a:rPr lang="en-US" sz="1400" dirty="0"/>
              <a:t> for 4-5 weeks must be conducted during the winter months of September - February (inclusive). Requests longer than 5 weeks are encouraged to look into use of the </a:t>
            </a:r>
            <a:r>
              <a:rPr lang="en-US" sz="1400" dirty="0" err="1"/>
              <a:t>MCenter</a:t>
            </a:r>
            <a:r>
              <a:rPr lang="en-US" sz="1400" dirty="0"/>
              <a:t> </a:t>
            </a:r>
            <a:r>
              <a:rPr lang="en-US" sz="1400" dirty="0" err="1"/>
              <a:t>Beamline</a:t>
            </a:r>
            <a:r>
              <a:rPr lang="en-US" sz="1400" dirty="0"/>
              <a:t>.</a:t>
            </a:r>
          </a:p>
          <a:p>
            <a:r>
              <a:rPr lang="en-US" sz="1400" dirty="0"/>
              <a:t>Any one experiment is limited to a total of 8 weeks of beam time per fiscal year, assuming 12 hour shifts. This is regardless of primary or secondary user status.</a:t>
            </a:r>
          </a:p>
          <a:p>
            <a:r>
              <a:rPr lang="en-US" sz="1400" dirty="0"/>
              <a:t>The first day of your beam requested time is usually devoted to installing and obtaining Operational Readiness Clearance (ORC) </a:t>
            </a:r>
            <a:endParaRPr lang="en-US" sz="1400" dirty="0" smtClean="0"/>
          </a:p>
          <a:p>
            <a:r>
              <a:rPr lang="en-US" sz="1400" dirty="0" smtClean="0"/>
              <a:t>If </a:t>
            </a:r>
            <a:r>
              <a:rPr lang="en-US" sz="1400" dirty="0"/>
              <a:t>you have significant </a:t>
            </a:r>
            <a:r>
              <a:rPr lang="en-US" sz="1400" u="sng" dirty="0">
                <a:hlinkClick r:id="rId2"/>
              </a:rPr>
              <a:t>installation</a:t>
            </a:r>
            <a:r>
              <a:rPr lang="en-US" sz="1400" dirty="0"/>
              <a:t> needs, please request additional time for installation when making a beam request.</a:t>
            </a:r>
          </a:p>
          <a:p>
            <a:r>
              <a:rPr lang="en-US" sz="1400" dirty="0"/>
              <a:t>Please include requests for facility equipment when making your beam request. Some equipment needs extra time to be calibrated, or installed.</a:t>
            </a:r>
          </a:p>
          <a:p>
            <a:r>
              <a:rPr lang="en-US" sz="1400" dirty="0"/>
              <a:t>Holidays and weekends have no effect on the beam, but can effect mechanical/electrical support, and safety inspectors.</a:t>
            </a:r>
          </a:p>
          <a:p>
            <a:r>
              <a:rPr lang="en-US" sz="1400" dirty="0" smtClean="0"/>
              <a:t>Requests for extended hours can not be granted if the user did not take full advantage of the beam time available.</a:t>
            </a:r>
          </a:p>
          <a:p>
            <a:r>
              <a:rPr lang="en-US" sz="1400" dirty="0" smtClean="0"/>
              <a:t>FTBF </a:t>
            </a:r>
            <a:r>
              <a:rPr lang="en-US" sz="1400" dirty="0"/>
              <a:t>encourages coincident use of the six stations in the current </a:t>
            </a:r>
            <a:r>
              <a:rPr lang="en-US" sz="1400" dirty="0" err="1"/>
              <a:t>MTest</a:t>
            </a:r>
            <a:r>
              <a:rPr lang="en-US" sz="1400" dirty="0"/>
              <a:t> beam line, with thin-detector users upstream of thick-detectors.</a:t>
            </a:r>
          </a:p>
          <a:p>
            <a:r>
              <a:rPr lang="en-US" sz="1400" dirty="0"/>
              <a:t>Users should be familiar with the </a:t>
            </a:r>
            <a:r>
              <a:rPr lang="en-US" sz="1400" u="sng" dirty="0">
                <a:hlinkClick r:id="rId3"/>
              </a:rPr>
              <a:t>Policy for Beam Time Extensions</a:t>
            </a:r>
            <a:endParaRPr lang="en-US" sz="1400" dirty="0"/>
          </a:p>
          <a:p>
            <a:endParaRPr lang="en-US" sz="1400" dirty="0"/>
          </a:p>
        </p:txBody>
      </p:sp>
    </p:spTree>
    <p:extLst>
      <p:ext uri="{BB962C8B-B14F-4D97-AF65-F5344CB8AC3E}">
        <p14:creationId xmlns:p14="http://schemas.microsoft.com/office/powerpoint/2010/main" val="322810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Request</a:t>
            </a:r>
            <a:endParaRPr lang="en-US" dirty="0"/>
          </a:p>
        </p:txBody>
      </p:sp>
      <p:sp>
        <p:nvSpPr>
          <p:cNvPr id="3" name="Content Placeholder 2"/>
          <p:cNvSpPr>
            <a:spLocks noGrp="1"/>
          </p:cNvSpPr>
          <p:nvPr>
            <p:ph idx="1"/>
          </p:nvPr>
        </p:nvSpPr>
        <p:spPr/>
        <p:txBody>
          <a:bodyPr>
            <a:normAutofit fontScale="70000" lnSpcReduction="20000"/>
          </a:bodyPr>
          <a:lstStyle/>
          <a:p>
            <a:r>
              <a:rPr lang="en-US" dirty="0"/>
              <a:t>Experimenters write a Technical Scope of Work (TSW) which describes the test experiment in detail. For a template and instructions</a:t>
            </a:r>
          </a:p>
          <a:p>
            <a:r>
              <a:rPr lang="en-US" dirty="0"/>
              <a:t>The Spokesperson for the Test experiment will need to obtain a </a:t>
            </a:r>
            <a:r>
              <a:rPr lang="en-US" dirty="0" err="1"/>
              <a:t>Fermilab</a:t>
            </a:r>
            <a:r>
              <a:rPr lang="en-US" dirty="0"/>
              <a:t> ID number</a:t>
            </a:r>
          </a:p>
          <a:p>
            <a:r>
              <a:rPr lang="en-US" dirty="0"/>
              <a:t>The spokesperson  submits the first draft TSW and their Fermi ID number to the Test Beam coordinator</a:t>
            </a:r>
          </a:p>
          <a:p>
            <a:r>
              <a:rPr lang="en-US" dirty="0"/>
              <a:t>Test Experiment number is assigned</a:t>
            </a:r>
          </a:p>
          <a:p>
            <a:r>
              <a:rPr lang="en-US" dirty="0"/>
              <a:t>Once the Test experiment number is assigned, the experiment can be 'penciled' into the schedule by submitting </a:t>
            </a:r>
            <a:r>
              <a:rPr lang="en-US" dirty="0" smtClean="0"/>
              <a:t>information </a:t>
            </a:r>
            <a:r>
              <a:rPr lang="en-US" dirty="0"/>
              <a:t>to the FTBF Coordinator. </a:t>
            </a:r>
          </a:p>
          <a:p>
            <a:r>
              <a:rPr lang="en-US" dirty="0" smtClean="0"/>
              <a:t>The </a:t>
            </a:r>
            <a:r>
              <a:rPr lang="en-US" dirty="0"/>
              <a:t>TSW must be approved before the user will be allowed to install in the beam area.</a:t>
            </a:r>
          </a:p>
          <a:p>
            <a:r>
              <a:rPr lang="en-US" dirty="0"/>
              <a:t>All of the users on the experiment will need to obtain a </a:t>
            </a:r>
            <a:r>
              <a:rPr lang="en-US" dirty="0" err="1"/>
              <a:t>Fermilab</a:t>
            </a:r>
            <a:r>
              <a:rPr lang="en-US" dirty="0"/>
              <a:t> ID </a:t>
            </a:r>
            <a:r>
              <a:rPr lang="en-US" dirty="0" smtClean="0"/>
              <a:t>number</a:t>
            </a:r>
            <a:endParaRPr lang="en-US" dirty="0"/>
          </a:p>
        </p:txBody>
      </p:sp>
    </p:spTree>
    <p:extLst>
      <p:ext uri="{BB962C8B-B14F-4D97-AF65-F5344CB8AC3E}">
        <p14:creationId xmlns:p14="http://schemas.microsoft.com/office/powerpoint/2010/main" val="157829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TSW Approval Process</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Round 1</a:t>
            </a:r>
            <a:r>
              <a:rPr lang="en-US" dirty="0"/>
              <a:t>: </a:t>
            </a:r>
            <a:r>
              <a:rPr lang="en-US" i="1" dirty="0"/>
              <a:t>Typically takes 1 week</a:t>
            </a:r>
            <a:endParaRPr lang="en-US" dirty="0"/>
          </a:p>
          <a:p>
            <a:pPr lvl="1"/>
            <a:r>
              <a:rPr lang="en-US" dirty="0"/>
              <a:t>The Area Coordinator checks over the </a:t>
            </a:r>
            <a:r>
              <a:rPr lang="en-US" dirty="0" smtClean="0"/>
              <a:t>TSW and sends back to experimenter</a:t>
            </a:r>
          </a:p>
          <a:p>
            <a:endParaRPr lang="en-US" b="1" dirty="0" smtClean="0"/>
          </a:p>
          <a:p>
            <a:r>
              <a:rPr lang="en-US" b="1" dirty="0" smtClean="0"/>
              <a:t>Round 2</a:t>
            </a:r>
            <a:r>
              <a:rPr lang="en-US" dirty="0" smtClean="0"/>
              <a:t>: </a:t>
            </a:r>
            <a:r>
              <a:rPr lang="en-US" i="1" dirty="0" smtClean="0"/>
              <a:t>Typically takes 1 week</a:t>
            </a:r>
            <a:r>
              <a:rPr lang="en-US" dirty="0" smtClean="0"/>
              <a:t/>
            </a:r>
            <a:br>
              <a:rPr lang="en-US" dirty="0" smtClean="0"/>
            </a:br>
            <a:r>
              <a:rPr lang="en-US" dirty="0" smtClean="0"/>
              <a:t>Upon receiving the draft back from the experiment, the Area Coordinator will again check for formatting and other errors, and forward the draft to the rest of the Area Managers, and the head of Detector R&amp;D.</a:t>
            </a:r>
          </a:p>
          <a:p>
            <a:endParaRPr lang="en-US" b="1" dirty="0" smtClean="0"/>
          </a:p>
          <a:p>
            <a:r>
              <a:rPr lang="en-US" b="1" dirty="0" smtClean="0"/>
              <a:t>Round </a:t>
            </a:r>
            <a:r>
              <a:rPr lang="en-US" b="1" dirty="0"/>
              <a:t>3</a:t>
            </a:r>
            <a:r>
              <a:rPr lang="en-US" dirty="0"/>
              <a:t>+: </a:t>
            </a:r>
            <a:r>
              <a:rPr lang="en-US" i="1" dirty="0"/>
              <a:t>Typically takes 2 - 4 </a:t>
            </a:r>
            <a:r>
              <a:rPr lang="en-US" i="1" dirty="0" smtClean="0"/>
              <a:t>weeks</a:t>
            </a:r>
            <a:r>
              <a:rPr lang="en-US" dirty="0" smtClean="0"/>
              <a:t/>
            </a:r>
            <a:br>
              <a:rPr lang="en-US" dirty="0" smtClean="0"/>
            </a:br>
            <a:r>
              <a:rPr lang="en-US" dirty="0" smtClean="0"/>
              <a:t>The Area Coordinator forwards the draft to significant people. These people forward the draft to their own relevant reviewers for feedback, all of which is collected by the FTBF Coordinator. This process often takes several rounds, with many drafts being re-submitted. At this point, if the experimenters continue to make significant changes to the TSW the approval process will be delayed. (Changes which effect the beam request, or </a:t>
            </a:r>
            <a:r>
              <a:rPr lang="en-US" u="sng" dirty="0" smtClean="0">
                <a:hlinkClick r:id="rId2"/>
              </a:rPr>
              <a:t>Hazard Checklist</a:t>
            </a:r>
            <a:r>
              <a:rPr lang="en-US" dirty="0" smtClean="0"/>
              <a:t> are considered significant) </a:t>
            </a:r>
            <a:endParaRPr lang="en-US" dirty="0"/>
          </a:p>
          <a:p>
            <a:r>
              <a:rPr lang="en-US" b="1" dirty="0" smtClean="0"/>
              <a:t>Round </a:t>
            </a:r>
            <a:r>
              <a:rPr lang="en-US" b="1" dirty="0"/>
              <a:t>'4'</a:t>
            </a:r>
            <a:r>
              <a:rPr lang="en-US" dirty="0"/>
              <a:t>: </a:t>
            </a:r>
            <a:r>
              <a:rPr lang="en-US" i="1" dirty="0"/>
              <a:t>Typically takes 2 weeks</a:t>
            </a:r>
            <a:r>
              <a:rPr lang="en-US" dirty="0"/>
              <a:t/>
            </a:r>
            <a:br>
              <a:rPr lang="en-US" dirty="0"/>
            </a:br>
            <a:r>
              <a:rPr lang="en-US" dirty="0"/>
              <a:t>Once all the above parties are in agreement, the Area Coordinator will print out a hard copy and escort it to the following people to be signed. (As this is a rather important document, and these are extremely busy people, it can often take days before the document is read, signed and returned to the coordinator</a:t>
            </a:r>
            <a:r>
              <a:rPr lang="en-US" dirty="0" smtClean="0"/>
              <a:t>.)</a:t>
            </a:r>
            <a:endParaRPr lang="en-US" dirty="0"/>
          </a:p>
          <a:p>
            <a:pPr lvl="1"/>
            <a:r>
              <a:rPr lang="en-US" dirty="0"/>
              <a:t>Experiment Spokesperson</a:t>
            </a:r>
          </a:p>
          <a:p>
            <a:pPr lvl="1"/>
            <a:r>
              <a:rPr lang="en-US" dirty="0"/>
              <a:t>Particle Physics Division Head</a:t>
            </a:r>
          </a:p>
          <a:p>
            <a:pPr lvl="1"/>
            <a:r>
              <a:rPr lang="en-US" dirty="0"/>
              <a:t>Accelerator Division Head</a:t>
            </a:r>
          </a:p>
          <a:p>
            <a:pPr lvl="1"/>
            <a:r>
              <a:rPr lang="en-US" dirty="0"/>
              <a:t>Scientific Computing Division Head</a:t>
            </a:r>
          </a:p>
          <a:p>
            <a:pPr lvl="1"/>
            <a:r>
              <a:rPr lang="en-US" dirty="0"/>
              <a:t>ES&amp;H Section Head</a:t>
            </a:r>
          </a:p>
          <a:p>
            <a:pPr lvl="1"/>
            <a:r>
              <a:rPr lang="en-US" dirty="0"/>
              <a:t>Associate Director for Research</a:t>
            </a:r>
          </a:p>
          <a:p>
            <a:pPr lvl="1"/>
            <a:r>
              <a:rPr lang="en-US" dirty="0"/>
              <a:t>Associate Director for Accelerators</a:t>
            </a:r>
          </a:p>
          <a:p>
            <a:r>
              <a:rPr lang="en-US" dirty="0"/>
              <a:t>Once signed, the Directorate Office of Program Planning Administrator, scans the document, files it, and distributes it to all relevant parties.</a:t>
            </a:r>
          </a:p>
          <a:p>
            <a:endParaRPr lang="en-US" dirty="0"/>
          </a:p>
        </p:txBody>
      </p:sp>
    </p:spTree>
    <p:extLst>
      <p:ext uri="{BB962C8B-B14F-4D97-AF65-F5344CB8AC3E}">
        <p14:creationId xmlns:p14="http://schemas.microsoft.com/office/powerpoint/2010/main" val="640253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Readiness Clearance</a:t>
            </a:r>
            <a:endParaRPr lang="en-US" dirty="0"/>
          </a:p>
        </p:txBody>
      </p:sp>
      <p:sp>
        <p:nvSpPr>
          <p:cNvPr id="3" name="Content Placeholder 2"/>
          <p:cNvSpPr>
            <a:spLocks noGrp="1"/>
          </p:cNvSpPr>
          <p:nvPr>
            <p:ph idx="1"/>
          </p:nvPr>
        </p:nvSpPr>
        <p:spPr/>
        <p:txBody>
          <a:bodyPr>
            <a:normAutofit lnSpcReduction="10000"/>
          </a:bodyPr>
          <a:lstStyle/>
          <a:p>
            <a:r>
              <a:rPr lang="en-US" b="1" dirty="0"/>
              <a:t>Each</a:t>
            </a:r>
            <a:r>
              <a:rPr lang="en-US" dirty="0"/>
              <a:t> time an approved test beam experiment sets up in the </a:t>
            </a:r>
            <a:r>
              <a:rPr lang="en-US" dirty="0" err="1"/>
              <a:t>beamline</a:t>
            </a:r>
            <a:r>
              <a:rPr lang="en-US" dirty="0"/>
              <a:t> it must obtain an Operational Readiness Clearance (ORC) before the apparatus can be operated with beam. </a:t>
            </a:r>
            <a:endParaRPr lang="en-US" dirty="0" smtClean="0"/>
          </a:p>
          <a:p>
            <a:r>
              <a:rPr lang="en-US" dirty="0" smtClean="0"/>
              <a:t>This </a:t>
            </a:r>
            <a:r>
              <a:rPr lang="en-US" dirty="0"/>
              <a:t>consists of an inspection of the equipment (in the beam enclosure) by the Particle Physics Division Safety Committee and an inspection of the enclosures by the Accelerator Division Radiation Safety Officer.</a:t>
            </a:r>
          </a:p>
        </p:txBody>
      </p:sp>
    </p:spTree>
    <p:extLst>
      <p:ext uri="{BB962C8B-B14F-4D97-AF65-F5344CB8AC3E}">
        <p14:creationId xmlns:p14="http://schemas.microsoft.com/office/powerpoint/2010/main" val="307290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a smooth beam run Users should be shown/told about</a:t>
            </a:r>
          </a:p>
          <a:p>
            <a:pPr lvl="1"/>
            <a:r>
              <a:rPr lang="en-US" dirty="0" smtClean="0"/>
              <a:t>How to Request beam from MCR</a:t>
            </a:r>
          </a:p>
          <a:p>
            <a:pPr lvl="1"/>
            <a:r>
              <a:rPr lang="en-US" dirty="0" smtClean="0"/>
              <a:t>CAL’s/ Access Procedures</a:t>
            </a:r>
          </a:p>
          <a:p>
            <a:pPr lvl="1"/>
            <a:r>
              <a:rPr lang="en-US" dirty="0"/>
              <a:t>Beam </a:t>
            </a:r>
            <a:r>
              <a:rPr lang="en-US" dirty="0" smtClean="0"/>
              <a:t>Structure</a:t>
            </a:r>
          </a:p>
          <a:p>
            <a:pPr lvl="1"/>
            <a:r>
              <a:rPr lang="en-US" dirty="0" err="1" smtClean="0"/>
              <a:t>Acnet</a:t>
            </a:r>
            <a:endParaRPr lang="en-US" dirty="0" smtClean="0"/>
          </a:p>
          <a:p>
            <a:pPr lvl="1"/>
            <a:r>
              <a:rPr lang="en-US" dirty="0" smtClean="0"/>
              <a:t>Logging into FTBF computers</a:t>
            </a:r>
          </a:p>
          <a:p>
            <a:pPr lvl="1"/>
            <a:r>
              <a:rPr lang="en-US" dirty="0" smtClean="0"/>
              <a:t>Table Control</a:t>
            </a:r>
          </a:p>
          <a:p>
            <a:pPr lvl="1"/>
            <a:r>
              <a:rPr lang="en-US" dirty="0" smtClean="0"/>
              <a:t>Instrumentation control</a:t>
            </a:r>
          </a:p>
          <a:p>
            <a:pPr lvl="1"/>
            <a:r>
              <a:rPr lang="en-US" dirty="0" smtClean="0"/>
              <a:t>How to check on Beam status (Ch13/</a:t>
            </a:r>
            <a:r>
              <a:rPr lang="en-US" dirty="0" err="1" smtClean="0"/>
              <a:t>elogs</a:t>
            </a:r>
            <a:r>
              <a:rPr lang="en-US" dirty="0" smtClean="0"/>
              <a:t>)</a:t>
            </a:r>
          </a:p>
          <a:p>
            <a:pPr lvl="1"/>
            <a:endParaRPr lang="en-US" dirty="0"/>
          </a:p>
        </p:txBody>
      </p:sp>
    </p:spTree>
    <p:extLst>
      <p:ext uri="{BB962C8B-B14F-4D97-AF65-F5344CB8AC3E}">
        <p14:creationId xmlns:p14="http://schemas.microsoft.com/office/powerpoint/2010/main" val="1308169462"/>
      </p:ext>
    </p:extLst>
  </p:cSld>
  <p:clrMapOvr>
    <a:masterClrMapping/>
  </p:clrMapOvr>
</p:sld>
</file>

<file path=ppt/theme/theme1.xml><?xml version="1.0" encoding="utf-8"?>
<a:theme xmlns:a="http://schemas.openxmlformats.org/drawingml/2006/main" name="Fermilab Test Beam Facility">
  <a:themeElements>
    <a:clrScheme name="FTBF">
      <a:dk1>
        <a:srgbClr val="519A24"/>
      </a:dk1>
      <a:lt1>
        <a:sysClr val="window" lastClr="FFFFFF"/>
      </a:lt1>
      <a:dk2>
        <a:srgbClr val="7F7F7F"/>
      </a:dk2>
      <a:lt2>
        <a:srgbClr val="F4EFB1"/>
      </a:lt2>
      <a:accent1>
        <a:srgbClr val="003399"/>
      </a:accent1>
      <a:accent2>
        <a:srgbClr val="DB720C"/>
      </a:accent2>
      <a:accent3>
        <a:srgbClr val="9BBB59"/>
      </a:accent3>
      <a:accent4>
        <a:srgbClr val="419B85"/>
      </a:accent4>
      <a:accent5>
        <a:srgbClr val="A93A3F"/>
      </a:accent5>
      <a:accent6>
        <a:srgbClr val="D28C00"/>
      </a:accent6>
      <a:hlink>
        <a:srgbClr val="00B0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TBF">
    <a:dk1>
      <a:srgbClr val="519A24"/>
    </a:dk1>
    <a:lt1>
      <a:srgbClr val="FFFFFF"/>
    </a:lt1>
    <a:dk2>
      <a:srgbClr val="000000"/>
    </a:dk2>
    <a:lt2>
      <a:srgbClr val="F4EFB1"/>
    </a:lt2>
    <a:accent1>
      <a:srgbClr val="003399"/>
    </a:accent1>
    <a:accent2>
      <a:srgbClr val="A93A3F"/>
    </a:accent2>
    <a:accent3>
      <a:srgbClr val="519A24"/>
    </a:accent3>
    <a:accent4>
      <a:srgbClr val="EAAF00"/>
    </a:accent4>
    <a:accent5>
      <a:srgbClr val="419B85"/>
    </a:accent5>
    <a:accent6>
      <a:srgbClr val="DB720C"/>
    </a:accent6>
    <a:hlink>
      <a:srgbClr val="0000FF"/>
    </a:hlink>
    <a:folHlink>
      <a:srgbClr val="D28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Fermilab Test Beam Facility</Template>
  <TotalTime>42</TotalTime>
  <Words>451</Words>
  <Application>Microsoft Office PowerPoint</Application>
  <PresentationFormat>On-screen Show (4:3)</PresentationFormat>
  <Paragraphs>84</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Fermilab Test Beam Facility</vt:lpstr>
      <vt:lpstr>Microsoft Excel Chart</vt:lpstr>
      <vt:lpstr>FTBF Operating Procedures</vt:lpstr>
      <vt:lpstr>User Statistics</vt:lpstr>
      <vt:lpstr>Typical Users</vt:lpstr>
      <vt:lpstr>To Conduct an Experiment</vt:lpstr>
      <vt:lpstr>Scheduling Guidelines</vt:lpstr>
      <vt:lpstr>Initial Request</vt:lpstr>
      <vt:lpstr>TSW Approval Process</vt:lpstr>
      <vt:lpstr>Operational Readiness Clearance</vt:lpstr>
      <vt:lpstr>Orientation</vt:lpstr>
      <vt:lpstr>Outreach</vt:lpstr>
      <vt:lpstr>Additional Slides</vt:lpstr>
      <vt:lpstr>Experiments &amp; TSWs</vt:lpstr>
      <vt:lpstr>Facility Usage</vt:lpstr>
    </vt:vector>
  </TitlesOfParts>
  <Company>Fermi National Accelerator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FTBF Operating Procedures</dc:title>
  <dc:creator>Aria Soha</dc:creator>
  <cp:lastModifiedBy>Aria Soha</cp:lastModifiedBy>
  <cp:revision>8</cp:revision>
  <dcterms:created xsi:type="dcterms:W3CDTF">2014-04-23T04:37:39Z</dcterms:created>
  <dcterms:modified xsi:type="dcterms:W3CDTF">2014-04-23T14:10:47Z</dcterms:modified>
</cp:coreProperties>
</file>