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61" r:id="rId7"/>
    <p:sldId id="279" r:id="rId8"/>
    <p:sldId id="260" r:id="rId9"/>
    <p:sldId id="265" r:id="rId10"/>
    <p:sldId id="271" r:id="rId11"/>
    <p:sldId id="274" r:id="rId12"/>
    <p:sldId id="266" r:id="rId13"/>
    <p:sldId id="267" r:id="rId14"/>
    <p:sldId id="268" r:id="rId15"/>
    <p:sldId id="272" r:id="rId16"/>
    <p:sldId id="270" r:id="rId17"/>
    <p:sldId id="282" r:id="rId18"/>
    <p:sldId id="273" r:id="rId19"/>
    <p:sldId id="275" r:id="rId20"/>
    <p:sldId id="276" r:id="rId21"/>
    <p:sldId id="283" r:id="rId22"/>
    <p:sldId id="259" r:id="rId23"/>
    <p:sldId id="277" r:id="rId24"/>
    <p:sldId id="264" r:id="rId25"/>
    <p:sldId id="27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1967" autoAdjust="0"/>
    <p:restoredTop sz="90929"/>
  </p:normalViewPr>
  <p:slideViewPr>
    <p:cSldViewPr>
      <p:cViewPr>
        <p:scale>
          <a:sx n="100" d="100"/>
          <a:sy n="100" d="100"/>
        </p:scale>
        <p:origin x="-152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25A8C-7961-6C46-A92E-A180DED7DFEC}" type="datetimeFigureOut">
              <a:rPr lang="en-US" smtClean="0"/>
              <a:t>22/4/14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337F8-0B8E-7343-8A02-1DA43BE70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45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307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307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FB1C35CA-66A0-AB44-B68F-16E78FDAF2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084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DF3404-18CD-0042-9578-55B895400115}" type="slidenum">
              <a:rPr lang="en-US" sz="1100"/>
              <a:pPr eaLnBrk="1" hangingPunct="1"/>
              <a:t>6</a:t>
            </a:fld>
            <a:endParaRPr lang="en-US" sz="11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41100E-4D4E-774D-B181-FB4059C9928C}" type="slidenum">
              <a:rPr lang="en-US" sz="1100"/>
              <a:pPr eaLnBrk="1" hangingPunct="1"/>
              <a:t>11</a:t>
            </a:fld>
            <a:endParaRPr lang="en-US" sz="11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Henric Wilkens (CERN)</a:t>
            </a:r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102" name="Rectangle 10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F07C765-64CE-6547-A3E2-22A11227191E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dirty="0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C47C2E-E085-6A44-AE12-39C3A3EC8684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0" y="6232525"/>
            <a:ext cx="914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charset="0"/>
              </a:rPr>
              <a:t>AIDA is co-funded by the European Commission within the Framework Programme 7 Capacities Specific Programme, Grant Agreement 262025 </a:t>
            </a:r>
          </a:p>
        </p:txBody>
      </p:sp>
      <p:pic>
        <p:nvPicPr>
          <p:cNvPr id="6" name="Picture 6" descr="EuFlag58x3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 smtClean="0"/>
            </a:lvl1pPr>
          </a:lstStyle>
          <a:p>
            <a:r>
              <a:rPr lang="en-US" altLang="en-US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86800" y="6534150"/>
            <a:ext cx="457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CBD27E-658D-4B02-B7EA-4DF986AB325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12" descr="AIDA-head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150476" y="-31929"/>
            <a:ext cx="111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7200" dirty="0">
                <a:solidFill>
                  <a:srgbClr val="2D2D8A"/>
                </a:solidFill>
                <a:latin typeface="Arial" pitchFamily="34" charset="0"/>
                <a:ea typeface="ＭＳ Ｐゴシック" pitchFamily="34" charset="-128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564013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2BCE-F5B9-4D86-8974-6C895E33A3A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6840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6043-E270-46FB-BC0B-0567E7C8F0D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5523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6BCA5-BF57-431F-8AE6-6E2D9E38AF1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168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55FA0-680D-45CE-B004-F8A785837A1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7299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9F03-BB3F-42ED-97AB-9F90DEE8A0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9695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2EC-EE1F-4257-926F-134DE6F7E6E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5009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32FC6-9A7C-4817-85B6-E28334B88EA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148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dirty="0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fld id="{08F69B87-BB24-4249-8000-885AEA99482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90B17-C238-4C26-B965-B005862BDFA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2932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A3666-1E6F-4380-9EDE-F8CC8B888F6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9000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7B7D-D455-4FC5-BF6C-6B403DA9AFC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3703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0" y="6232525"/>
            <a:ext cx="914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charset="0"/>
              </a:rPr>
              <a:t>AIDA is co-funded by the European Commission within the Framework Programme 7 Capacities Specific Programme, Grant Agreement 262025 </a:t>
            </a:r>
          </a:p>
        </p:txBody>
      </p:sp>
      <p:pic>
        <p:nvPicPr>
          <p:cNvPr id="6" name="Picture 6" descr="EuFlag58x3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 smtClean="0"/>
            </a:lvl1pPr>
          </a:lstStyle>
          <a:p>
            <a:r>
              <a:rPr lang="en-US" altLang="en-US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86800" y="6534150"/>
            <a:ext cx="457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CBD27E-658D-4B02-B7EA-4DF986AB325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12" descr="AIDA-head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150476" y="-31929"/>
            <a:ext cx="111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7200" dirty="0">
                <a:solidFill>
                  <a:srgbClr val="2D2D8A"/>
                </a:solidFill>
                <a:latin typeface="Arial" pitchFamily="34" charset="0"/>
                <a:ea typeface="ＭＳ Ｐゴシック" pitchFamily="34" charset="-128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4200067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2BCE-F5B9-4D86-8974-6C895E33A3A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476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6043-E270-46FB-BC0B-0567E7C8F0D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2674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6BCA5-BF57-431F-8AE6-6E2D9E38AF1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5561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55FA0-680D-45CE-B004-F8A785837A1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4150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9F03-BB3F-42ED-97AB-9F90DEE8A0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643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2EC-EE1F-4257-926F-134DE6F7E6E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127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728DE3-2214-CC4E-A323-1493BF99324D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32FC6-9A7C-4817-85B6-E28334B88EA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4933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90B17-C238-4C26-B965-B005862BDFA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701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A3666-1E6F-4380-9EDE-F8CC8B888F6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1078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7B7D-D455-4FC5-BF6C-6B403DA9AFC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2140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0" y="6232525"/>
            <a:ext cx="914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">
                <a:solidFill>
                  <a:srgbClr val="000000"/>
                </a:solidFill>
                <a:latin typeface="Arial" charset="0"/>
                <a:ea typeface="ＭＳ Ｐゴシック" charset="0"/>
              </a:rPr>
              <a:t>AIDA is co-funded by the European Commission within the Framework Programme 7 Capacities Specific Programme, Grant Agreement 262025 </a:t>
            </a:r>
          </a:p>
        </p:txBody>
      </p:sp>
      <p:pic>
        <p:nvPicPr>
          <p:cNvPr id="6" name="Picture 6" descr="EuFlag58x3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 smtClean="0"/>
            </a:lvl1pPr>
          </a:lstStyle>
          <a:p>
            <a:r>
              <a:rPr lang="en-US" altLang="en-US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86800" y="6534150"/>
            <a:ext cx="457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CBD27E-658D-4B02-B7EA-4DF986AB325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12" descr="AIDA-head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3150476" y="-31929"/>
            <a:ext cx="111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7200" dirty="0">
                <a:solidFill>
                  <a:srgbClr val="2D2D8A"/>
                </a:solidFill>
                <a:latin typeface="Arial" pitchFamily="34" charset="0"/>
                <a:ea typeface="ＭＳ Ｐゴシック" pitchFamily="34" charset="-128"/>
              </a:rPr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1935126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2BCE-F5B9-4D86-8974-6C895E33A3AA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4880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6043-E270-46FB-BC0B-0567E7C8F0D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4527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6BCA5-BF57-431F-8AE6-6E2D9E38AF17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3766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55FA0-680D-45CE-B004-F8A785837A1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0239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99F03-BB3F-42ED-97AB-9F90DEE8A020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715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5029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EE0AAD-4851-624F-8400-29C0CBEDC94E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2EC-EE1F-4257-926F-134DE6F7E6E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45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32FC6-9A7C-4817-85B6-E28334B88EA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4608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90B17-C238-4C26-B965-B005862BDFA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0145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A3666-1E6F-4380-9EDE-F8CC8B888F62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7847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t>K. Elsener, H. Wilkens</a:t>
            </a: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97B7D-D455-4FC5-BF6C-6B403DA9AFC6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435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6768752" cy="1124744"/>
          </a:xfrm>
        </p:spPr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75FD9C-DB03-284B-A4F5-3C8020A2129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AB1F8F-775E-9D44-ADA0-75DA2AFAF231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Henric Wilkens (CERN)</a:t>
            </a:r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9E08B2-1137-0B42-9F9F-3FB1B6866B0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965957-C8F9-2B45-8355-17EEB41243A2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Henric Wilkens (CERN)</a:t>
            </a:r>
            <a:endParaRPr lang="en-US" dirty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B1A0AC-D7B2-DC4C-AD9F-5B45C28072D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0"/>
            <a:ext cx="684076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477B2"/>
                </a:solidFill>
              </a:defRPr>
            </a:lvl1pPr>
          </a:lstStyle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3477B2"/>
                </a:solidFill>
              </a:defRPr>
            </a:lvl1pPr>
          </a:lstStyle>
          <a:p>
            <a:r>
              <a:rPr lang="en-US" dirty="0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3477B2"/>
                </a:solidFill>
                <a:latin typeface="Times" charset="0"/>
              </a:defRPr>
            </a:lvl1pPr>
          </a:lstStyle>
          <a:p>
            <a:fld id="{B5E24D7B-D18D-9F44-8BBF-3BF6168E9B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2400" y="116632"/>
            <a:ext cx="936104" cy="936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3477B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Helvetic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>
                  <a:alpha val="39998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1027" name="Picture 11" descr="AIDA-slide-head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eaLnBrk="1" hangingPunct="1">
              <a:defRPr/>
            </a:pPr>
            <a:fld id="{D08E21C7-82ED-4C51-828C-FF733B6D4B48}" type="slidenum"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1" name="Picture 13" descr="EuFlag58x3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074812" y="11837"/>
            <a:ext cx="94790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5100" dirty="0">
                <a:solidFill>
                  <a:srgbClr val="333399"/>
                </a:solidFill>
                <a:latin typeface="Arial" pitchFamily="34" charset="0"/>
                <a:ea typeface="ＭＳ Ｐゴシック" pitchFamily="34" charset="-128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175235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>
                  <a:alpha val="39998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1027" name="Picture 11" descr="AIDA-slide-head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eaLnBrk="1" hangingPunct="1">
              <a:defRPr/>
            </a:pPr>
            <a:fld id="{D08E21C7-82ED-4C51-828C-FF733B6D4B48}" type="slidenum"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1" name="Picture 13" descr="EuFlag58x3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074812" y="11837"/>
            <a:ext cx="94790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5100" dirty="0">
                <a:solidFill>
                  <a:srgbClr val="333399"/>
                </a:solidFill>
                <a:latin typeface="Arial" pitchFamily="34" charset="0"/>
                <a:ea typeface="ＭＳ Ｐゴシック" pitchFamily="34" charset="-128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7929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>
                  <a:alpha val="39998"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sym typeface="Arial" pitchFamily="34" charset="0"/>
            </a:endParaRPr>
          </a:p>
        </p:txBody>
      </p:sp>
      <p:pic>
        <p:nvPicPr>
          <p:cNvPr id="1027" name="Picture 11" descr="AIDA-slide-head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0"/>
            <a:ext cx="624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3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532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 eaLnBrk="1" hangingPunct="1">
              <a:defRPr/>
            </a:pPr>
            <a:fld id="{D08E21C7-82ED-4C51-828C-FF733B6D4B48}" type="slidenum"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31" name="Picture 13" descr="EuFlag58x3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53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2074812" y="11837"/>
            <a:ext cx="947908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5100" dirty="0">
                <a:solidFill>
                  <a:srgbClr val="333399"/>
                </a:solidFill>
                <a:latin typeface="Arial" pitchFamily="34" charset="0"/>
                <a:ea typeface="ＭＳ Ｐゴシック" pitchFamily="34" charset="-128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162030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CERN </a:t>
            </a:r>
            <a:r>
              <a:rPr lang="en-GB" dirty="0" err="1" smtClean="0"/>
              <a:t>Testbeam</a:t>
            </a:r>
            <a:r>
              <a:rPr lang="en-GB" dirty="0" smtClean="0"/>
              <a:t> facilities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H. Wilkens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184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North Area Test Beams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41375"/>
            <a:ext cx="8378825" cy="41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6" name="Rectangle 10"/>
          <p:cNvSpPr>
            <a:spLocks noChangeArrowheads="1"/>
          </p:cNvSpPr>
          <p:nvPr/>
        </p:nvSpPr>
        <p:spPr bwMode="auto">
          <a:xfrm>
            <a:off x="668338" y="5160963"/>
            <a:ext cx="74041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FF"/>
                </a:solidFill>
              </a:rPr>
              <a:t>Up to 4 user areas per beam line</a:t>
            </a:r>
          </a:p>
          <a:p>
            <a:pPr lvl="1"/>
            <a:r>
              <a:rPr lang="en-US" sz="1800"/>
              <a:t>Possibility to take parasitic muons behind main user</a:t>
            </a:r>
          </a:p>
          <a:p>
            <a:pPr lvl="1"/>
            <a:r>
              <a:rPr lang="en-US" sz="1800"/>
              <a:t>Some areas permanently occupied by LHC users (ATLAS, CMS, LHCb, TOTEM)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2354263" y="2389188"/>
            <a:ext cx="4429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3648075" y="2638425"/>
            <a:ext cx="4429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H4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027113" y="3440113"/>
            <a:ext cx="44291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H6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1438275" y="4060825"/>
            <a:ext cx="4429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H8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459413" y="1065213"/>
            <a:ext cx="517525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NA61</a:t>
            </a:r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2797175" y="3041650"/>
            <a:ext cx="1636713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 b="1"/>
              <a:t>ATLAS, EuDET, SILC…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2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April 23rd,  2014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Henric Wilkens (CERN)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5EA86-D3C8-5449-A228-35973243D85E}" type="slidenum">
              <a:rPr lang="en-US" sz="1200">
                <a:solidFill>
                  <a:srgbClr val="0000CC"/>
                </a:solidFill>
              </a:rPr>
              <a:pPr eaLnBrk="1" hangingPunct="1"/>
              <a:t>11</a:t>
            </a:fld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47625"/>
            <a:ext cx="8329612" cy="7937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North Area Beam Characteristics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41375"/>
            <a:ext cx="7326313" cy="561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Momentum range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H2, H4, H8: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10 – 400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GeV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/c (secondary beam)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primary proton beam at 400 (450)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GeV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H6: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  <a:latin typeface="Arial" charset="0"/>
              </a:rPr>
              <a:t>5 – 205 </a:t>
            </a:r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GeV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/c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Particle type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electrons, hadrons, muons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000" dirty="0">
                <a:latin typeface="Arial" charset="0"/>
                <a:sym typeface="Wingdings" charset="0"/>
              </a:rPr>
              <a:t>	 secondary target tertiary beam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Particle intensity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max. 2*10</a:t>
            </a:r>
            <a:r>
              <a:rPr lang="en-US" sz="2000" baseline="30000" dirty="0">
                <a:latin typeface="Arial" charset="0"/>
              </a:rPr>
              <a:t>8 </a:t>
            </a:r>
            <a:r>
              <a:rPr lang="en-US" sz="2000" dirty="0">
                <a:latin typeface="Arial" charset="0"/>
              </a:rPr>
              <a:t>particles per spill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Spill structure from SPS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4.8s – 9.6s spill length, </a:t>
            </a:r>
            <a:r>
              <a:rPr lang="en-US" sz="2000" dirty="0" err="1">
                <a:latin typeface="Arial" charset="0"/>
              </a:rPr>
              <a:t>debunched</a:t>
            </a:r>
            <a:r>
              <a:rPr lang="en-US" sz="2000" dirty="0">
                <a:latin typeface="Arial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1 spill every 14s – ~48s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spill length/repetition frequency depend on number of facilities which need SPS extraction (CNGS, LHC) </a:t>
            </a:r>
          </a:p>
        </p:txBody>
      </p:sp>
      <p:grpSp>
        <p:nvGrpSpPr>
          <p:cNvPr id="13319" name="Group 4"/>
          <p:cNvGrpSpPr>
            <a:grpSpLocks/>
          </p:cNvGrpSpPr>
          <p:nvPr/>
        </p:nvGrpSpPr>
        <p:grpSpPr bwMode="auto">
          <a:xfrm>
            <a:off x="4976813" y="2373313"/>
            <a:ext cx="3970337" cy="2868612"/>
            <a:chOff x="137" y="480"/>
            <a:chExt cx="2380" cy="2003"/>
          </a:xfrm>
        </p:grpSpPr>
        <p:pic>
          <p:nvPicPr>
            <p:cNvPr id="1332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" y="480"/>
              <a:ext cx="2365" cy="2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Text Box 6"/>
            <p:cNvSpPr txBox="1">
              <a:spLocks noChangeArrowheads="1"/>
            </p:cNvSpPr>
            <p:nvPr/>
          </p:nvSpPr>
          <p:spPr bwMode="auto">
            <a:xfrm>
              <a:off x="176" y="2106"/>
              <a:ext cx="6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CC00"/>
                  </a:solidFill>
                </a:rPr>
                <a:t>SFTPRO</a:t>
              </a:r>
            </a:p>
          </p:txBody>
        </p:sp>
        <p:sp>
          <p:nvSpPr>
            <p:cNvPr id="13325" name="Text Box 7"/>
            <p:cNvSpPr txBox="1">
              <a:spLocks noChangeArrowheads="1"/>
            </p:cNvSpPr>
            <p:nvPr/>
          </p:nvSpPr>
          <p:spPr bwMode="auto">
            <a:xfrm>
              <a:off x="1090" y="2106"/>
              <a:ext cx="63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CC00"/>
                  </a:solidFill>
                </a:rPr>
                <a:t>3xCNGS</a:t>
              </a:r>
            </a:p>
          </p:txBody>
        </p:sp>
        <p:sp>
          <p:nvSpPr>
            <p:cNvPr id="13326" name="Text Box 8"/>
            <p:cNvSpPr txBox="1">
              <a:spLocks noChangeArrowheads="1"/>
            </p:cNvSpPr>
            <p:nvPr/>
          </p:nvSpPr>
          <p:spPr bwMode="auto">
            <a:xfrm>
              <a:off x="1794" y="2106"/>
              <a:ext cx="39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CC00"/>
                  </a:solidFill>
                </a:rPr>
                <a:t>LHC</a:t>
              </a:r>
            </a:p>
          </p:txBody>
        </p:sp>
        <p:sp>
          <p:nvSpPr>
            <p:cNvPr id="13327" name="Text Box 9"/>
            <p:cNvSpPr txBox="1">
              <a:spLocks noChangeArrowheads="1"/>
            </p:cNvSpPr>
            <p:nvPr/>
          </p:nvSpPr>
          <p:spPr bwMode="auto">
            <a:xfrm>
              <a:off x="2199" y="2109"/>
              <a:ext cx="31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CC00"/>
                  </a:solidFill>
                </a:rPr>
                <a:t>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36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 the North Hall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23rd,  2014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0"/>
            <a:ext cx="1905000" cy="114300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553" r="19553"/>
          <a:stretch>
            <a:fillRect/>
          </a:stretch>
        </p:blipFill>
        <p:spPr>
          <a:xfrm>
            <a:off x="5197500" y="1219200"/>
            <a:ext cx="3641700" cy="4370040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771256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 smtClean="0"/>
              <a:t>A big clean-up campaign has be completed.</a:t>
            </a:r>
          </a:p>
          <a:p>
            <a:pPr marL="0" indent="0">
              <a:buNone/>
            </a:pPr>
            <a:r>
              <a:rPr lang="en-GB" sz="2000" dirty="0" smtClean="0"/>
              <a:t>A new Gama irradiation facility,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GIF++ is being prepared in the EHN1 north hall:</a:t>
            </a:r>
          </a:p>
          <a:p>
            <a:r>
              <a:rPr lang="en-GB" sz="2000" dirty="0" smtClean="0"/>
              <a:t>Source foreseen ~16TBq, (old GIF had 740GBq in ‘97) +set of collimators for intensity modulation.</a:t>
            </a:r>
          </a:p>
          <a:p>
            <a:r>
              <a:rPr lang="en-GB" sz="2000" dirty="0" smtClean="0"/>
              <a:t>Located on H4 beam line, (old GIF had lost its </a:t>
            </a:r>
            <a:r>
              <a:rPr lang="en-GB" sz="2000" dirty="0" err="1" smtClean="0"/>
              <a:t>beamline</a:t>
            </a:r>
            <a:r>
              <a:rPr lang="en-GB" sz="2000" dirty="0" smtClean="0"/>
              <a:t>). </a:t>
            </a:r>
            <a:endParaRPr lang="en-GB" sz="2000" dirty="0"/>
          </a:p>
          <a:p>
            <a:r>
              <a:rPr lang="en-GB" sz="2000" dirty="0" smtClean="0"/>
              <a:t>Will also have a set of cosmic triggers, for using outside of SPS running. </a:t>
            </a:r>
          </a:p>
          <a:p>
            <a:pPr marL="0" indent="0">
              <a:buNone/>
            </a:pPr>
            <a:r>
              <a:rPr lang="en-GB" sz="2000" dirty="0" smtClean="0"/>
              <a:t>Source delivery Sept. ‘14, then commissioning. Available for users in ‘15. </a:t>
            </a:r>
          </a:p>
          <a:p>
            <a:pPr marL="0" indent="0">
              <a:buNone/>
            </a:pPr>
            <a:r>
              <a:rPr lang="en-GB" sz="2000" dirty="0" smtClean="0"/>
              <a:t>Old GIF will be decommissioned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AAD-4851-624F-8400-29C0CBEDC94E}" type="slidenum">
              <a:rPr lang="en-US" smtClean="0"/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3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4973" b="4973"/>
          <a:stretch>
            <a:fillRect/>
          </a:stretch>
        </p:blipFill>
        <p:spPr>
          <a:xfrm>
            <a:off x="323528" y="1124744"/>
            <a:ext cx="3073701" cy="18112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346" y="1178703"/>
            <a:ext cx="2382832" cy="3180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1196752"/>
            <a:ext cx="21852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Goliath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EHN1, H4 beam line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Large classical dipole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160x240x360cm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0.85T field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6176" y="4491697"/>
            <a:ext cx="25571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CMS M1 magnet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EHN1, H2 beam line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superconducting dipole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82 cm gap, 1.4m diameter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3.T field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802" y="3789040"/>
            <a:ext cx="249299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90"/>
                </a:solidFill>
              </a:rPr>
              <a:t>Morpurgo</a:t>
            </a:r>
            <a:endParaRPr lang="en-GB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EHN1, H8 beam line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superconducting dipole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000090"/>
                </a:solidFill>
              </a:rPr>
              <a:t>1.6m diameter, 4m length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rgbClr val="000090"/>
                </a:solidFill>
              </a:rPr>
              <a:t>1</a:t>
            </a:r>
            <a:r>
              <a:rPr lang="en-GB" dirty="0" smtClean="0">
                <a:solidFill>
                  <a:srgbClr val="000090"/>
                </a:solidFill>
              </a:rPr>
              <a:t>.5T field</a:t>
            </a:r>
            <a:endParaRPr lang="en-GB" dirty="0">
              <a:solidFill>
                <a:srgbClr val="000090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84984"/>
            <a:ext cx="317017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8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EUDET telescope copies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EUDET telescope was very successful, 5 built by DESY, sixth in the making:</a:t>
            </a:r>
          </a:p>
          <a:p>
            <a:r>
              <a:rPr lang="en-GB" sz="2000" dirty="0" smtClean="0"/>
              <a:t>EUDET, the original one, commuting between DESY and CERN SPS. </a:t>
            </a:r>
          </a:p>
          <a:p>
            <a:r>
              <a:rPr lang="en-GB" sz="2000" dirty="0" smtClean="0"/>
              <a:t>ANEMONE, copy for Bonn, used there.</a:t>
            </a:r>
          </a:p>
          <a:p>
            <a:r>
              <a:rPr lang="en-GB" sz="2000" dirty="0" smtClean="0"/>
              <a:t>ACONITE, copy for ATLAS used at CERN-SPS, DESY,  going to SLAC. </a:t>
            </a:r>
          </a:p>
          <a:p>
            <a:r>
              <a:rPr lang="en-GB" sz="2000" dirty="0" smtClean="0"/>
              <a:t>DATURA, copy for DESY, at the TB21 area.</a:t>
            </a:r>
          </a:p>
          <a:p>
            <a:r>
              <a:rPr lang="en-GB" sz="2000" dirty="0" smtClean="0"/>
              <a:t>CALADIUM, copy for Carlton, used at FNAL. </a:t>
            </a:r>
          </a:p>
          <a:p>
            <a:r>
              <a:rPr lang="en-GB" sz="2000" dirty="0" smtClean="0"/>
              <a:t>DRYOPTERIS, copy being prepared for DESY. </a:t>
            </a:r>
          </a:p>
          <a:p>
            <a:endParaRPr lang="en-GB" sz="2000" dirty="0"/>
          </a:p>
          <a:p>
            <a:r>
              <a:rPr lang="en-GB" sz="2000" dirty="0" smtClean="0"/>
              <a:t>All using AIDA projects:</a:t>
            </a:r>
          </a:p>
          <a:p>
            <a:pPr lvl="1"/>
            <a:r>
              <a:rPr lang="en-GB" sz="1600" dirty="0" smtClean="0"/>
              <a:t>EUDAQ common DAQ software</a:t>
            </a:r>
          </a:p>
          <a:p>
            <a:pPr lvl="1"/>
            <a:r>
              <a:rPr lang="en-GB" sz="1600" dirty="0" smtClean="0"/>
              <a:t>TLU trigger units</a:t>
            </a:r>
          </a:p>
          <a:p>
            <a:pPr lvl="1"/>
            <a:r>
              <a:rPr lang="en-GB" sz="1600" dirty="0" err="1" smtClean="0"/>
              <a:t>EUTelescope</a:t>
            </a:r>
            <a:r>
              <a:rPr lang="en-GB" sz="1600" dirty="0" smtClean="0"/>
              <a:t> analysis software</a:t>
            </a:r>
          </a:p>
          <a:p>
            <a:pPr lvl="1"/>
            <a:r>
              <a:rPr lang="en-GB" sz="1600" dirty="0" smtClean="0"/>
              <a:t>Different sensors being prepared Mimosa, </a:t>
            </a:r>
            <a:r>
              <a:rPr lang="en-GB" sz="1600" dirty="0" err="1" smtClean="0"/>
              <a:t>Timepix</a:t>
            </a:r>
            <a:r>
              <a:rPr lang="en-GB" sz="1600" dirty="0" smtClean="0"/>
              <a:t>, </a:t>
            </a:r>
          </a:p>
          <a:p>
            <a:pPr marL="457200" lvl="1" indent="0">
              <a:buNone/>
            </a:pPr>
            <a:r>
              <a:rPr lang="en-GB" sz="1600" dirty="0"/>
              <a:t> </a:t>
            </a:r>
            <a:r>
              <a:rPr lang="en-GB" sz="1600" dirty="0" smtClean="0"/>
              <a:t>    FE-i4.</a:t>
            </a:r>
          </a:p>
          <a:p>
            <a:pPr marL="0" indent="0">
              <a:buNone/>
            </a:pPr>
            <a:r>
              <a:rPr lang="en-GB" sz="2400" dirty="0" smtClean="0"/>
              <a:t>Costs ~ 75kEuro, +12kEuro for DCS.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H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F42BCE-F5B9-4D86-8974-6C895E33A3AA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536" y="2962352"/>
            <a:ext cx="2948788" cy="31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beams 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t="15918" b="15918"/>
          <a:stretch>
            <a:fillRect/>
          </a:stretch>
        </p:blipFill>
        <p:spPr>
          <a:xfrm>
            <a:off x="4211960" y="1219200"/>
            <a:ext cx="4627240" cy="272676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AAD-4851-624F-8400-29C0CBEDC94E}" type="slidenum">
              <a:rPr lang="en-US" smtClean="0"/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340768"/>
            <a:ext cx="7992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2013: Fragmented Ions, </a:t>
            </a:r>
            <a:r>
              <a:rPr lang="en-GB" sz="1800" dirty="0" err="1" smtClean="0"/>
              <a:t>Pb</a:t>
            </a:r>
            <a:r>
              <a:rPr lang="en-GB" sz="1800" dirty="0" smtClean="0"/>
              <a:t> in SPS, Be </a:t>
            </a:r>
          </a:p>
          <a:p>
            <a:r>
              <a:rPr lang="en-GB" sz="1800" dirty="0"/>
              <a:t>	</a:t>
            </a:r>
            <a:r>
              <a:rPr lang="en-GB" sz="1800" dirty="0" smtClean="0"/>
              <a:t>extracted to NA61. </a:t>
            </a:r>
          </a:p>
          <a:p>
            <a:r>
              <a:rPr lang="en-GB" sz="1800" dirty="0" smtClean="0"/>
              <a:t>2015: </a:t>
            </a:r>
            <a:r>
              <a:rPr lang="en-GB" sz="1800" dirty="0" err="1" smtClean="0"/>
              <a:t>Ar</a:t>
            </a:r>
            <a:r>
              <a:rPr lang="en-GB" sz="1800" dirty="0" smtClean="0"/>
              <a:t> run in February/March</a:t>
            </a:r>
          </a:p>
          <a:p>
            <a:r>
              <a:rPr lang="en-GB" sz="1800" dirty="0" smtClean="0"/>
              <a:t>2016: </a:t>
            </a:r>
            <a:r>
              <a:rPr lang="en-GB" sz="1800" dirty="0" err="1" smtClean="0"/>
              <a:t>Pb</a:t>
            </a:r>
            <a:endParaRPr lang="en-GB" sz="1800" dirty="0" smtClean="0"/>
          </a:p>
          <a:p>
            <a:r>
              <a:rPr lang="en-GB" sz="1800" dirty="0" smtClean="0"/>
              <a:t>2017: </a:t>
            </a:r>
            <a:r>
              <a:rPr lang="en-GB" sz="1800" dirty="0" err="1" smtClean="0"/>
              <a:t>Xe</a:t>
            </a:r>
            <a:endParaRPr lang="en-GB" sz="1800" dirty="0" smtClean="0"/>
          </a:p>
          <a:p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Ion beams available also in H8 and will </a:t>
            </a:r>
          </a:p>
          <a:p>
            <a:r>
              <a:rPr lang="en-GB" sz="1800" dirty="0"/>
              <a:t>a</a:t>
            </a:r>
            <a:r>
              <a:rPr lang="en-GB" sz="1800" dirty="0" smtClean="0"/>
              <a:t>lso be available in H4:</a:t>
            </a:r>
          </a:p>
          <a:p>
            <a:endParaRPr lang="en-GB" sz="1800" dirty="0" smtClean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 smtClean="0"/>
              <a:t>Interest for use as </a:t>
            </a:r>
            <a:r>
              <a:rPr lang="en-GB" sz="1800" dirty="0" err="1" smtClean="0"/>
              <a:t>testbeam</a:t>
            </a:r>
            <a:r>
              <a:rPr lang="en-GB" sz="1800" dirty="0" smtClean="0"/>
              <a:t> for experiments like CALET (ISS), </a:t>
            </a:r>
            <a:r>
              <a:rPr lang="en-GB" sz="1800" dirty="0" err="1" smtClean="0"/>
              <a:t>Medipix</a:t>
            </a:r>
            <a:r>
              <a:rPr lang="en-GB" sz="1800" dirty="0" smtClean="0"/>
              <a:t>/</a:t>
            </a:r>
            <a:r>
              <a:rPr lang="en-GB" sz="1800" dirty="0" err="1" smtClean="0"/>
              <a:t>Timepix</a:t>
            </a:r>
            <a:r>
              <a:rPr lang="en-GB" sz="1800" dirty="0" smtClean="0"/>
              <a:t>, Nucleon (</a:t>
            </a:r>
            <a:r>
              <a:rPr lang="en-GB" sz="1800" dirty="0" err="1" smtClean="0"/>
              <a:t>satelite</a:t>
            </a:r>
            <a:r>
              <a:rPr lang="en-GB" sz="1800" dirty="0" smtClean="0"/>
              <a:t>), …. 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3861048"/>
            <a:ext cx="135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NA61 program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970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7"/>
            <a:ext cx="8229600" cy="604638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Testbeams</a:t>
            </a:r>
            <a:r>
              <a:rPr lang="en-US" dirty="0"/>
              <a:t> for Neutrino </a:t>
            </a:r>
            <a:r>
              <a:rPr lang="en-US" dirty="0" smtClean="0"/>
              <a:t>experiments</a:t>
            </a:r>
            <a:endParaRPr lang="en-US" dirty="0"/>
          </a:p>
        </p:txBody>
      </p:sp>
      <p:pic>
        <p:nvPicPr>
          <p:cNvPr id="4" name="Picture 3" descr="Screen Shot 2014-04-03 at 05.0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3600400" cy="19111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39952" y="784671"/>
            <a:ext cx="4895878" cy="3940473"/>
            <a:chOff x="-850991" y="317952"/>
            <a:chExt cx="6775434" cy="4959066"/>
          </a:xfrm>
        </p:grpSpPr>
        <p:pic>
          <p:nvPicPr>
            <p:cNvPr id="6" name="Picture 5" descr="Screen Shot 2014-04-03 at 05.01.2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991" y="1173168"/>
              <a:ext cx="6775434" cy="4103850"/>
            </a:xfrm>
            <a:prstGeom prst="rect">
              <a:avLst/>
            </a:prstGeom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96" y="317952"/>
              <a:ext cx="1035479" cy="855216"/>
            </a:xfrm>
            <a:prstGeom prst="rect">
              <a:avLst/>
            </a:prstGeom>
            <a:noFill/>
            <a:ln w="158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283255" y="1148625"/>
              <a:ext cx="222620" cy="12832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3231" y="418024"/>
              <a:ext cx="1199488" cy="918521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3624005" y="1336545"/>
              <a:ext cx="619488" cy="16994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99592" y="4913873"/>
            <a:ext cx="7637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~70m extension of the North Experimental Hall.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2 pools for prototype detectors.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00FF"/>
                </a:solidFill>
              </a:rPr>
              <a:t>e</a:t>
            </a:r>
            <a:r>
              <a:rPr lang="en-US" sz="2000" dirty="0" smtClean="0">
                <a:solidFill>
                  <a:srgbClr val="0000FF"/>
                </a:solidFill>
              </a:rPr>
              <a:t>xtension of H2 and H4 </a:t>
            </a:r>
            <a:r>
              <a:rPr lang="en-US" sz="2000" dirty="0" err="1" smtClean="0">
                <a:solidFill>
                  <a:srgbClr val="0000FF"/>
                </a:solidFill>
              </a:rPr>
              <a:t>beamlines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</a:rPr>
              <a:t>Operational mid/fall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160"/>
            <a:ext cx="8229600" cy="3568613"/>
          </a:xfrm>
        </p:spPr>
        <p:txBody>
          <a:bodyPr/>
          <a:lstStyle/>
          <a:p>
            <a:r>
              <a:rPr lang="en-US" dirty="0" smtClean="0"/>
              <a:t>EHN1 extension construction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19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4-01-08 at 19.38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353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57"/>
            <a:ext cx="8229600" cy="604638"/>
          </a:xfrm>
        </p:spPr>
        <p:txBody>
          <a:bodyPr>
            <a:normAutofit/>
          </a:bodyPr>
          <a:lstStyle/>
          <a:p>
            <a:pPr algn="l"/>
            <a:r>
              <a:rPr lang="en-US" dirty="0" err="1"/>
              <a:t>Testbeams</a:t>
            </a:r>
            <a:r>
              <a:rPr lang="en-US" dirty="0"/>
              <a:t> for Neutrino </a:t>
            </a:r>
            <a:r>
              <a:rPr lang="en-US" dirty="0" err="1"/>
              <a:t>experiements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160"/>
            <a:ext cx="8229600" cy="3568613"/>
          </a:xfrm>
        </p:spPr>
        <p:txBody>
          <a:bodyPr/>
          <a:lstStyle/>
          <a:p>
            <a:r>
              <a:rPr lang="en-US" dirty="0" smtClean="0"/>
              <a:t>EHN1 extension construction</a:t>
            </a:r>
            <a:endParaRPr lang="en-US" dirty="0"/>
          </a:p>
        </p:txBody>
      </p:sp>
      <p:pic>
        <p:nvPicPr>
          <p:cNvPr id="13" name="Picture 12" descr="Screen Shot 2014-01-08 at 19.3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96" y="3212976"/>
            <a:ext cx="3579096" cy="32311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373" y="3645024"/>
            <a:ext cx="2825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dirty="0" smtClean="0">
                <a:solidFill>
                  <a:srgbClr val="FF0000"/>
                </a:solidFill>
              </a:rPr>
              <a:t>harged beams layout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(~0.5-20 GeV/c)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92817" y="4838534"/>
            <a:ext cx="1315220" cy="30979"/>
          </a:xfrm>
          <a:prstGeom prst="straightConnector1">
            <a:avLst/>
          </a:prstGeom>
          <a:ln w="6350" cmpd="sng">
            <a:solidFill>
              <a:srgbClr val="FF2F4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98951" y="5325417"/>
            <a:ext cx="2773399" cy="0"/>
          </a:xfrm>
          <a:prstGeom prst="straightConnector1">
            <a:avLst/>
          </a:prstGeom>
          <a:ln w="12700" cmpd="sng">
            <a:solidFill>
              <a:srgbClr val="FF2F45"/>
            </a:solidFill>
            <a:tailEnd type="arrow"/>
          </a:ln>
          <a:scene3d>
            <a:camera prst="orthographicFront">
              <a:rot lat="0" lon="132000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7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CERN </a:t>
            </a:r>
            <a:r>
              <a:rPr lang="en-GB" sz="3200" dirty="0" smtClean="0"/>
              <a:t>Transnational Access </a:t>
            </a:r>
            <a:r>
              <a:rPr lang="en-GB" sz="3200" dirty="0" smtClean="0"/>
              <a:t>in AIDA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AIDA is a EU funding program for Detector R&amp;D </a:t>
            </a:r>
          </a:p>
          <a:p>
            <a:r>
              <a:rPr lang="en-GB" sz="2000" dirty="0" smtClean="0"/>
              <a:t>In </a:t>
            </a:r>
            <a:r>
              <a:rPr lang="en-GB" sz="2000" dirty="0" smtClean="0"/>
              <a:t>AIDA 43 applications for support for testbeams at CERN where accepted in </a:t>
            </a:r>
            <a:r>
              <a:rPr lang="en-GB" sz="2000" dirty="0" smtClean="0"/>
              <a:t>2011,2012.</a:t>
            </a:r>
            <a:endParaRPr lang="en-GB" sz="2000" dirty="0" smtClean="0"/>
          </a:p>
          <a:p>
            <a:r>
              <a:rPr lang="en-US" sz="2000" dirty="0" smtClean="0">
                <a:latin typeface="Arial" charset="0"/>
              </a:rPr>
              <a:t>Reimbursement </a:t>
            </a:r>
            <a:r>
              <a:rPr lang="en-US" sz="2000" dirty="0">
                <a:latin typeface="Arial" charset="0"/>
              </a:rPr>
              <a:t>: 138 CHF/day x person </a:t>
            </a:r>
            <a:r>
              <a:rPr lang="en-US" sz="2000" dirty="0" smtClean="0">
                <a:latin typeface="Arial" charset="0"/>
              </a:rPr>
              <a:t>(Subsistence) </a:t>
            </a:r>
            <a:r>
              <a:rPr lang="en-US" sz="2000" dirty="0">
                <a:latin typeface="Arial" charset="0"/>
              </a:rPr>
              <a:t>+ max 400 CHF/travel x person</a:t>
            </a:r>
            <a:r>
              <a:rPr lang="en-US" sz="2000" dirty="0" smtClean="0">
                <a:latin typeface="Arial" charset="0"/>
              </a:rPr>
              <a:t>;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Arial" charset="0"/>
              </a:rPr>
              <a:t>The total budget </a:t>
            </a:r>
            <a:r>
              <a:rPr lang="en-US" sz="2000" dirty="0" smtClean="0">
                <a:latin typeface="Arial" charset="0"/>
              </a:rPr>
              <a:t>was </a:t>
            </a:r>
            <a:r>
              <a:rPr lang="en-US" sz="2000" dirty="0">
                <a:latin typeface="Arial" charset="0"/>
              </a:rPr>
              <a:t>197900 CHF. </a:t>
            </a:r>
          </a:p>
          <a:p>
            <a:r>
              <a:rPr lang="en-US" sz="2000" dirty="0" smtClean="0">
                <a:latin typeface="Arial" charset="0"/>
              </a:rPr>
              <a:t>All the budget was used in 2 year, no beams were expected in 2013-2014. </a:t>
            </a:r>
          </a:p>
          <a:p>
            <a:endParaRPr lang="en-GB" dirty="0"/>
          </a:p>
          <a:p>
            <a:pPr marL="0" indent="0">
              <a:buNone/>
            </a:pPr>
            <a:endParaRPr lang="en-US" dirty="0" smtClean="0">
              <a:latin typeface="Arial" charset="0"/>
            </a:endParaRP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64 </a:t>
            </a:r>
            <a:r>
              <a:rPr lang="en-GB" sz="2000" dirty="0" smtClean="0"/>
              <a:t>users in 2011, 96 users in 2012. </a:t>
            </a: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We are preparing a new program for the coming 4 year (in AIDA2 H2020 funding)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0000"/>
                </a:solidFill>
                <a:latin typeface="Arial"/>
                <a:ea typeface="MS PGothic" pitchFamily="34" charset="-128"/>
                <a:sym typeface="Arial" pitchFamily="34" charset="0"/>
              </a:rPr>
              <a:t>K. Elsener, H. Wilkens</a:t>
            </a:r>
            <a:endParaRPr lang="en-US" altLang="en-US" dirty="0">
              <a:solidFill>
                <a:srgbClr val="000000"/>
              </a:solidFill>
              <a:latin typeface="Arial"/>
              <a:ea typeface="MS PGothic" pitchFamily="34" charset="-128"/>
              <a:sym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8F42BCE-F5B9-4D86-8974-6C895E33A3AA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753"/>
              </p:ext>
            </p:extLst>
          </p:nvPr>
        </p:nvGraphicFramePr>
        <p:xfrm>
          <a:off x="318084" y="3356992"/>
          <a:ext cx="8785380" cy="183287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1757076"/>
                <a:gridCol w="1757076"/>
                <a:gridCol w="1757076"/>
                <a:gridCol w="1757076"/>
                <a:gridCol w="1757076"/>
              </a:tblGrid>
              <a:tr h="39794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User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projects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Users supported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Units of access</a:t>
                      </a:r>
                    </a:p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(8h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</a:rPr>
                        <a:t> shifts)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7948"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Eligible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submission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Selected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088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Granted TA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1720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769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Planed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TA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800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7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Beamtime</a:t>
            </a:r>
            <a:r>
              <a:rPr lang="en-GB" dirty="0" smtClean="0"/>
              <a:t> scheduling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96752"/>
            <a:ext cx="3331096" cy="505164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Request sent to PS/SPS physics coordinator:</a:t>
            </a:r>
          </a:p>
          <a:p>
            <a:pPr marL="0" indent="0">
              <a:buNone/>
            </a:pPr>
            <a:r>
              <a:rPr lang="en-GB" dirty="0" smtClean="0"/>
              <a:t>Requests &lt;1week at SPS or &lt;2weeks at PS agreed by coordinator. </a:t>
            </a:r>
          </a:p>
          <a:p>
            <a:pPr marL="0" indent="0">
              <a:buNone/>
            </a:pPr>
            <a:r>
              <a:rPr lang="en-GB" dirty="0" smtClean="0"/>
              <a:t>For more recommendation by </a:t>
            </a:r>
            <a:r>
              <a:rPr lang="en-GB" dirty="0" err="1" smtClean="0"/>
              <a:t>cern</a:t>
            </a:r>
            <a:r>
              <a:rPr lang="en-GB" dirty="0" smtClean="0"/>
              <a:t> committee needed (SPSC, LHCC, REC, RB).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Scheduling according to priorities discussed with committee’s chairs. </a:t>
            </a:r>
            <a:r>
              <a:rPr lang="en-GB" dirty="0" smtClean="0"/>
              <a:t>Draft scheduled presented at </a:t>
            </a:r>
            <a:r>
              <a:rPr lang="en-GB" dirty="0" smtClean="0"/>
              <a:t>Research Board </a:t>
            </a:r>
            <a:r>
              <a:rPr lang="en-GB" dirty="0" smtClean="0"/>
              <a:t>for approval.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5580112" cy="390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3100" y="5410200"/>
            <a:ext cx="22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Evolution of the NA users.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9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Injector complex</a:t>
            </a:r>
          </a:p>
          <a:p>
            <a:r>
              <a:rPr lang="en-GB" dirty="0" smtClean="0"/>
              <a:t>East Area:</a:t>
            </a:r>
          </a:p>
          <a:p>
            <a:pPr lvl="1"/>
            <a:r>
              <a:rPr lang="en-GB" dirty="0" err="1" smtClean="0"/>
              <a:t>Testbeam</a:t>
            </a:r>
            <a:r>
              <a:rPr lang="en-GB" dirty="0" smtClean="0"/>
              <a:t> facilities</a:t>
            </a:r>
          </a:p>
          <a:p>
            <a:pPr lvl="1"/>
            <a:r>
              <a:rPr lang="en-GB" dirty="0" smtClean="0"/>
              <a:t>Irradiation facilities</a:t>
            </a:r>
          </a:p>
          <a:p>
            <a:r>
              <a:rPr lang="en-GB" dirty="0" smtClean="0"/>
              <a:t>North Area:</a:t>
            </a:r>
          </a:p>
          <a:p>
            <a:pPr lvl="1"/>
            <a:r>
              <a:rPr lang="en-GB" dirty="0" smtClean="0"/>
              <a:t>Beam lines.</a:t>
            </a:r>
          </a:p>
          <a:p>
            <a:pPr lvl="1"/>
            <a:r>
              <a:rPr lang="en-GB" dirty="0" smtClean="0"/>
              <a:t>Heavy Ions </a:t>
            </a:r>
          </a:p>
          <a:p>
            <a:pPr lvl="1"/>
            <a:r>
              <a:rPr lang="en-GB" dirty="0" smtClean="0"/>
              <a:t>Experimental magnets. </a:t>
            </a:r>
          </a:p>
          <a:p>
            <a:pPr lvl="1"/>
            <a:r>
              <a:rPr lang="en-GB" dirty="0" smtClean="0"/>
              <a:t>GIF++ </a:t>
            </a:r>
          </a:p>
          <a:p>
            <a:pPr lvl="1"/>
            <a:r>
              <a:rPr lang="en-GB" dirty="0" smtClean="0"/>
              <a:t>Next </a:t>
            </a:r>
            <a:r>
              <a:rPr lang="en-GB" dirty="0" err="1" smtClean="0"/>
              <a:t>facilites</a:t>
            </a:r>
            <a:r>
              <a:rPr lang="en-GB" dirty="0" smtClean="0"/>
              <a:t>.</a:t>
            </a:r>
          </a:p>
          <a:p>
            <a:r>
              <a:rPr lang="en-GB" dirty="0" smtClean="0"/>
              <a:t>Scheduling. </a:t>
            </a:r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5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SOverallSchedu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7191" r="1746" b="42152"/>
          <a:stretch/>
        </p:blipFill>
        <p:spPr>
          <a:xfrm>
            <a:off x="22241" y="1628800"/>
            <a:ext cx="9121759" cy="33843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8" y="-28575"/>
            <a:ext cx="8761412" cy="79375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</a:rPr>
              <a:t>PS User schedule 2014</a:t>
            </a:r>
            <a:endParaRPr lang="en-US" sz="32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515719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This year the amount of requests = amount of available resources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29060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PSOverallSchedul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649" r="3299" b="29524"/>
          <a:stretch/>
        </p:blipFill>
        <p:spPr>
          <a:xfrm>
            <a:off x="-1960" y="1283596"/>
            <a:ext cx="8955460" cy="38015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8" y="-28575"/>
            <a:ext cx="8761412" cy="793750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charset="0"/>
              </a:rPr>
              <a:t>PS User schedule 2014</a:t>
            </a:r>
            <a:endParaRPr lang="en-US" sz="32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157192"/>
            <a:ext cx="7814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H2: user got 50-80% of requested time</a:t>
            </a:r>
          </a:p>
          <a:p>
            <a:r>
              <a:rPr lang="en-GB" dirty="0" smtClean="0"/>
              <a:t>In H4: 2 users volunteered to be postponed to next year, other user got ~50% of requested time. </a:t>
            </a:r>
          </a:p>
          <a:p>
            <a:r>
              <a:rPr lang="en-GB" dirty="0" smtClean="0"/>
              <a:t>In H6: mostly trackers, can use the 2 zones in parallel. </a:t>
            </a:r>
          </a:p>
          <a:p>
            <a:r>
              <a:rPr lang="en-GB" dirty="0" smtClean="0"/>
              <a:t>In H8: </a:t>
            </a:r>
            <a:r>
              <a:rPr lang="en-GB" dirty="0" err="1" smtClean="0"/>
              <a:t>LHCb</a:t>
            </a:r>
            <a:r>
              <a:rPr lang="en-GB" dirty="0" smtClean="0"/>
              <a:t> 70%, other users 50% of requested time.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82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9624237">
            <a:off x="2478934" y="2644606"/>
            <a:ext cx="4186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 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7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April 23rd,  2014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Henric Wilkens (CERN)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61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B9B90E-68C5-674C-827B-20CB13A900BC}" type="slidenum">
              <a:rPr lang="en-US" sz="1200">
                <a:solidFill>
                  <a:srgbClr val="0000CC"/>
                </a:solidFill>
              </a:rPr>
              <a:pPr eaLnBrk="1" hangingPunct="1"/>
              <a:t>3</a:t>
            </a:fld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88" y="47625"/>
            <a:ext cx="8761412" cy="7937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Test Beam Facilities at CERN</a:t>
            </a:r>
          </a:p>
        </p:txBody>
      </p:sp>
      <p:pic>
        <p:nvPicPr>
          <p:cNvPr id="6151" name="Picture 4" descr="accelerator-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79475"/>
            <a:ext cx="7650163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6191250" y="5329238"/>
            <a:ext cx="1123950" cy="536575"/>
          </a:xfrm>
          <a:prstGeom prst="rect">
            <a:avLst/>
          </a:prstGeom>
          <a:noFill/>
          <a:ln w="3810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1862138" y="879475"/>
            <a:ext cx="1123950" cy="739775"/>
          </a:xfrm>
          <a:prstGeom prst="rect">
            <a:avLst/>
          </a:prstGeom>
          <a:noFill/>
          <a:ln w="3810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05163" y="1135063"/>
            <a:ext cx="29924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CC00"/>
                </a:solidFill>
              </a:rPr>
              <a:t>North Area</a:t>
            </a:r>
          </a:p>
          <a:p>
            <a:pPr eaLnBrk="1" hangingPunct="1"/>
            <a:r>
              <a:rPr lang="en-US" sz="2800" b="1">
                <a:solidFill>
                  <a:srgbClr val="00CC00"/>
                </a:solidFill>
              </a:rPr>
              <a:t>SPS Test Beams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51600" y="4370388"/>
            <a:ext cx="2755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CC00"/>
                </a:solidFill>
              </a:rPr>
              <a:t>East Area</a:t>
            </a:r>
          </a:p>
          <a:p>
            <a:pPr eaLnBrk="1" hangingPunct="1"/>
            <a:r>
              <a:rPr lang="en-US" sz="2800" b="1">
                <a:solidFill>
                  <a:srgbClr val="00CC00"/>
                </a:solidFill>
              </a:rPr>
              <a:t>PS Test Beams</a:t>
            </a:r>
          </a:p>
        </p:txBody>
      </p:sp>
    </p:spTree>
    <p:extLst>
      <p:ext uri="{BB962C8B-B14F-4D97-AF65-F5344CB8AC3E}">
        <p14:creationId xmlns:p14="http://schemas.microsoft.com/office/powerpoint/2010/main" val="83895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6840760" cy="1124744"/>
          </a:xfrm>
        </p:spPr>
        <p:txBody>
          <a:bodyPr/>
          <a:lstStyle/>
          <a:p>
            <a:r>
              <a:rPr lang="en-GB" dirty="0" smtClean="0"/>
              <a:t>LS1: Some </a:t>
            </a:r>
            <a:r>
              <a:rPr lang="en-GB" dirty="0" smtClean="0"/>
              <a:t>work in images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215" y="1729212"/>
            <a:ext cx="4990357" cy="1627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017048"/>
            <a:ext cx="1599750" cy="28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181" y="3422623"/>
            <a:ext cx="2122115" cy="2814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97" y="1345106"/>
            <a:ext cx="2772000" cy="207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7" y="3868286"/>
            <a:ext cx="2772000" cy="207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64797" y="1002881"/>
            <a:ext cx="128810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DDDDD"/>
                </a:solidFill>
              </a:rPr>
              <a:t>Re-cabling</a:t>
            </a:r>
            <a:endParaRPr lang="en-GB" dirty="0">
              <a:solidFill>
                <a:srgbClr val="DDDDD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3331060"/>
            <a:ext cx="2801931" cy="646331"/>
          </a:xfrm>
          <a:prstGeom prst="rect">
            <a:avLst/>
          </a:prstGeom>
          <a:solidFill>
            <a:srgbClr val="297FD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DDDDDD"/>
                </a:solidFill>
              </a:rPr>
              <a:t>New PS Complex access </a:t>
            </a:r>
          </a:p>
          <a:p>
            <a:pPr algn="ctr"/>
            <a:r>
              <a:rPr lang="en-GB" dirty="0" smtClean="0">
                <a:solidFill>
                  <a:srgbClr val="DDDDDD"/>
                </a:solidFill>
              </a:rPr>
              <a:t>control and safety system</a:t>
            </a:r>
            <a:endParaRPr lang="en-GB" dirty="0">
              <a:solidFill>
                <a:srgbClr val="DDDDD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0789" y="1403484"/>
            <a:ext cx="1891451" cy="369332"/>
          </a:xfrm>
          <a:prstGeom prst="rect">
            <a:avLst/>
          </a:prstGeom>
          <a:solidFill>
            <a:srgbClr val="297FD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DDDDD"/>
                </a:solidFill>
              </a:rPr>
              <a:t>Magnet changes</a:t>
            </a:r>
            <a:endParaRPr lang="en-GB" dirty="0">
              <a:solidFill>
                <a:srgbClr val="DDDDD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2951" y="3278480"/>
            <a:ext cx="2122058" cy="369332"/>
          </a:xfrm>
          <a:prstGeom prst="rect">
            <a:avLst/>
          </a:prstGeom>
          <a:solidFill>
            <a:srgbClr val="297FD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DDDDD"/>
                </a:solidFill>
              </a:rPr>
              <a:t>New PS ventilation</a:t>
            </a:r>
            <a:endParaRPr lang="en-GB" dirty="0">
              <a:solidFill>
                <a:srgbClr val="DDDDD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282" y="1108296"/>
            <a:ext cx="2311705" cy="1733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078" y="3369479"/>
            <a:ext cx="1907999" cy="2555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3259" y="5662989"/>
            <a:ext cx="1955245" cy="646331"/>
          </a:xfrm>
          <a:prstGeom prst="rect">
            <a:avLst/>
          </a:prstGeom>
          <a:solidFill>
            <a:srgbClr val="297FD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DDDDDD"/>
                </a:solidFill>
              </a:rPr>
              <a:t>PSB Beam dump </a:t>
            </a:r>
          </a:p>
          <a:p>
            <a:pPr algn="ctr"/>
            <a:r>
              <a:rPr lang="en-GB" dirty="0" smtClean="0">
                <a:solidFill>
                  <a:srgbClr val="DDDDDD"/>
                </a:solidFill>
              </a:rPr>
              <a:t>exchange</a:t>
            </a:r>
            <a:endParaRPr lang="en-GB" dirty="0">
              <a:solidFill>
                <a:srgbClr val="DDDDDD"/>
              </a:solidFill>
            </a:endParaRP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16" y="4002378"/>
            <a:ext cx="2191024" cy="164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2915816" y="5651956"/>
            <a:ext cx="182495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DDDDDD"/>
                </a:solidFill>
              </a:rPr>
              <a:t>Tunnel consolidation</a:t>
            </a:r>
            <a:endParaRPr lang="en-GB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2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5580112" y="4005064"/>
            <a:ext cx="1080120" cy="1224136"/>
          </a:xfrm>
          <a:prstGeom prst="rect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/>
              <a:t>IRRAD</a:t>
            </a:r>
            <a:endParaRPr kumimoji="0" lang="en-GB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proton irradiation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The East Experimental Areas at the PS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Times" charset="0"/>
              </a:rPr>
              <a:t>April 23rd,  2014</a:t>
            </a:r>
            <a:endParaRPr lang="en-US" dirty="0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 dirty="0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69B87-BB24-4249-8000-885AEA994824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Arrow Connector 7"/>
          <p:cNvCxnSpPr>
            <a:endCxn id="9" idx="2"/>
          </p:cNvCxnSpPr>
          <p:nvPr/>
        </p:nvCxnSpPr>
        <p:spPr bwMode="auto">
          <a:xfrm>
            <a:off x="755576" y="3356992"/>
            <a:ext cx="136815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2123728" y="3284984"/>
            <a:ext cx="432048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11" name="Straight Arrow Connector 10"/>
          <p:cNvCxnSpPr>
            <a:stCxn id="9" idx="6"/>
            <a:endCxn id="12" idx="1"/>
          </p:cNvCxnSpPr>
          <p:nvPr/>
        </p:nvCxnSpPr>
        <p:spPr bwMode="auto">
          <a:xfrm>
            <a:off x="2555776" y="3356992"/>
            <a:ext cx="410445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6660232" y="2708920"/>
            <a:ext cx="1872208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T9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Calice</a:t>
            </a:r>
            <a:r>
              <a:rPr lang="en-GB" dirty="0" smtClean="0"/>
              <a:t>, ATLAS, </a:t>
            </a:r>
            <a:r>
              <a:rPr lang="en-GB" dirty="0" err="1" smtClean="0"/>
              <a:t>CLICpix</a:t>
            </a:r>
            <a:r>
              <a:rPr lang="en-GB" dirty="0" smtClean="0"/>
              <a:t>, CMS, </a:t>
            </a:r>
            <a:r>
              <a:rPr lang="en-GB" dirty="0" err="1" smtClean="0"/>
              <a:t>LHCb</a:t>
            </a:r>
            <a:r>
              <a:rPr lang="en-GB" dirty="0" smtClean="0"/>
              <a:t>, CBM, DAMPE,…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15" name="Straight Arrow Connector 14"/>
          <p:cNvCxnSpPr>
            <a:stCxn id="9" idx="7"/>
            <a:endCxn id="16" idx="1"/>
          </p:cNvCxnSpPr>
          <p:nvPr/>
        </p:nvCxnSpPr>
        <p:spPr bwMode="auto">
          <a:xfrm flipV="1">
            <a:off x="2492504" y="2600908"/>
            <a:ext cx="2727568" cy="7051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5220072" y="1988840"/>
            <a:ext cx="1440160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T10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/>
              <a:t>A</a:t>
            </a:r>
            <a:r>
              <a:rPr lang="en-GB" dirty="0" smtClean="0"/>
              <a:t>lice, COMPASS, CMS,ATLAS…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22" name="Straight Arrow Connector 21"/>
          <p:cNvCxnSpPr>
            <a:stCxn id="9" idx="0"/>
            <a:endCxn id="23" idx="1"/>
          </p:cNvCxnSpPr>
          <p:nvPr/>
        </p:nvCxnSpPr>
        <p:spPr bwMode="auto">
          <a:xfrm flipV="1">
            <a:off x="2339752" y="1880828"/>
            <a:ext cx="1800200" cy="14041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4139952" y="1412776"/>
            <a:ext cx="1080120" cy="936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T11</a:t>
            </a:r>
          </a:p>
          <a:p>
            <a:pPr marL="0" marR="0" indent="0" algn="ctr" defTabSz="914400" rtl="0" eaLnBrk="0" fontAlgn="base" latinLnBrk="0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CLOUD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cxnSp>
        <p:nvCxnSpPr>
          <p:cNvPr id="34" name="Straight Arrow Connector 33"/>
          <p:cNvCxnSpPr>
            <a:endCxn id="37" idx="1"/>
          </p:cNvCxnSpPr>
          <p:nvPr/>
        </p:nvCxnSpPr>
        <p:spPr bwMode="auto">
          <a:xfrm>
            <a:off x="755576" y="3356992"/>
            <a:ext cx="5904656" cy="12601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36"/>
          <p:cNvSpPr/>
          <p:nvPr/>
        </p:nvSpPr>
        <p:spPr bwMode="auto">
          <a:xfrm>
            <a:off x="6660232" y="4005064"/>
            <a:ext cx="1080120" cy="1224136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rPr>
              <a:t>CHARM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Mixed field irradiation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9312489">
            <a:off x="2176990" y="2380364"/>
            <a:ext cx="1741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3.6GeV/c, 150mrad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20692007">
            <a:off x="2993770" y="2682303"/>
            <a:ext cx="149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GeV/c, 60mrad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3075" y="3049215"/>
            <a:ext cx="1491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72C62"/>
                </a:solidFill>
              </a:rPr>
              <a:t>15GeV/c, 0mrad</a:t>
            </a:r>
            <a:endParaRPr lang="en-GB" dirty="0">
              <a:solidFill>
                <a:srgbClr val="072C6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693838">
            <a:off x="2871658" y="3653928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Protons 24GeV/c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3568" y="4676943"/>
            <a:ext cx="5200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Mixed beams (</a:t>
            </a:r>
            <a:r>
              <a:rPr lang="en-GB" sz="1800" dirty="0" err="1" smtClean="0"/>
              <a:t>h+e</a:t>
            </a:r>
            <a:r>
              <a:rPr lang="en-GB" sz="1800" dirty="0" smtClean="0"/>
              <a:t>).</a:t>
            </a:r>
          </a:p>
          <a:p>
            <a:r>
              <a:rPr lang="en-GB" sz="1800" dirty="0" smtClean="0"/>
              <a:t>Equipped with </a:t>
            </a:r>
            <a:r>
              <a:rPr lang="en-GB" sz="1800" dirty="0" err="1" smtClean="0"/>
              <a:t>Cerenkovs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Max flux 10</a:t>
            </a:r>
            <a:r>
              <a:rPr lang="en-GB" sz="1800" baseline="30000" dirty="0" smtClean="0"/>
              <a:t>6</a:t>
            </a:r>
            <a:r>
              <a:rPr lang="en-GB" sz="1800" dirty="0" smtClean="0"/>
              <a:t>p/spill.</a:t>
            </a:r>
          </a:p>
          <a:p>
            <a:r>
              <a:rPr lang="en-GB" sz="1800" dirty="0" smtClean="0"/>
              <a:t>5 spills / 30s </a:t>
            </a:r>
            <a:r>
              <a:rPr lang="en-GB" sz="1800" dirty="0" err="1" smtClean="0"/>
              <a:t>supercycle</a:t>
            </a:r>
            <a:r>
              <a:rPr lang="en-GB" sz="1800" dirty="0" smtClean="0"/>
              <a:t> (typ. 3 </a:t>
            </a:r>
            <a:r>
              <a:rPr lang="en-GB" sz="1800" dirty="0" err="1" smtClean="0"/>
              <a:t>irrad</a:t>
            </a:r>
            <a:r>
              <a:rPr lang="en-GB" sz="1800" dirty="0" smtClean="0"/>
              <a:t>, 2 </a:t>
            </a:r>
            <a:r>
              <a:rPr lang="en-GB" sz="1800" dirty="0" err="1" smtClean="0"/>
              <a:t>testbeam</a:t>
            </a:r>
            <a:r>
              <a:rPr lang="en-GB" sz="1800" dirty="0" smtClean="0"/>
              <a:t>)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36614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April 23rd,  2014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Henric Wilkens (CERN)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B5DBF1-0212-A649-9F74-448AF5BB0C83}" type="slidenum">
              <a:rPr lang="en-US" sz="1200">
                <a:solidFill>
                  <a:srgbClr val="0000CC"/>
                </a:solidFill>
              </a:rPr>
              <a:pPr eaLnBrk="1" hangingPunct="1"/>
              <a:t>6</a:t>
            </a:fld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47625"/>
            <a:ext cx="8329612" cy="7937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East Area Beam Characteristics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1363" y="1392238"/>
            <a:ext cx="7554912" cy="4783137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Momentum range</a:t>
            </a:r>
          </a:p>
          <a:p>
            <a:pPr lvl="1" eaLnBrk="1" hangingPunct="1"/>
            <a:r>
              <a:rPr lang="en-US" dirty="0">
                <a:latin typeface="Arial" charset="0"/>
              </a:rPr>
              <a:t>Secondary beam: 1GeV/c – 15 </a:t>
            </a:r>
            <a:r>
              <a:rPr lang="en-US" dirty="0" err="1">
                <a:latin typeface="Arial" charset="0"/>
              </a:rPr>
              <a:t>GeV</a:t>
            </a:r>
            <a:r>
              <a:rPr lang="en-US" dirty="0">
                <a:latin typeface="Arial" charset="0"/>
              </a:rPr>
              <a:t>/c</a:t>
            </a:r>
          </a:p>
          <a:p>
            <a:pPr eaLnBrk="1" hangingPunct="1"/>
            <a:r>
              <a:rPr lang="en-US" dirty="0">
                <a:latin typeface="Arial" charset="0"/>
              </a:rPr>
              <a:t>Particle type and intensity</a:t>
            </a:r>
          </a:p>
          <a:p>
            <a:pPr lvl="1" eaLnBrk="1" hangingPunct="1"/>
            <a:r>
              <a:rPr lang="en-US" dirty="0">
                <a:latin typeface="Arial" charset="0"/>
              </a:rPr>
              <a:t>electrons, hadrons, muons</a:t>
            </a:r>
          </a:p>
          <a:p>
            <a:pPr lvl="1" eaLnBrk="1" hangingPunct="1"/>
            <a:r>
              <a:rPr lang="en-US" dirty="0">
                <a:latin typeface="Arial" charset="0"/>
              </a:rPr>
              <a:t>max. 1-2*10</a:t>
            </a:r>
            <a:r>
              <a:rPr lang="en-US" baseline="30000" dirty="0">
                <a:latin typeface="Arial" charset="0"/>
              </a:rPr>
              <a:t>6 </a:t>
            </a:r>
            <a:r>
              <a:rPr lang="en-US" dirty="0">
                <a:latin typeface="Arial" charset="0"/>
              </a:rPr>
              <a:t>particles per spill</a:t>
            </a:r>
          </a:p>
          <a:p>
            <a:pPr lvl="1" eaLnBrk="1" hangingPunct="1">
              <a:buFontTx/>
              <a:buNone/>
            </a:pPr>
            <a:r>
              <a:rPr lang="en-US" dirty="0">
                <a:latin typeface="Arial" charset="0"/>
              </a:rPr>
              <a:t>	typically 10</a:t>
            </a:r>
            <a:r>
              <a:rPr lang="en-US" baseline="30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 - 10</a:t>
            </a:r>
            <a:r>
              <a:rPr lang="en-US" baseline="30000" dirty="0">
                <a:latin typeface="Arial" charset="0"/>
              </a:rPr>
              <a:t>4</a:t>
            </a:r>
            <a:r>
              <a:rPr lang="en-US" dirty="0">
                <a:latin typeface="Arial" charset="0"/>
              </a:rPr>
              <a:t> used</a:t>
            </a:r>
          </a:p>
          <a:p>
            <a:pPr eaLnBrk="1" hangingPunct="1"/>
            <a:r>
              <a:rPr lang="en-US" dirty="0">
                <a:latin typeface="Arial" charset="0"/>
              </a:rPr>
              <a:t>Spill structure from PS</a:t>
            </a:r>
          </a:p>
          <a:p>
            <a:pPr lvl="1" eaLnBrk="1" hangingPunct="1"/>
            <a:r>
              <a:rPr lang="en-US" dirty="0">
                <a:latin typeface="Arial" charset="0"/>
              </a:rPr>
              <a:t>400ms spill length </a:t>
            </a:r>
          </a:p>
          <a:p>
            <a:pPr lvl="1" eaLnBrk="1" hangingPunct="1"/>
            <a:r>
              <a:rPr lang="en-US" dirty="0" smtClean="0">
                <a:latin typeface="Arial" charset="0"/>
              </a:rPr>
              <a:t>Typically 2 </a:t>
            </a:r>
            <a:r>
              <a:rPr lang="en-US" dirty="0">
                <a:latin typeface="Arial" charset="0"/>
              </a:rPr>
              <a:t>spill every </a:t>
            </a:r>
            <a:r>
              <a:rPr lang="en-US" dirty="0" smtClean="0">
                <a:latin typeface="Arial" charset="0"/>
              </a:rPr>
              <a:t>30 </a:t>
            </a:r>
            <a:r>
              <a:rPr lang="en-US" dirty="0">
                <a:latin typeface="Arial" charset="0"/>
              </a:rPr>
              <a:t>s, more on request</a:t>
            </a:r>
          </a:p>
        </p:txBody>
      </p:sp>
    </p:spTree>
    <p:extLst>
      <p:ext uri="{BB962C8B-B14F-4D97-AF65-F5344CB8AC3E}">
        <p14:creationId xmlns:p14="http://schemas.microsoft.com/office/powerpoint/2010/main" val="176580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 in East Hall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23rd,  2014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Henric Wilkens (CERN)</a:t>
            </a: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 smtClean="0"/>
              <a:t>The irradiation facility in T7 and the Dirac experiment in T8 have been dismounted.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A new Irradiation facility will be build on the T8 beam line:</a:t>
            </a:r>
          </a:p>
          <a:p>
            <a:r>
              <a:rPr lang="en-GB" sz="2000" dirty="0" smtClean="0"/>
              <a:t>3 areas for proton irradiation, with automated tables, cooling (-15ºC), and cryogenic (1.8K) facilities available.</a:t>
            </a:r>
          </a:p>
          <a:p>
            <a:r>
              <a:rPr lang="en-GB" sz="2000" dirty="0" smtClean="0"/>
              <a:t>Shuttle system. </a:t>
            </a:r>
          </a:p>
          <a:p>
            <a:r>
              <a:rPr lang="en-GB" sz="2000" dirty="0" smtClean="0"/>
              <a:t>Mixed field irradiation in the downstream area (CHARM)</a:t>
            </a:r>
          </a:p>
          <a:p>
            <a:pPr marL="0" indent="0">
              <a:buNone/>
            </a:pPr>
            <a:r>
              <a:rPr lang="en-GB" sz="2000" dirty="0" smtClean="0"/>
              <a:t>Ready summer 2014.</a:t>
            </a:r>
            <a:endParaRPr lang="en-GB" sz="2000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6385" b="-4808"/>
          <a:stretch/>
        </p:blipFill>
        <p:spPr>
          <a:xfrm>
            <a:off x="4644008" y="1199598"/>
            <a:ext cx="4191000" cy="2593251"/>
          </a:xfr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3"/>
          <a:srcRect l="2273" r="2273"/>
          <a:stretch>
            <a:fillRect/>
          </a:stretch>
        </p:blipFill>
        <p:spPr bwMode="auto">
          <a:xfrm>
            <a:off x="4474630" y="3645024"/>
            <a:ext cx="4417850" cy="26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E0AAD-4851-624F-8400-29C0CBEDC94E}" type="slidenum">
              <a:rPr lang="en-US" smtClean="0"/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5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23rd, 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 smtClean="0"/>
              <a:t>Henric Wilkens (CERN)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0A6C-2089-8548-AD93-4FDDA18B9462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698" y="6451697"/>
            <a:ext cx="157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28 March 2014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2" name="Picture 1" descr="IMG_30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4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0" name="Group 35"/>
          <p:cNvGrpSpPr>
            <a:grpSpLocks/>
          </p:cNvGrpSpPr>
          <p:nvPr/>
        </p:nvGrpSpPr>
        <p:grpSpPr bwMode="auto">
          <a:xfrm>
            <a:off x="1522413" y="3044825"/>
            <a:ext cx="5811837" cy="3562350"/>
            <a:chOff x="959" y="1918"/>
            <a:chExt cx="3661" cy="2244"/>
          </a:xfrm>
        </p:grpSpPr>
        <p:grpSp>
          <p:nvGrpSpPr>
            <p:cNvPr id="11281" name="Group 22"/>
            <p:cNvGrpSpPr>
              <a:grpSpLocks/>
            </p:cNvGrpSpPr>
            <p:nvPr/>
          </p:nvGrpSpPr>
          <p:grpSpPr bwMode="auto">
            <a:xfrm>
              <a:off x="959" y="1918"/>
              <a:ext cx="3661" cy="2244"/>
              <a:chOff x="2249" y="2550"/>
              <a:chExt cx="2960" cy="1770"/>
            </a:xfrm>
          </p:grpSpPr>
          <p:pic>
            <p:nvPicPr>
              <p:cNvPr id="11284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" y="2550"/>
                <a:ext cx="2960" cy="1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85" name="Oval 17"/>
              <p:cNvSpPr>
                <a:spLocks noChangeArrowheads="1"/>
              </p:cNvSpPr>
              <p:nvPr/>
            </p:nvSpPr>
            <p:spPr bwMode="auto">
              <a:xfrm>
                <a:off x="2774" y="2606"/>
                <a:ext cx="2169" cy="7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282" name="Rectangle 33"/>
            <p:cNvSpPr>
              <a:spLocks noChangeArrowheads="1"/>
            </p:cNvSpPr>
            <p:nvPr/>
          </p:nvSpPr>
          <p:spPr bwMode="auto">
            <a:xfrm>
              <a:off x="2520" y="3013"/>
              <a:ext cx="1381" cy="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83" name="Rectangle 34"/>
            <p:cNvSpPr>
              <a:spLocks noChangeArrowheads="1"/>
            </p:cNvSpPr>
            <p:nvPr/>
          </p:nvSpPr>
          <p:spPr bwMode="auto">
            <a:xfrm>
              <a:off x="1924" y="3224"/>
              <a:ext cx="203" cy="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April 23rd,  2014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CC"/>
                </a:solidFill>
              </a:rPr>
              <a:t>Henric Wilkens (CERN)</a:t>
            </a:r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593F15-5D8B-8C41-BDDB-AF52C86009FE}" type="slidenum">
              <a:rPr lang="en-US" sz="1200">
                <a:solidFill>
                  <a:srgbClr val="0000CC"/>
                </a:solidFill>
              </a:rPr>
              <a:pPr eaLnBrk="1" hangingPunct="1"/>
              <a:t>9</a:t>
            </a:fld>
            <a:endParaRPr lang="en-US" sz="1200">
              <a:solidFill>
                <a:srgbClr val="0000CC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8" y="-28575"/>
            <a:ext cx="8761412" cy="79375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</a:rPr>
              <a:t>The North Experimental Areas at the SPS</a:t>
            </a: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6675" y="752475"/>
            <a:ext cx="89249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00FF"/>
                </a:solidFill>
              </a:rPr>
              <a:t>The SPS proton beam (400/450 GeV/c) slowly extracted to North Area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0000FF"/>
                </a:solidFill>
              </a:rPr>
              <a:t>Directed towards the three North Area primary targets </a:t>
            </a:r>
            <a:r>
              <a:rPr lang="en-US" sz="1800">
                <a:solidFill>
                  <a:srgbClr val="FF0000"/>
                </a:solidFill>
              </a:rPr>
              <a:t>T2, T4</a:t>
            </a:r>
            <a:r>
              <a:rPr lang="en-US" sz="1800">
                <a:solidFill>
                  <a:schemeClr val="hlink"/>
                </a:solidFill>
              </a:rPr>
              <a:t> </a:t>
            </a:r>
            <a:r>
              <a:rPr lang="en-US" sz="1800">
                <a:solidFill>
                  <a:srgbClr val="0000FF"/>
                </a:solidFill>
              </a:rPr>
              <a:t>and </a:t>
            </a:r>
            <a:r>
              <a:rPr lang="en-US" sz="1800">
                <a:solidFill>
                  <a:srgbClr val="FF0000"/>
                </a:solidFill>
              </a:rPr>
              <a:t>T6</a:t>
            </a:r>
            <a:endParaRPr lang="en-US" sz="1800">
              <a:solidFill>
                <a:srgbClr val="0000FF"/>
              </a:solidFill>
            </a:endParaRPr>
          </a:p>
        </p:txBody>
      </p:sp>
      <p:sp>
        <p:nvSpPr>
          <p:cNvPr id="11271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6675" y="1436688"/>
            <a:ext cx="4787900" cy="17922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>
                <a:latin typeface="Arial" charset="0"/>
              </a:rPr>
              <a:t>From the primary targets: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T2 </a:t>
            </a:r>
            <a:r>
              <a:rPr lang="en-US" sz="1600">
                <a:latin typeface="Arial" charset="0"/>
                <a:sym typeface="Wingdings" charset="0"/>
              </a:rPr>
              <a:t> H2 and H4 beam lines</a:t>
            </a:r>
            <a:endParaRPr lang="en-US" sz="160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T4 </a:t>
            </a:r>
            <a:r>
              <a:rPr lang="en-US" sz="1600">
                <a:latin typeface="Arial" charset="0"/>
                <a:sym typeface="Wingdings" charset="0"/>
              </a:rPr>
              <a:t> H6 and H8 beam lines</a:t>
            </a:r>
          </a:p>
          <a:p>
            <a:pPr lvl="1" eaLnBrk="1" hangingPunct="1">
              <a:lnSpc>
                <a:spcPct val="80000"/>
              </a:lnSpc>
            </a:pPr>
            <a:endParaRPr lang="en-US" sz="1600">
              <a:latin typeface="Arial" charset="0"/>
              <a:sym typeface="Wingdings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1600">
                <a:latin typeface="Arial" charset="0"/>
                <a:sym typeface="Wingdings" charset="0"/>
              </a:rPr>
              <a:t>		       and P42/K12 beam line (NA62)</a:t>
            </a:r>
            <a:endParaRPr lang="en-US" sz="160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>
                <a:latin typeface="Arial" charset="0"/>
              </a:rPr>
              <a:t>T6 </a:t>
            </a:r>
            <a:r>
              <a:rPr lang="en-US" sz="1600">
                <a:latin typeface="Arial" charset="0"/>
                <a:sym typeface="Wingdings" charset="0"/>
              </a:rPr>
              <a:t> M2 beam line (NA58/COMPASS)</a:t>
            </a:r>
          </a:p>
        </p:txBody>
      </p:sp>
      <p:sp>
        <p:nvSpPr>
          <p:cNvPr id="11273" name="Text Box 25"/>
          <p:cNvSpPr txBox="1">
            <a:spLocks noChangeArrowheads="1"/>
          </p:cNvSpPr>
          <p:nvPr/>
        </p:nvSpPr>
        <p:spPr bwMode="auto">
          <a:xfrm>
            <a:off x="7191375" y="5229225"/>
            <a:ext cx="758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NA62 </a:t>
            </a:r>
          </a:p>
        </p:txBody>
      </p:sp>
      <p:sp>
        <p:nvSpPr>
          <p:cNvPr id="11274" name="Text Box 26"/>
          <p:cNvSpPr txBox="1">
            <a:spLocks noChangeArrowheads="1"/>
          </p:cNvSpPr>
          <p:nvPr/>
        </p:nvSpPr>
        <p:spPr bwMode="auto">
          <a:xfrm>
            <a:off x="7200900" y="5861050"/>
            <a:ext cx="1266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COMPASS </a:t>
            </a:r>
          </a:p>
        </p:txBody>
      </p:sp>
      <p:sp>
        <p:nvSpPr>
          <p:cNvPr id="11275" name="Rectangle 29"/>
          <p:cNvSpPr>
            <a:spLocks noChangeArrowheads="1"/>
          </p:cNvSpPr>
          <p:nvPr/>
        </p:nvSpPr>
        <p:spPr bwMode="auto">
          <a:xfrm>
            <a:off x="1670050" y="3511550"/>
            <a:ext cx="646113" cy="2686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276" name="Freeform 27"/>
          <p:cNvSpPr>
            <a:spLocks/>
          </p:cNvSpPr>
          <p:nvPr/>
        </p:nvSpPr>
        <p:spPr bwMode="auto">
          <a:xfrm>
            <a:off x="85725" y="3925888"/>
            <a:ext cx="2309813" cy="2144712"/>
          </a:xfrm>
          <a:custGeom>
            <a:avLst/>
            <a:gdLst>
              <a:gd name="T0" fmla="*/ 0 w 1421"/>
              <a:gd name="T1" fmla="*/ 1284 h 1284"/>
              <a:gd name="T2" fmla="*/ 444 w 1421"/>
              <a:gd name="T3" fmla="*/ 520 h 1284"/>
              <a:gd name="T4" fmla="*/ 1421 w 1421"/>
              <a:gd name="T5" fmla="*/ 0 h 1284"/>
              <a:gd name="T6" fmla="*/ 0 60000 65536"/>
              <a:gd name="T7" fmla="*/ 0 60000 65536"/>
              <a:gd name="T8" fmla="*/ 0 60000 65536"/>
              <a:gd name="T9" fmla="*/ 0 w 1421"/>
              <a:gd name="T10" fmla="*/ 0 h 1284"/>
              <a:gd name="T11" fmla="*/ 1421 w 1421"/>
              <a:gd name="T12" fmla="*/ 1284 h 1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1" h="1284">
                <a:moveTo>
                  <a:pt x="0" y="1284"/>
                </a:moveTo>
                <a:cubicBezTo>
                  <a:pt x="103" y="1009"/>
                  <a:pt x="207" y="734"/>
                  <a:pt x="444" y="520"/>
                </a:cubicBezTo>
                <a:cubicBezTo>
                  <a:pt x="681" y="306"/>
                  <a:pt x="1051" y="153"/>
                  <a:pt x="1421" y="0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7" name="Freeform 30"/>
          <p:cNvSpPr>
            <a:spLocks/>
          </p:cNvSpPr>
          <p:nvPr/>
        </p:nvSpPr>
        <p:spPr bwMode="auto">
          <a:xfrm>
            <a:off x="1006475" y="4503738"/>
            <a:ext cx="1401763" cy="166687"/>
          </a:xfrm>
          <a:custGeom>
            <a:avLst/>
            <a:gdLst>
              <a:gd name="T0" fmla="*/ 0 w 883"/>
              <a:gd name="T1" fmla="*/ 77 h 105"/>
              <a:gd name="T2" fmla="*/ 268 w 883"/>
              <a:gd name="T3" fmla="*/ 5 h 105"/>
              <a:gd name="T4" fmla="*/ 883 w 883"/>
              <a:gd name="T5" fmla="*/ 105 h 105"/>
              <a:gd name="T6" fmla="*/ 0 60000 65536"/>
              <a:gd name="T7" fmla="*/ 0 60000 65536"/>
              <a:gd name="T8" fmla="*/ 0 60000 65536"/>
              <a:gd name="T9" fmla="*/ 0 w 883"/>
              <a:gd name="T10" fmla="*/ 0 h 105"/>
              <a:gd name="T11" fmla="*/ 883 w 883"/>
              <a:gd name="T12" fmla="*/ 105 h 1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3" h="105">
                <a:moveTo>
                  <a:pt x="0" y="77"/>
                </a:moveTo>
                <a:cubicBezTo>
                  <a:pt x="60" y="38"/>
                  <a:pt x="121" y="0"/>
                  <a:pt x="268" y="5"/>
                </a:cubicBezTo>
                <a:cubicBezTo>
                  <a:pt x="415" y="10"/>
                  <a:pt x="649" y="57"/>
                  <a:pt x="883" y="105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8" name="Freeform 31"/>
          <p:cNvSpPr>
            <a:spLocks/>
          </p:cNvSpPr>
          <p:nvPr/>
        </p:nvSpPr>
        <p:spPr bwMode="auto">
          <a:xfrm>
            <a:off x="236538" y="5483225"/>
            <a:ext cx="2193925" cy="400050"/>
          </a:xfrm>
          <a:custGeom>
            <a:avLst/>
            <a:gdLst>
              <a:gd name="T0" fmla="*/ 0 w 1373"/>
              <a:gd name="T1" fmla="*/ 127 h 252"/>
              <a:gd name="T2" fmla="*/ 207 w 1373"/>
              <a:gd name="T3" fmla="*/ 2 h 252"/>
              <a:gd name="T4" fmla="*/ 788 w 1373"/>
              <a:gd name="T5" fmla="*/ 117 h 252"/>
              <a:gd name="T6" fmla="*/ 1373 w 1373"/>
              <a:gd name="T7" fmla="*/ 252 h 252"/>
              <a:gd name="T8" fmla="*/ 0 60000 65536"/>
              <a:gd name="T9" fmla="*/ 0 60000 65536"/>
              <a:gd name="T10" fmla="*/ 0 60000 65536"/>
              <a:gd name="T11" fmla="*/ 0 60000 65536"/>
              <a:gd name="T12" fmla="*/ 0 w 1373"/>
              <a:gd name="T13" fmla="*/ 0 h 252"/>
              <a:gd name="T14" fmla="*/ 1373 w 1373"/>
              <a:gd name="T15" fmla="*/ 252 h 2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3" h="252">
                <a:moveTo>
                  <a:pt x="0" y="127"/>
                </a:moveTo>
                <a:cubicBezTo>
                  <a:pt x="38" y="65"/>
                  <a:pt x="76" y="4"/>
                  <a:pt x="207" y="2"/>
                </a:cubicBezTo>
                <a:cubicBezTo>
                  <a:pt x="338" y="0"/>
                  <a:pt x="594" y="75"/>
                  <a:pt x="788" y="117"/>
                </a:cubicBezTo>
                <a:cubicBezTo>
                  <a:pt x="982" y="159"/>
                  <a:pt x="1177" y="205"/>
                  <a:pt x="1373" y="25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9" name="Text Box 32"/>
          <p:cNvSpPr txBox="1">
            <a:spLocks noChangeArrowheads="1"/>
          </p:cNvSpPr>
          <p:nvPr/>
        </p:nvSpPr>
        <p:spPr bwMode="auto">
          <a:xfrm>
            <a:off x="206375" y="5805488"/>
            <a:ext cx="1176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</a:rPr>
              <a:t>SPS beam</a:t>
            </a:r>
          </a:p>
        </p:txBody>
      </p:sp>
      <p:sp>
        <p:nvSpPr>
          <p:cNvPr id="11272" name="Text Box 24"/>
          <p:cNvSpPr txBox="1">
            <a:spLocks noChangeArrowheads="1"/>
          </p:cNvSpPr>
          <p:nvPr/>
        </p:nvSpPr>
        <p:spPr bwMode="auto">
          <a:xfrm>
            <a:off x="7058025" y="3511550"/>
            <a:ext cx="2197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North Area </a:t>
            </a:r>
          </a:p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Test Beam Facilities </a:t>
            </a:r>
          </a:p>
        </p:txBody>
      </p:sp>
    </p:spTree>
    <p:extLst>
      <p:ext uri="{BB962C8B-B14F-4D97-AF65-F5344CB8AC3E}">
        <p14:creationId xmlns:p14="http://schemas.microsoft.com/office/powerpoint/2010/main" val="101892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ySPSCTemplat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IDA Master style">
  <a:themeElements>
    <a:clrScheme name="AIDA Master sty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DA Master sty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IDA Master sty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IDA Master style">
  <a:themeElements>
    <a:clrScheme name="AIDA Master sty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DA Master sty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IDA Master sty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AIDA Master style">
  <a:themeElements>
    <a:clrScheme name="AIDA Master sty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IDA Master sty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2">
                  <a:alpha val="39999"/>
                </a:schemeClr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IDA Master sty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DA Master sty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DA Master sty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MySPSCTemplate.potx</Template>
  <TotalTime>935</TotalTime>
  <Words>1257</Words>
  <Application>Microsoft Macintosh PowerPoint</Application>
  <PresentationFormat>On-screen Show (4:3)</PresentationFormat>
  <Paragraphs>277</Paragraphs>
  <Slides>22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MySPSCTemplate</vt:lpstr>
      <vt:lpstr>AIDA Master style</vt:lpstr>
      <vt:lpstr>1_AIDA Master style</vt:lpstr>
      <vt:lpstr>2_AIDA Master style</vt:lpstr>
      <vt:lpstr>CERN Testbeam facilities</vt:lpstr>
      <vt:lpstr>Overview</vt:lpstr>
      <vt:lpstr>Test Beam Facilities at CERN</vt:lpstr>
      <vt:lpstr>LS1: Some work in images</vt:lpstr>
      <vt:lpstr>The East Experimental Areas at the PS</vt:lpstr>
      <vt:lpstr>East Area Beam Characteristics</vt:lpstr>
      <vt:lpstr>Changes in East Hall </vt:lpstr>
      <vt:lpstr>PowerPoint Presentation</vt:lpstr>
      <vt:lpstr>The North Experimental Areas at the SPS</vt:lpstr>
      <vt:lpstr>North Area Test Beams</vt:lpstr>
      <vt:lpstr>North Area Beam Characteristics</vt:lpstr>
      <vt:lpstr>In the North Hall</vt:lpstr>
      <vt:lpstr>Magnets</vt:lpstr>
      <vt:lpstr>EUDET telescope copies</vt:lpstr>
      <vt:lpstr>Ion beams </vt:lpstr>
      <vt:lpstr>Testbeams for Neutrino experiments</vt:lpstr>
      <vt:lpstr>Testbeams for Neutrino experiements</vt:lpstr>
      <vt:lpstr>CERN Transnational Access in AIDA</vt:lpstr>
      <vt:lpstr>Beamtime scheduling</vt:lpstr>
      <vt:lpstr>PS User schedule 2014</vt:lpstr>
      <vt:lpstr>PS User schedule 2014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Trial User</dc:creator>
  <cp:lastModifiedBy>Henric Wilkens</cp:lastModifiedBy>
  <cp:revision>67</cp:revision>
  <cp:lastPrinted>1904-01-01T00:00:00Z</cp:lastPrinted>
  <dcterms:created xsi:type="dcterms:W3CDTF">2011-01-21T15:14:45Z</dcterms:created>
  <dcterms:modified xsi:type="dcterms:W3CDTF">2014-04-23T02:42:37Z</dcterms:modified>
</cp:coreProperties>
</file>