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83" r:id="rId5"/>
    <p:sldId id="492" r:id="rId6"/>
    <p:sldId id="541" r:id="rId7"/>
    <p:sldId id="542" r:id="rId8"/>
    <p:sldId id="533" r:id="rId9"/>
    <p:sldId id="543" r:id="rId10"/>
    <p:sldId id="544" r:id="rId11"/>
    <p:sldId id="535" r:id="rId12"/>
    <p:sldId id="493" r:id="rId13"/>
    <p:sldId id="495" r:id="rId14"/>
    <p:sldId id="496" r:id="rId15"/>
    <p:sldId id="497" r:id="rId16"/>
    <p:sldId id="547" r:id="rId17"/>
    <p:sldId id="530" r:id="rId18"/>
    <p:sldId id="531" r:id="rId19"/>
    <p:sldId id="524" r:id="rId20"/>
    <p:sldId id="548" r:id="rId21"/>
    <p:sldId id="539" r:id="rId22"/>
    <p:sldId id="534" r:id="rId23"/>
    <p:sldId id="551" r:id="rId24"/>
    <p:sldId id="549" r:id="rId25"/>
    <p:sldId id="550" r:id="rId26"/>
    <p:sldId id="536" r:id="rId27"/>
    <p:sldId id="526" r:id="rId28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AC7"/>
    <a:srgbClr val="F86970"/>
    <a:srgbClr val="FA696E"/>
    <a:srgbClr val="F2F212"/>
    <a:srgbClr val="981E32"/>
    <a:srgbClr val="FFFFFF"/>
    <a:srgbClr val="C75B12"/>
    <a:srgbClr val="E17000"/>
    <a:srgbClr val="5B8F22"/>
    <a:srgbClr val="D2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4" autoAdjust="0"/>
    <p:restoredTop sz="86686" autoAdjust="0"/>
  </p:normalViewPr>
  <p:slideViewPr>
    <p:cSldViewPr snapToObjects="1" showGuides="1">
      <p:cViewPr varScale="1">
        <p:scale>
          <a:sx n="117" d="100"/>
          <a:sy n="117" d="100"/>
        </p:scale>
        <p:origin x="-1064" y="-11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837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tags" Target="tags/tag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lac\my%20storage\groups\TF\ESTB\Users\ESTB%20Users%20201403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lac\my%20storage\groups\TF\Facet\Users\FY14\FACET&amp;TF%20Users%20FY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lac\my%20storage\groups\TF\Facet\Users\FY14\FACET&amp;TF%20Users%20FY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lac\my%20storage\groups\TF\Facet\Users\FY13\FACET&amp;TF%20Users%20FY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'Stats and Plots Actual Delivery'!$A$84:$A$88</c:f>
              <c:strCache>
                <c:ptCount val="5"/>
                <c:pt idx="0">
                  <c:v>Undergraduates</c:v>
                </c:pt>
                <c:pt idx="1">
                  <c:v>Postgraduates</c:v>
                </c:pt>
                <c:pt idx="2">
                  <c:v>Post-Doctoral</c:v>
                </c:pt>
                <c:pt idx="3">
                  <c:v>Faculty</c:v>
                </c:pt>
                <c:pt idx="4">
                  <c:v>Staff</c:v>
                </c:pt>
              </c:strCache>
            </c:strRef>
          </c:cat>
          <c:val>
            <c:numRef>
              <c:f>'Stats and Plots Actual Delivery'!$B$84:$B$88</c:f>
              <c:numCache>
                <c:formatCode>General</c:formatCode>
                <c:ptCount val="5"/>
                <c:pt idx="0">
                  <c:v>12.0</c:v>
                </c:pt>
                <c:pt idx="1">
                  <c:v>34.0</c:v>
                </c:pt>
                <c:pt idx="2">
                  <c:v>12.0</c:v>
                </c:pt>
                <c:pt idx="3">
                  <c:v>29.0</c:v>
                </c:pt>
                <c:pt idx="4">
                  <c:v>33.0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0.000820264202511876"/>
                  <c:y val="0.03096017464364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'Data for reports'!$A$99:$A$103</c:f>
              <c:strCache>
                <c:ptCount val="5"/>
                <c:pt idx="0">
                  <c:v>Undergraduates</c:v>
                </c:pt>
                <c:pt idx="1">
                  <c:v>Postgraduates</c:v>
                </c:pt>
                <c:pt idx="2">
                  <c:v>Postdoctoral</c:v>
                </c:pt>
                <c:pt idx="3">
                  <c:v>Faculty</c:v>
                </c:pt>
                <c:pt idx="4">
                  <c:v>Staff</c:v>
                </c:pt>
              </c:strCache>
            </c:strRef>
          </c:cat>
          <c:val>
            <c:numRef>
              <c:f>'Data for reports'!$B$88:$B$92</c:f>
              <c:numCache>
                <c:formatCode>General</c:formatCode>
                <c:ptCount val="5"/>
                <c:pt idx="0">
                  <c:v>12.0</c:v>
                </c:pt>
                <c:pt idx="1">
                  <c:v>53.0</c:v>
                </c:pt>
                <c:pt idx="2">
                  <c:v>20.0</c:v>
                </c:pt>
                <c:pt idx="3">
                  <c:v>48.0</c:v>
                </c:pt>
                <c:pt idx="4">
                  <c:v>72.0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'Data for reports'!$D$99:$D$103</c:f>
              <c:strCache>
                <c:ptCount val="5"/>
                <c:pt idx="0">
                  <c:v>Undergraduates</c:v>
                </c:pt>
                <c:pt idx="1">
                  <c:v>Postgraduates</c:v>
                </c:pt>
                <c:pt idx="2">
                  <c:v>Postdoctoral</c:v>
                </c:pt>
                <c:pt idx="3">
                  <c:v>Faculty</c:v>
                </c:pt>
                <c:pt idx="4">
                  <c:v>Staff</c:v>
                </c:pt>
              </c:strCache>
            </c:strRef>
          </c:cat>
          <c:val>
            <c:numRef>
              <c:f>'Data for reports'!$E$99:$E$103</c:f>
              <c:numCache>
                <c:formatCode>General</c:formatCode>
                <c:ptCount val="5"/>
                <c:pt idx="0">
                  <c:v>10.0</c:v>
                </c:pt>
                <c:pt idx="1">
                  <c:v>39.0</c:v>
                </c:pt>
                <c:pt idx="2">
                  <c:v>14.0</c:v>
                </c:pt>
                <c:pt idx="3">
                  <c:v>21.0</c:v>
                </c:pt>
                <c:pt idx="4">
                  <c:v>45.0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'Data for reports'!$I$7:$I$9</c:f>
              <c:strCache>
                <c:ptCount val="3"/>
                <c:pt idx="0">
                  <c:v>University</c:v>
                </c:pt>
                <c:pt idx="1">
                  <c:v>Laboratory</c:v>
                </c:pt>
                <c:pt idx="2">
                  <c:v>Industry</c:v>
                </c:pt>
              </c:strCache>
            </c:strRef>
          </c:cat>
          <c:val>
            <c:numRef>
              <c:f>'Data for reports'!$J$7:$J$9</c:f>
              <c:numCache>
                <c:formatCode>General</c:formatCode>
                <c:ptCount val="3"/>
                <c:pt idx="0">
                  <c:v>175.0</c:v>
                </c:pt>
                <c:pt idx="1">
                  <c:v>90.0</c:v>
                </c:pt>
                <c:pt idx="2">
                  <c:v>12.0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-0.233374407744486"/>
                  <c:y val="0.008534849365508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'Data for reports'!$W$18:$W$21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Africa</c:v>
                </c:pt>
              </c:strCache>
            </c:strRef>
          </c:cat>
          <c:val>
            <c:numRef>
              <c:f>'Data for reports'!$X$18:$X$21</c:f>
              <c:numCache>
                <c:formatCode>General</c:formatCode>
                <c:ptCount val="4"/>
                <c:pt idx="0">
                  <c:v>188.0</c:v>
                </c:pt>
                <c:pt idx="1">
                  <c:v>82.0</c:v>
                </c:pt>
                <c:pt idx="2">
                  <c:v>5.0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39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4/23/14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Amazing run period especially  in the time of financial uncertainties. Thank you for support.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SLAC operates</a:t>
            </a:r>
            <a:r>
              <a:rPr lang="en-US" baseline="0" dirty="0" smtClean="0"/>
              <a:t> unique suite of facilities for advanced accelerator tests.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6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Helvetica" charset="0"/>
                <a:cs typeface="Helvetica" charset="0"/>
                <a:sym typeface="Helvetica" charset="0"/>
              </a:rPr>
              <a:t>Built by DOE, operates as a user facility but with primary purpose to study beam driven PWFA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FACET, this run</a:t>
            </a:r>
          </a:p>
          <a:p>
            <a:r>
              <a:rPr lang="en-US" dirty="0" smtClean="0"/>
              <a:t>Requires close</a:t>
            </a:r>
            <a:r>
              <a:rPr lang="en-US" baseline="0" dirty="0" smtClean="0"/>
              <a:t> coordination with every user group to make sure they are ready to use time efficiently</a:t>
            </a:r>
          </a:p>
          <a:p>
            <a:r>
              <a:rPr lang="en-US" baseline="0" dirty="0" smtClean="0"/>
              <a:t>There are a number of interdependencies between the experimental programs</a:t>
            </a:r>
          </a:p>
          <a:p>
            <a:r>
              <a:rPr lang="en-US" baseline="0" dirty="0" smtClean="0"/>
              <a:t>Makes programs more efficient but makes it tedious to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0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68662B-2AE6-4491-AA1E-43762679473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8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8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4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  <p:sldLayoutId id="2147483675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gif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acet.slac.stanford.edu" TargetMode="External"/><Relationship Id="rId4" Type="http://schemas.openxmlformats.org/officeDocument/2006/relationships/hyperlink" Target="mailto:hast@slac.stanfor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ortal.slac.stanford.edu/sites/ard_public/tfd/Pages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lacportal.slac.stanford.edu/sites/ard_public/facet/FACET%20Images/Selected%20Photos/2012-059-3534-FACET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FACET and Test Facilities at SLAC </a:t>
            </a:r>
            <a:endParaRPr lang="en-CA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FNAL, Carsten Hast</a:t>
            </a:r>
          </a:p>
          <a:p>
            <a:r>
              <a:rPr lang="en-CA" dirty="0" smtClean="0"/>
              <a:t>April 23, 2014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1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NLCTA (Next Linear Collider Test Accelerator)</a:t>
            </a:r>
            <a:endParaRPr lang="en-US" dirty="0"/>
          </a:p>
        </p:txBody>
      </p:sp>
      <p:pic>
        <p:nvPicPr>
          <p:cNvPr id="28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1981200"/>
            <a:ext cx="8108950" cy="2279099"/>
          </a:xfr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28600" y="3962399"/>
            <a:ext cx="3746321" cy="171713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/>
              <a:t>Direct Laser Acceleration</a:t>
            </a:r>
          </a:p>
          <a:p>
            <a:pPr marL="285750" lvl="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/>
              <a:t>FEL Seeding</a:t>
            </a:r>
          </a:p>
          <a:p>
            <a:pPr marL="285750" lvl="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/>
              <a:t>Advanced Beam Manipulation</a:t>
            </a:r>
          </a:p>
          <a:p>
            <a:pPr marL="285750" lvl="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 smtClean="0"/>
              <a:t>High </a:t>
            </a:r>
            <a:r>
              <a:rPr lang="en-US" kern="0" dirty="0"/>
              <a:t>Gradient </a:t>
            </a:r>
            <a:r>
              <a:rPr lang="en-US" kern="0" dirty="0" smtClean="0"/>
              <a:t>Development</a:t>
            </a:r>
          </a:p>
          <a:p>
            <a:pPr marL="285750" lvl="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 smtClean="0"/>
              <a:t>X</a:t>
            </a:r>
            <a:r>
              <a:rPr lang="en-US" kern="0" dirty="0"/>
              <a:t>-Band </a:t>
            </a:r>
            <a:r>
              <a:rPr lang="en-US" kern="0" dirty="0" err="1" smtClean="0"/>
              <a:t>photoinjector</a:t>
            </a:r>
            <a:r>
              <a:rPr lang="en-US" kern="0" dirty="0" smtClean="0"/>
              <a:t> development</a:t>
            </a:r>
            <a:endParaRPr lang="en-US" kern="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0999" y="1219200"/>
            <a:ext cx="83732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tabLst/>
              <a:defRPr/>
            </a:pPr>
            <a:r>
              <a:rPr lang="en-US" kern="0" dirty="0" smtClean="0"/>
              <a:t>120 MeV high brightness e-beam facility 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/>
              <a:t>Synchronized 1 micron lasers for advanced beam manipulation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tabLst/>
              <a:defRPr/>
            </a:pPr>
            <a:r>
              <a:rPr lang="en-US" kern="0" dirty="0" smtClean="0"/>
              <a:t>Two experimental halls</a:t>
            </a:r>
          </a:p>
          <a:p>
            <a:pPr marL="285750" marR="0" lvl="0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Two fully instrumented beam lines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/>
              <a:buChar char="•"/>
              <a:defRPr/>
            </a:pPr>
            <a:r>
              <a:rPr lang="en-US" kern="0" dirty="0"/>
              <a:t>10 month/</a:t>
            </a:r>
            <a:r>
              <a:rPr lang="en-US" kern="0" dirty="0" smtClean="0"/>
              <a:t>year up to </a:t>
            </a:r>
            <a:r>
              <a:rPr lang="en-US" kern="0" dirty="0"/>
              <a:t>24/7 beam operation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1" y="5715000"/>
            <a:ext cx="8763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Over the past three </a:t>
            </a:r>
            <a:r>
              <a:rPr lang="en-US" b="1" dirty="0" smtClean="0"/>
              <a:t>years </a:t>
            </a:r>
            <a:r>
              <a:rPr lang="en-US" b="1" dirty="0"/>
              <a:t>NLCTA has seen dramatic changes from focusing on </a:t>
            </a:r>
            <a:r>
              <a:rPr lang="en-US" b="1" dirty="0" smtClean="0"/>
              <a:t>DLA and </a:t>
            </a:r>
            <a:r>
              <a:rPr lang="en-US" b="1" dirty="0"/>
              <a:t>modest effort in X-band RF structure testing to a multipurpose facility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111" y="2209800"/>
            <a:ext cx="609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DLA</a:t>
            </a:r>
            <a:endParaRPr lang="en-US" sz="16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74921" y="-2286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en-US" kern="0" dirty="0" smtClean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22330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47837" y="3679652"/>
            <a:ext cx="8966034" cy="2895600"/>
          </a:xfrm>
          <a:prstGeom prst="roundRect">
            <a:avLst>
              <a:gd name="adj" fmla="val 9672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7837" y="1103793"/>
            <a:ext cx="8966034" cy="2561070"/>
          </a:xfrm>
          <a:prstGeom prst="roundRect">
            <a:avLst>
              <a:gd name="adj" fmla="val 9672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29091"/>
            <a:ext cx="8103570" cy="753033"/>
          </a:xfrm>
        </p:spPr>
        <p:txBody>
          <a:bodyPr/>
          <a:lstStyle/>
          <a:p>
            <a:r>
              <a:rPr lang="en-US" dirty="0" smtClean="0"/>
              <a:t>Science at NLCTA</a:t>
            </a:r>
            <a:endParaRPr lang="en-US" dirty="0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8326" y="4254195"/>
            <a:ext cx="2286000" cy="2129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3942199" y="4292062"/>
            <a:ext cx="1803400" cy="1884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1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1590 nm only, V=0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4047767" y="4673062"/>
            <a:ext cx="1803400" cy="1884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1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1590 nm only, V=85 kV</a:t>
            </a: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4072374" y="5130262"/>
            <a:ext cx="1803400" cy="1884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1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1590 nm only, V=170 kV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4072374" y="5511262"/>
            <a:ext cx="1803400" cy="1884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1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1590 nm only, V=255 kV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3967599" y="5892262"/>
            <a:ext cx="1803400" cy="18845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1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795 nm +1590 nm, V=255 kV</a:t>
            </a:r>
          </a:p>
        </p:txBody>
      </p:sp>
      <p:sp>
        <p:nvSpPr>
          <p:cNvPr id="13" name="Rectangle 15"/>
          <p:cNvSpPr>
            <a:spLocks/>
          </p:cNvSpPr>
          <p:nvPr/>
        </p:nvSpPr>
        <p:spPr bwMode="auto">
          <a:xfrm>
            <a:off x="5128855" y="4539835"/>
            <a:ext cx="233897" cy="1692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100" dirty="0">
                <a:solidFill>
                  <a:schemeClr val="tx1"/>
                </a:solidFill>
                <a:ea typeface="Arial" charset="0"/>
                <a:cs typeface="Arial" charset="0"/>
              </a:rPr>
              <a:t>4th</a:t>
            </a:r>
          </a:p>
        </p:txBody>
      </p:sp>
      <p:sp>
        <p:nvSpPr>
          <p:cNvPr id="14" name="Rectangle 16"/>
          <p:cNvSpPr>
            <a:spLocks/>
          </p:cNvSpPr>
          <p:nvPr/>
        </p:nvSpPr>
        <p:spPr bwMode="auto">
          <a:xfrm>
            <a:off x="4595455" y="4539835"/>
            <a:ext cx="233897" cy="1692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100" dirty="0">
                <a:solidFill>
                  <a:schemeClr val="tx1"/>
                </a:solidFill>
                <a:ea typeface="Arial" charset="0"/>
                <a:cs typeface="Arial" charset="0"/>
              </a:rPr>
              <a:t>5th</a:t>
            </a:r>
          </a:p>
        </p:txBody>
      </p:sp>
      <p:sp>
        <p:nvSpPr>
          <p:cNvPr id="15" name="Rectangle 17"/>
          <p:cNvSpPr>
            <a:spLocks/>
          </p:cNvSpPr>
          <p:nvPr/>
        </p:nvSpPr>
        <p:spPr bwMode="auto">
          <a:xfrm>
            <a:off x="4106505" y="4539835"/>
            <a:ext cx="233897" cy="1692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100" dirty="0">
                <a:solidFill>
                  <a:schemeClr val="tx1"/>
                </a:solidFill>
                <a:ea typeface="Arial" charset="0"/>
                <a:cs typeface="Arial" charset="0"/>
              </a:rPr>
              <a:t>6th</a:t>
            </a:r>
          </a:p>
        </p:txBody>
      </p:sp>
      <p:sp>
        <p:nvSpPr>
          <p:cNvPr id="16" name="Rectangle 18"/>
          <p:cNvSpPr>
            <a:spLocks/>
          </p:cNvSpPr>
          <p:nvPr/>
        </p:nvSpPr>
        <p:spPr bwMode="auto">
          <a:xfrm>
            <a:off x="3833455" y="4539835"/>
            <a:ext cx="233897" cy="1692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100" dirty="0">
                <a:solidFill>
                  <a:schemeClr val="tx1"/>
                </a:solidFill>
                <a:ea typeface="Arial" charset="0"/>
                <a:cs typeface="Arial" charset="0"/>
              </a:rPr>
              <a:t>7th</a:t>
            </a:r>
          </a:p>
        </p:txBody>
      </p:sp>
      <p:pic>
        <p:nvPicPr>
          <p:cNvPr id="23" name="Picture 22" descr="Screen shot 2013-07-24 at 7 -24, 7.38.38 P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402" y="4578169"/>
            <a:ext cx="1922535" cy="1968527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3887374" y="3767805"/>
            <a:ext cx="2006078" cy="369332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EEHG Harmonics</a:t>
            </a:r>
            <a:endParaRPr lang="en-US" dirty="0"/>
          </a:p>
        </p:txBody>
      </p:sp>
      <p:pic>
        <p:nvPicPr>
          <p:cNvPr id="46" name="Picture 45" descr="Screen Shot 2014-02-25 at 2.57.03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32" y="1251987"/>
            <a:ext cx="4815328" cy="239453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7837" y="1712956"/>
            <a:ext cx="38163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Recent Developments</a:t>
            </a:r>
            <a:r>
              <a:rPr lang="en-US" b="1" dirty="0" smtClean="0"/>
              <a:t>:</a:t>
            </a:r>
            <a:endParaRPr lang="en-US" dirty="0"/>
          </a:p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300 </a:t>
            </a:r>
            <a:r>
              <a:rPr lang="en-US" dirty="0"/>
              <a:t>MV/m measured </a:t>
            </a:r>
            <a:r>
              <a:rPr lang="en-US" dirty="0" smtClean="0"/>
              <a:t>gradients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tructures </a:t>
            </a:r>
            <a:r>
              <a:rPr lang="en-US" dirty="0"/>
              <a:t>for 2-micron operation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07043" y="1161657"/>
            <a:ext cx="3867177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E. A. Peralta, et al.</a:t>
            </a:r>
            <a:r>
              <a:rPr lang="en-US" sz="1400" i="1" dirty="0"/>
              <a:t>, </a:t>
            </a:r>
            <a:r>
              <a:rPr lang="en-US" sz="1400" b="1" i="1" dirty="0"/>
              <a:t>Nature</a:t>
            </a:r>
            <a:r>
              <a:rPr lang="en-US" sz="1400" dirty="0"/>
              <a:t> </a:t>
            </a:r>
            <a:r>
              <a:rPr lang="en-US" sz="1400" b="1" dirty="0"/>
              <a:t>503</a:t>
            </a:r>
            <a:r>
              <a:rPr lang="en-US" sz="1400" dirty="0"/>
              <a:t>, 91-94 (2014).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91472" y="1547622"/>
            <a:ext cx="1061517" cy="2957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&gt;300 MV/m</a:t>
            </a:r>
          </a:p>
        </p:txBody>
      </p:sp>
      <p:sp>
        <p:nvSpPr>
          <p:cNvPr id="51" name="Oval 50"/>
          <p:cNvSpPr/>
          <p:nvPr/>
        </p:nvSpPr>
        <p:spPr>
          <a:xfrm>
            <a:off x="8001336" y="1559107"/>
            <a:ext cx="446358" cy="325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147837" y="1194047"/>
            <a:ext cx="326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Direct Laser Acceleration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80744" y="3631997"/>
            <a:ext cx="2678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FEL/ECHO program: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6397" y="3975801"/>
            <a:ext cx="3551428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E. </a:t>
            </a:r>
            <a:r>
              <a:rPr lang="en-US" sz="1400" dirty="0" err="1" smtClean="0"/>
              <a:t>Hemsing</a:t>
            </a:r>
            <a:r>
              <a:rPr lang="en-US" sz="1400" dirty="0" smtClean="0"/>
              <a:t>, et al, </a:t>
            </a:r>
            <a:r>
              <a:rPr lang="en-US" sz="1400" b="1" dirty="0" smtClean="0"/>
              <a:t>Nature Physics, (2013)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266258" y="4254195"/>
            <a:ext cx="3333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Coherent optical vortices from </a:t>
            </a:r>
            <a:r>
              <a:rPr lang="en-US" dirty="0" smtClean="0">
                <a:solidFill>
                  <a:srgbClr val="000000"/>
                </a:solidFill>
              </a:rPr>
              <a:t>e-beams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3052" y="3818521"/>
            <a:ext cx="2444650" cy="263456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sz="1400" dirty="0"/>
              <a:t>PRSTAB, 17, 010703 (2014)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sz="1400" dirty="0"/>
              <a:t>PRL 110, 244801 (2013)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sz="1400" dirty="0"/>
              <a:t>PRL 110, 264802 (2013)</a:t>
            </a:r>
            <a:endParaRPr lang="en-US" sz="1400" i="1" dirty="0"/>
          </a:p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sz="1400" dirty="0"/>
              <a:t>PR-STAB 16, 010706 (2013)</a:t>
            </a:r>
            <a:endParaRPr lang="en-US" sz="1400" i="1" dirty="0"/>
          </a:p>
          <a:p>
            <a:pPr algn="just">
              <a:spcBef>
                <a:spcPct val="20000"/>
              </a:spcBef>
            </a:pPr>
            <a:r>
              <a:rPr lang="en-US" sz="1400" dirty="0"/>
              <a:t>PRL 110, 094802 (2013)</a:t>
            </a:r>
          </a:p>
          <a:p>
            <a:pPr algn="just">
              <a:spcBef>
                <a:spcPct val="20000"/>
              </a:spcBef>
            </a:pPr>
            <a:r>
              <a:rPr lang="en-US" sz="1400" dirty="0"/>
              <a:t>PRL 110, 064804 (2013)</a:t>
            </a:r>
            <a:endParaRPr lang="en-US" sz="1400" i="1" dirty="0"/>
          </a:p>
          <a:p>
            <a:pPr algn="just">
              <a:spcBef>
                <a:spcPct val="20000"/>
              </a:spcBef>
            </a:pPr>
            <a:r>
              <a:rPr lang="en-US" sz="1400" dirty="0"/>
              <a:t>PRL 109, 224801 (2012)</a:t>
            </a:r>
            <a:endParaRPr lang="en-US" sz="1400" i="1" dirty="0"/>
          </a:p>
          <a:p>
            <a:pPr algn="just">
              <a:spcBef>
                <a:spcPct val="20000"/>
              </a:spcBef>
            </a:pPr>
            <a:r>
              <a:rPr lang="en-US" sz="1400" dirty="0"/>
              <a:t>PRL 109, 074801 (2012)</a:t>
            </a:r>
          </a:p>
          <a:p>
            <a:pPr algn="just">
              <a:spcBef>
                <a:spcPct val="20000"/>
              </a:spcBef>
            </a:pPr>
            <a:r>
              <a:rPr lang="en-US" sz="1400" dirty="0"/>
              <a:t>PRL 108, 024802 (2012)</a:t>
            </a:r>
          </a:p>
          <a:p>
            <a:pPr algn="just">
              <a:spcBef>
                <a:spcPct val="20000"/>
              </a:spcBef>
            </a:pPr>
            <a:r>
              <a:rPr lang="en-US" sz="1400" dirty="0"/>
              <a:t>PR-STAB 15, 050707 (2012)</a:t>
            </a:r>
          </a:p>
        </p:txBody>
      </p:sp>
    </p:spTree>
    <p:extLst>
      <p:ext uri="{BB962C8B-B14F-4D97-AF65-F5344CB8AC3E}">
        <p14:creationId xmlns:p14="http://schemas.microsoft.com/office/powerpoint/2010/main" val="306705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3385" y="2774389"/>
            <a:ext cx="4781857" cy="132288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r>
              <a:rPr lang="en-US" sz="2000" dirty="0" smtClean="0"/>
              <a:t>MC calculated depth dose curves for heterogeneous phantoms in agreement with the experimental curves. </a:t>
            </a:r>
          </a:p>
        </p:txBody>
      </p:sp>
      <p:sp>
        <p:nvSpPr>
          <p:cNvPr id="4" name="Rectangle 12"/>
          <p:cNvSpPr>
            <a:spLocks/>
          </p:cNvSpPr>
          <p:nvPr/>
        </p:nvSpPr>
        <p:spPr bwMode="auto">
          <a:xfrm>
            <a:off x="1638455" y="4419600"/>
            <a:ext cx="3576787" cy="6858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2000" dirty="0" smtClean="0"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Stanford School of Medicine – Radiation Oncology</a:t>
            </a:r>
          </a:p>
        </p:txBody>
      </p:sp>
      <p:pic>
        <p:nvPicPr>
          <p:cNvPr id="8" name="Picture 7" descr=":figures_portrait.jpg"/>
          <p:cNvPicPr/>
          <p:nvPr/>
        </p:nvPicPr>
        <p:blipFill rotWithShape="1">
          <a:blip r:embed="rId2"/>
          <a:srcRect l="1449" t="1307" r="50450" b="51964"/>
          <a:stretch/>
        </p:blipFill>
        <p:spPr bwMode="auto">
          <a:xfrm>
            <a:off x="5215243" y="279374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447" y="5715000"/>
            <a:ext cx="81597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At 100 MeV integral dose to pediatric patient is 33 % lower than other leading therapies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9778" cy="753033"/>
          </a:xfrm>
        </p:spPr>
        <p:txBody>
          <a:bodyPr/>
          <a:lstStyle/>
          <a:p>
            <a:r>
              <a:rPr lang="en-US" dirty="0" smtClean="0"/>
              <a:t>NLCTA 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“</a:t>
            </a:r>
            <a:r>
              <a:rPr lang="en-US" dirty="0" smtClean="0">
                <a:solidFill>
                  <a:srgbClr val="800000"/>
                </a:solidFill>
                <a:latin typeface="+mj-lt"/>
                <a:ea typeface="Hoefler Text" charset="0"/>
                <a:cs typeface="Hoefler Text" charset="0"/>
                <a:sym typeface="Hoefler Text" charset="0"/>
              </a:rPr>
              <a:t>Relativistic e-</a:t>
            </a:r>
            <a:r>
              <a:rPr lang="en-US" dirty="0">
                <a:solidFill>
                  <a:srgbClr val="800000"/>
                </a:solidFill>
                <a:latin typeface="+mj-lt"/>
                <a:ea typeface="Hoefler Text" charset="0"/>
                <a:cs typeface="Hoefler Text" charset="0"/>
                <a:sym typeface="Hoefler Text" charset="0"/>
              </a:rPr>
              <a:t>beam Radiation </a:t>
            </a:r>
            <a:r>
              <a:rPr lang="en-US" dirty="0" smtClean="0">
                <a:solidFill>
                  <a:srgbClr val="800000"/>
                </a:solidFill>
                <a:latin typeface="+mj-lt"/>
                <a:ea typeface="Hoefler Text" charset="0"/>
                <a:cs typeface="Hoefler Text" charset="0"/>
                <a:sym typeface="Hoefler Text" charset="0"/>
              </a:rPr>
              <a:t>Therapy”</a:t>
            </a:r>
            <a:endParaRPr lang="en-US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93060"/>
            <a:ext cx="8153400" cy="1581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r>
              <a:rPr lang="en-US" sz="2000" b="1" dirty="0"/>
              <a:t>Purpose</a:t>
            </a:r>
            <a:r>
              <a:rPr lang="en-US" sz="2000" dirty="0"/>
              <a:t>: To experimentally validate Monte Carlo (MC) simulations for dose calculations with e-beams in the presence of heterogeneities and to use MC simulations for treatment planning optimization of ultra-fast e-beam radiation </a:t>
            </a:r>
            <a:r>
              <a:rPr lang="en-US" sz="2000" dirty="0" smtClean="0"/>
              <a:t>therapy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4" y="4097272"/>
            <a:ext cx="127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2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a LAYOU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33800" y="2616201"/>
            <a:ext cx="5405718" cy="34035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5400"/>
            <a:ext cx="6553200" cy="468986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Up to 10 GeV LCLS primary beam (16 GeV secondary particles) is deflected to ESTB at 5Hz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 Exceptionally clean and well-defined primary and secondary electron beams for detector and accelerator R&amp;D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FY13 (Construction completed in May)  	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4 </a:t>
            </a:r>
            <a:r>
              <a:rPr lang="en-US" sz="1600" dirty="0">
                <a:solidFill>
                  <a:srgbClr val="000000"/>
                </a:solidFill>
              </a:rPr>
              <a:t>experiments, 7 </a:t>
            </a:r>
            <a:r>
              <a:rPr lang="en-US" sz="1600" dirty="0" smtClean="0">
                <a:solidFill>
                  <a:srgbClr val="000000"/>
                </a:solidFill>
              </a:rPr>
              <a:t>weeks, 32 (3 remote) Users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FY14 (October to March)	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5</a:t>
            </a:r>
            <a:r>
              <a:rPr lang="en-US" sz="1600" dirty="0" smtClean="0">
                <a:solidFill>
                  <a:srgbClr val="000000"/>
                </a:solidFill>
              </a:rPr>
              <a:t> experiments, 9 weeks, 76 (27 remote) Users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Scheduled until summer 2014	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6 experiments, 10 weeks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Test Beam (ESTB)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1600" y="6096000"/>
            <a:ext cx="685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16745" lvl="1"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Wide user acceptance of ESTB </a:t>
            </a:r>
            <a:r>
              <a:rPr lang="en-US" sz="2000" b="1" dirty="0">
                <a:solidFill>
                  <a:srgbClr val="000000"/>
                </a:solidFill>
              </a:rPr>
              <a:t>within a short time</a:t>
            </a:r>
          </a:p>
        </p:txBody>
      </p:sp>
    </p:spTree>
    <p:extLst>
      <p:ext uri="{BB962C8B-B14F-4D97-AF65-F5344CB8AC3E}">
        <p14:creationId xmlns:p14="http://schemas.microsoft.com/office/powerpoint/2010/main" val="188414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T-507: Test </a:t>
            </a:r>
            <a:r>
              <a:rPr lang="en-US" dirty="0"/>
              <a:t>of a RICH-Prototype Based on </a:t>
            </a:r>
            <a:r>
              <a:rPr lang="en-US" dirty="0" smtClean="0"/>
              <a:t>CsI</a:t>
            </a:r>
            <a:r>
              <a:rPr lang="en-US" dirty="0"/>
              <a:t>-GEMs for an Electron-Ion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16955"/>
            <a:ext cx="38862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T. </a:t>
            </a:r>
            <a:r>
              <a:rPr lang="en-US" dirty="0" err="1" smtClean="0"/>
              <a:t>Hemmick</a:t>
            </a:r>
            <a:r>
              <a:rPr lang="en-US" dirty="0" smtClean="0"/>
              <a:t>, Stony Brook Uni.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9 GeV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4 24h days from 5/31 to 6/03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Recorded 1.4 million </a:t>
            </a:r>
            <a:r>
              <a:rPr lang="en-US" dirty="0" smtClean="0"/>
              <a:t>triggers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Ran </a:t>
            </a:r>
            <a:r>
              <a:rPr lang="en-US" dirty="0"/>
              <a:t>for 84% of </a:t>
            </a:r>
            <a:r>
              <a:rPr lang="en-US" dirty="0" smtClean="0"/>
              <a:t>wall clock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 </a:t>
            </a:r>
            <a:r>
              <a:rPr lang="en-US" dirty="0"/>
              <a:t>hours total downtime in 4 </a:t>
            </a:r>
            <a:r>
              <a:rPr lang="en-US" dirty="0" smtClean="0"/>
              <a:t>days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Includes accesses</a:t>
            </a:r>
            <a:endParaRPr lang="en-US" sz="1600" dirty="0"/>
          </a:p>
        </p:txBody>
      </p:sp>
      <p:pic>
        <p:nvPicPr>
          <p:cNvPr id="6" name="Picture 2" descr="C:\Users\Tom\Documents\EIC\Prop-SPring2013\IMG_03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3017285" cy="28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4724400" y="1219200"/>
            <a:ext cx="4339909" cy="1800867"/>
            <a:chOff x="4724400" y="1219200"/>
            <a:chExt cx="4339909" cy="180086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" r="14470"/>
            <a:stretch/>
          </p:blipFill>
          <p:spPr bwMode="auto">
            <a:xfrm>
              <a:off x="5914212" y="1732620"/>
              <a:ext cx="1034924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4401" y="1732242"/>
              <a:ext cx="1134276" cy="1287069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671" y="1732620"/>
              <a:ext cx="929136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342" y="1732620"/>
              <a:ext cx="920050" cy="128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4724400" y="1219200"/>
              <a:ext cx="1134276" cy="5128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Tom</a:t>
              </a:r>
            </a:p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Hemmick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5792944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Abhay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Deshpande</a:t>
              </a:r>
              <a:endParaRPr lang="en-US" sz="1200" kern="0" dirty="0"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 bwMode="auto">
            <a:xfrm>
              <a:off x="6861489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Klaus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Dehmelt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 bwMode="auto">
            <a:xfrm>
              <a:off x="7930033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ils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Feege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Slide Number Placeholder 4"/>
          <p:cNvSpPr txBox="1">
            <a:spLocks/>
          </p:cNvSpPr>
          <p:nvPr/>
        </p:nvSpPr>
        <p:spPr>
          <a:xfrm>
            <a:off x="8096331" y="6480880"/>
            <a:ext cx="398446" cy="203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4DC042-DA42-6A4D-AE89-46F8D07AA4EE}" type="slidenum">
              <a:rPr lang="en-US" altLang="ja-JP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396" y="3938345"/>
            <a:ext cx="1287446" cy="10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24" y="5618066"/>
            <a:ext cx="1032409" cy="128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ubtitle 2"/>
          <p:cNvSpPr txBox="1">
            <a:spLocks/>
          </p:cNvSpPr>
          <p:nvPr/>
        </p:nvSpPr>
        <p:spPr bwMode="auto">
          <a:xfrm>
            <a:off x="7883787" y="3248784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Stephanie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Zajac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ubtitle 2"/>
          <p:cNvSpPr txBox="1">
            <a:spLocks/>
          </p:cNvSpPr>
          <p:nvPr/>
        </p:nvSpPr>
        <p:spPr bwMode="auto">
          <a:xfrm>
            <a:off x="7781124" y="5105400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Marie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Blatnik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1000" y="6260068"/>
            <a:ext cx="654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T.Hemmick</a:t>
            </a:r>
            <a:r>
              <a:rPr lang="en-US" dirty="0" smtClean="0"/>
              <a:t> is leading T-517 </a:t>
            </a:r>
            <a:r>
              <a:rPr lang="en-US" dirty="0" err="1" smtClean="0"/>
              <a:t>Phenix</a:t>
            </a:r>
            <a:r>
              <a:rPr lang="en-US" dirty="0" smtClean="0"/>
              <a:t> Calorimeter later this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8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3200400"/>
            <a:ext cx="5181600" cy="3101459"/>
            <a:chOff x="756666" y="2264081"/>
            <a:chExt cx="7581900" cy="4410075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6" y="2264081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4"/>
            <p:cNvSpPr txBox="1"/>
            <p:nvPr/>
          </p:nvSpPr>
          <p:spPr>
            <a:xfrm>
              <a:off x="2133600" y="28956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1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7"/>
            <p:cNvSpPr txBox="1"/>
            <p:nvPr/>
          </p:nvSpPr>
          <p:spPr>
            <a:xfrm>
              <a:off x="2842564" y="399770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2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8"/>
            <p:cNvSpPr txBox="1"/>
            <p:nvPr/>
          </p:nvSpPr>
          <p:spPr>
            <a:xfrm>
              <a:off x="3991053" y="48645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3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9"/>
            <p:cNvSpPr txBox="1"/>
            <p:nvPr/>
          </p:nvSpPr>
          <p:spPr>
            <a:xfrm>
              <a:off x="4993610" y="5297923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4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6058203" y="5483530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5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934201" y="5514626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6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T-512: Test of FNAL g-2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16955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D.Hertzog</a:t>
            </a:r>
            <a:r>
              <a:rPr lang="en-US" dirty="0" smtClean="0"/>
              <a:t>, Univ. of Washington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8 collaborating institutions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2-6 GeV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6260068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T-512 back at ESTB for 2 weeks in July and October for calorimeter calibration</a:t>
            </a:r>
            <a:endParaRPr lang="en-US" dirty="0"/>
          </a:p>
        </p:txBody>
      </p:sp>
      <p:pic>
        <p:nvPicPr>
          <p:cNvPr id="22" name="Picture 21" descr="C:\Users\hertzog\Dropbox\g2\SLAC Test Beam\SLAC photos (by Katsu)\IMG_092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7" t="18803" r="9188" b="37749"/>
          <a:stretch/>
        </p:blipFill>
        <p:spPr bwMode="auto">
          <a:xfrm>
            <a:off x="4876800" y="1066800"/>
            <a:ext cx="3657599" cy="238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29" y="2357198"/>
            <a:ext cx="2555371" cy="25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1721504" y="2971800"/>
            <a:ext cx="1364234" cy="1080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:\Users\hertzog\Dropbox\g2\SLAC Test Beam\SLAC photos (by Katsu)\IMG_095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3505200"/>
            <a:ext cx="3625756" cy="27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/>
          <p:cNvSpPr>
            <a:spLocks noGrp="1"/>
          </p:cNvSpPr>
          <p:nvPr/>
        </p:nvSpPr>
        <p:spPr bwMode="auto">
          <a:xfrm>
            <a:off x="152400" y="2286000"/>
            <a:ext cx="1752600" cy="90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45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6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dirty="0" smtClean="0"/>
              <a:t>3 </a:t>
            </a:r>
            <a:r>
              <a:rPr lang="en-US" sz="1800" b="1" dirty="0" err="1" smtClean="0"/>
              <a:t>GeV</a:t>
            </a:r>
            <a:r>
              <a:rPr lang="en-US" sz="1800" b="1" dirty="0" smtClean="0"/>
              <a:t> in one of the blocks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055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60" t="3250" r="50459" b="2116"/>
          <a:stretch/>
        </p:blipFill>
        <p:spPr>
          <a:xfrm>
            <a:off x="6076815" y="1318995"/>
            <a:ext cx="2910348" cy="4511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ESTB: </a:t>
            </a:r>
            <a:r>
              <a:rPr lang="en-US" dirty="0" smtClean="0"/>
              <a:t>“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Geosynchrotron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emission from extensive air showers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  (T-510)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04800" y="1066800"/>
            <a:ext cx="6019800" cy="1742512"/>
          </a:xfr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Anita is looking for UHECRs with a balloon at Antarctica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mission planned for this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It measured neutrons, air showers with RF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Need to verify the shower model in a magnetic field to interpret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72" y="3529135"/>
            <a:ext cx="3245241" cy="214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0" y="2827331"/>
            <a:ext cx="2133600" cy="284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4447" y="5867400"/>
            <a:ext cx="81597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T-510 Goal: Reproduce atmosphere and earth magnetic field at ESTB and replace one ultra-high energetic particle with the LCLS electron beam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6769" y="3048000"/>
            <a:ext cx="242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T-510 Setup at ESTB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0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ESTB User Experiments FY2013 and FY2014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82718" y="1066800"/>
            <a:ext cx="8885082" cy="54768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2013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T-505: Tests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3D silicon pixel sensors for ATLAS,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Grenier,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T-507:Test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RICH-Prototype Based on CsI-GEMs for an Electron-Ion Collider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T. Hemmick,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Stony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Brook University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T-508: HERA-B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ECal modules beam test in ESTB at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SLAC for G</a:t>
            </a:r>
            <a:r>
              <a:rPr lang="en-US" sz="1400" baseline="-25000" dirty="0" smtClean="0"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(5) at Jefferson Lab, E.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J. Brash, Christopher Newport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T-511: 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Silicon-Tungsten Electromagnetic Calorimeter for the ILC SiD, R. Fry,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Oregon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2014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T-505: Tests of 3D silicon pixel sensors for ATLAS, P. Grenier,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T-512: Calibration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Channeling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Volume-Reflection Studies of High-Energy Electrons in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Crystals,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T-510: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Geosynchrotron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radio emission from extensive air showers to detect ultra-high energetic neutrinos at Antarctica, K. Belov,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UCLA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Channeling and Volume-Reflection Studies of High-Energy Electrons in Crystals,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SLAC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2014 coming up</a:t>
            </a:r>
            <a:endParaRPr lang="en-US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T-509: Develop a Neutron Beam Line for Calibration of Dark Matter Detectors, J. Va’Vra,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T-516: ATLAS Inner Tracker (ITK) Upgrade, Test of several pixel sensor technologies, M. Bomben (Paris), P. Grenier (SLAC), S. Grinstein (Barcelona), D.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Muenstermann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(Geneva) and J. Weingarten (Gottingen), on behalf of the ATLAS-ITK Pixel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T-517: PHENIX MPX-EX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Calorimeter,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T.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Hemmick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Stony Brook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T-518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Production Belle II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iTOP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module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verification, 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G.Varner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Univ. of Hawaii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T-519: Calibration 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8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ESTB User Statistics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066800"/>
            <a:ext cx="8108950" cy="5562600"/>
          </a:xfrm>
        </p:spPr>
        <p:txBody>
          <a:bodyPr>
            <a:normAutofit/>
          </a:bodyPr>
          <a:lstStyle/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University groups need facilities to train their students in hands on experimental physics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US test beam facilities at National Labs play a critical role in training students in Detector R&amp;D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Fermilab</a:t>
            </a:r>
            <a:r>
              <a:rPr lang="en-US" sz="1600" dirty="0" smtClean="0">
                <a:solidFill>
                  <a:srgbClr val="000000"/>
                </a:solidFill>
              </a:rPr>
              <a:t> Test Beam Facility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ESTB at SLAC</a:t>
            </a:r>
          </a:p>
          <a:p>
            <a:pPr marR="16745" lvl="1">
              <a:spcAft>
                <a:spcPts val="600"/>
              </a:spcAft>
            </a:pPr>
            <a:endParaRPr lang="en-US" sz="1800" dirty="0" smtClean="0">
              <a:solidFill>
                <a:srgbClr val="000000"/>
              </a:solidFill>
            </a:endParaRP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In past 10 Months ESTB had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R="16745" lvl="2">
              <a:spcAft>
                <a:spcPts val="600"/>
              </a:spcAft>
            </a:pPr>
            <a:r>
              <a:rPr lang="en-US" sz="1600" smtClean="0">
                <a:solidFill>
                  <a:srgbClr val="000000"/>
                </a:solidFill>
              </a:rPr>
              <a:t>33 </a:t>
            </a:r>
            <a:r>
              <a:rPr lang="en-US" sz="1600" dirty="0">
                <a:solidFill>
                  <a:srgbClr val="000000"/>
                </a:solidFill>
              </a:rPr>
              <a:t>institutions </a:t>
            </a:r>
            <a:r>
              <a:rPr lang="en-US" sz="1600">
                <a:solidFill>
                  <a:srgbClr val="000000"/>
                </a:solidFill>
              </a:rPr>
              <a:t>from </a:t>
            </a:r>
            <a:r>
              <a:rPr lang="en-US" sz="1600" smtClean="0">
                <a:solidFill>
                  <a:srgbClr val="000000"/>
                </a:solidFill>
              </a:rPr>
              <a:t>13 </a:t>
            </a:r>
            <a:r>
              <a:rPr lang="en-US" sz="1600" dirty="0">
                <a:solidFill>
                  <a:srgbClr val="000000"/>
                </a:solidFill>
              </a:rPr>
              <a:t>countries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89 on </a:t>
            </a:r>
            <a:r>
              <a:rPr lang="en-US" sz="1600" dirty="0">
                <a:solidFill>
                  <a:srgbClr val="000000"/>
                </a:solidFill>
              </a:rPr>
              <a:t>site Users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120 Users total</a:t>
            </a:r>
          </a:p>
          <a:p>
            <a:pPr marR="16745" lvl="3"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46 Under/Post-Grad Students</a:t>
            </a:r>
          </a:p>
          <a:p>
            <a:pPr marR="16745" lvl="3"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12 </a:t>
            </a:r>
            <a:r>
              <a:rPr lang="en-US" sz="1400" dirty="0" err="1" smtClean="0">
                <a:solidFill>
                  <a:srgbClr val="000000"/>
                </a:solidFill>
              </a:rPr>
              <a:t>PostDocs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R="16745" lvl="3"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33 Staff</a:t>
            </a:r>
          </a:p>
          <a:p>
            <a:pPr marR="16745" lvl="3"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29 Faculty</a:t>
            </a:r>
          </a:p>
          <a:p>
            <a:pPr marR="16745" lvl="2">
              <a:spcAft>
                <a:spcPts val="600"/>
              </a:spcAft>
            </a:pPr>
            <a:endParaRPr lang="en-US" sz="1600" dirty="0" smtClean="0">
              <a:solidFill>
                <a:srgbClr val="000000"/>
              </a:solidFill>
            </a:endParaRPr>
          </a:p>
          <a:p>
            <a:pPr marR="16745" lvl="2">
              <a:spcAft>
                <a:spcPts val="600"/>
              </a:spcAft>
            </a:pPr>
            <a:endParaRPr lang="en-US" sz="1600" dirty="0">
              <a:solidFill>
                <a:srgbClr val="000000"/>
              </a:solidFill>
            </a:endParaRPr>
          </a:p>
          <a:p>
            <a:pPr marR="16745" lvl="2">
              <a:spcAft>
                <a:spcPts val="600"/>
              </a:spcAft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211647"/>
              </p:ext>
            </p:extLst>
          </p:nvPr>
        </p:nvGraphicFramePr>
        <p:xfrm>
          <a:off x="3505200" y="2971800"/>
          <a:ext cx="6248400" cy="390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1600" y="5299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2/28/2014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3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FACET and Test Facilities Users</a:t>
            </a:r>
            <a:endParaRPr lang="en-CA" dirty="0"/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4"/>
          </p:nvPr>
        </p:nvSpPr>
        <p:spPr>
          <a:xfrm>
            <a:off x="0" y="1243584"/>
            <a:ext cx="8991600" cy="1305457"/>
          </a:xfrm>
        </p:spPr>
        <p:txBody>
          <a:bodyPr>
            <a:noAutofit/>
          </a:bodyPr>
          <a:lstStyle/>
          <a:p>
            <a:pPr lvl="1"/>
            <a:r>
              <a:rPr lang="en-US" sz="2100" dirty="0" smtClean="0"/>
              <a:t>326 Users associated with the 43 active or planned experiments and beam tests at FACET and Test Facilities in FY14</a:t>
            </a:r>
            <a:endParaRPr lang="en-US" sz="2100" dirty="0" smtClean="0">
              <a:solidFill>
                <a:srgbClr val="FF0000"/>
              </a:solidFill>
            </a:endParaRPr>
          </a:p>
          <a:p>
            <a:pPr lvl="1"/>
            <a:r>
              <a:rPr lang="en-US" sz="2100" dirty="0" smtClean="0"/>
              <a:t>Half of all users are on-site (badged and trained for experimental work)</a:t>
            </a:r>
          </a:p>
          <a:p>
            <a:endParaRPr lang="en-US" sz="2100" dirty="0" smtClean="0"/>
          </a:p>
          <a:p>
            <a:endParaRPr lang="en-CA" sz="2100" dirty="0" smtClean="0"/>
          </a:p>
          <a:p>
            <a:pPr lvl="1"/>
            <a:endParaRPr lang="en-US" sz="21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560486"/>
              </p:ext>
            </p:extLst>
          </p:nvPr>
        </p:nvGraphicFramePr>
        <p:xfrm>
          <a:off x="-2438400" y="2438400"/>
          <a:ext cx="8763000" cy="410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867" y="4291008"/>
            <a:ext cx="1107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All Users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274155"/>
              </p:ext>
            </p:extLst>
          </p:nvPr>
        </p:nvGraphicFramePr>
        <p:xfrm>
          <a:off x="2209800" y="2438400"/>
          <a:ext cx="9102956" cy="413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8515" y="4953000"/>
            <a:ext cx="38010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On-site (badged and trained) Users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5299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2/28/2014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3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5778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629400" y="3019567"/>
            <a:ext cx="1219200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ESTB</a:t>
            </a:r>
            <a:endParaRPr lang="en-US" sz="2400" kern="12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8815" y="2928239"/>
            <a:ext cx="1467662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NLCTA</a:t>
            </a:r>
            <a:endParaRPr lang="en-US" sz="2400" kern="12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95600" y="2199704"/>
            <a:ext cx="1447800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FACET</a:t>
            </a:r>
            <a:endParaRPr lang="en-US" sz="2400" baseline="300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953000" y="2218534"/>
            <a:ext cx="997527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Arial Rounded MT Bold" charset="0"/>
              </a:rPr>
              <a:t>ASTA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67000" y="1358874"/>
            <a:ext cx="1909876" cy="83099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20-23 GeV</a:t>
            </a:r>
            <a:r>
              <a:rPr lang="el-GR" sz="2400" kern="1200" dirty="0" smtClean="0">
                <a:solidFill>
                  <a:schemeClr val="bg1"/>
                </a:solidFill>
                <a:latin typeface="Arial Rounded MT Bold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Arial Rounded MT Bold" charset="0"/>
              </a:rPr>
              <a:t>e</a:t>
            </a:r>
            <a:r>
              <a:rPr lang="en-US" sz="2400" baseline="30000" dirty="0" smtClean="0">
                <a:solidFill>
                  <a:schemeClr val="bg1"/>
                </a:solidFill>
                <a:latin typeface="Arial Rounded MT Bold" charset="0"/>
              </a:rPr>
              <a:t>-</a:t>
            </a:r>
            <a:r>
              <a:rPr lang="el-GR" sz="2400" dirty="0" smtClean="0">
                <a:solidFill>
                  <a:schemeClr val="bg1"/>
                </a:solidFill>
                <a:latin typeface="Arial Rounded MT Bold" charset="0"/>
              </a:rPr>
              <a:t> </a:t>
            </a:r>
            <a:r>
              <a:rPr lang="el-GR" sz="2400" kern="1200" dirty="0" smtClean="0">
                <a:solidFill>
                  <a:schemeClr val="bg1"/>
                </a:solidFill>
                <a:latin typeface="Arial Rounded MT Bold" charset="0"/>
              </a:rPr>
              <a:t>&amp; </a:t>
            </a:r>
            <a:r>
              <a:rPr lang="en-US" sz="2400" dirty="0" smtClean="0">
                <a:solidFill>
                  <a:schemeClr val="bg1"/>
                </a:solidFill>
                <a:latin typeface="Arial Rounded MT Bold" charset="0"/>
              </a:rPr>
              <a:t>e</a:t>
            </a:r>
            <a:r>
              <a:rPr lang="el-GR" sz="2400" baseline="30000" dirty="0" smtClean="0">
                <a:solidFill>
                  <a:schemeClr val="bg1"/>
                </a:solidFill>
                <a:latin typeface="Arial Rounded MT Bold" charset="0"/>
              </a:rPr>
              <a:t>+</a:t>
            </a:r>
            <a:endParaRPr lang="en-US" sz="2400" baseline="300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336117" y="2188572"/>
            <a:ext cx="1773382" cy="83099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 anchor="ctr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2-15 GeV</a:t>
            </a:r>
          </a:p>
          <a:p>
            <a:pPr algn="ctr"/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&amp; single e</a:t>
            </a:r>
            <a:r>
              <a:rPr lang="en-US" sz="2400" kern="1200" baseline="30000" dirty="0" smtClean="0">
                <a:solidFill>
                  <a:schemeClr val="bg1"/>
                </a:solidFill>
                <a:latin typeface="Arial Rounded MT Bold" charset="0"/>
              </a:rPr>
              <a:t>-</a:t>
            </a:r>
            <a:endParaRPr lang="en-US" sz="2400" kern="1200" baseline="300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821382" y="1756871"/>
            <a:ext cx="1274618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 anchor="ctr">
            <a:sp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Arial Rounded MT Bold" charset="0"/>
              </a:rPr>
              <a:t>5</a:t>
            </a:r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 MeV</a:t>
            </a:r>
            <a:endParaRPr lang="en-US" sz="2400" kern="12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09505" y="2536315"/>
            <a:ext cx="2050473" cy="461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Arial Rounded MT Bold" charset="0"/>
              </a:rPr>
              <a:t>6</a:t>
            </a:r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0-120 </a:t>
            </a:r>
            <a:r>
              <a:rPr lang="en-US" sz="2400" kern="1200" dirty="0">
                <a:solidFill>
                  <a:schemeClr val="bg1"/>
                </a:solidFill>
                <a:latin typeface="Arial Rounded MT Bold" charset="0"/>
              </a:rPr>
              <a:t>M</a:t>
            </a:r>
            <a:r>
              <a:rPr lang="en-US" sz="2400" kern="1200" dirty="0" smtClean="0">
                <a:solidFill>
                  <a:schemeClr val="bg1"/>
                </a:solidFill>
                <a:latin typeface="Arial Rounded MT Bold" charset="0"/>
              </a:rPr>
              <a:t>eV</a:t>
            </a:r>
            <a:endParaRPr lang="en-US" sz="2400" kern="1200" dirty="0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8815" y="228600"/>
            <a:ext cx="8103570" cy="75303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SLAC Electron Beam Test Facilities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5 MeV to 23 GeV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4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FACET and Test Facilities Users</a:t>
            </a:r>
            <a:endParaRPr lang="en-CA" dirty="0"/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4"/>
          </p:nvPr>
        </p:nvSpPr>
        <p:spPr>
          <a:xfrm>
            <a:off x="228600" y="1252729"/>
            <a:ext cx="5105400" cy="5065522"/>
          </a:xfrm>
        </p:spPr>
        <p:txBody>
          <a:bodyPr/>
          <a:lstStyle/>
          <a:p>
            <a:pPr lvl="1"/>
            <a:r>
              <a:rPr lang="en-US" dirty="0" smtClean="0"/>
              <a:t>A </a:t>
            </a:r>
            <a:r>
              <a:rPr lang="en-US" dirty="0"/>
              <a:t>third of all users are from outside the US</a:t>
            </a:r>
          </a:p>
          <a:p>
            <a:pPr lvl="1"/>
            <a:r>
              <a:rPr lang="en-US" dirty="0"/>
              <a:t>61 </a:t>
            </a:r>
            <a:r>
              <a:rPr lang="en-US" dirty="0" smtClean="0"/>
              <a:t>Institutions are represented in the User Community</a:t>
            </a:r>
          </a:p>
          <a:p>
            <a:pPr lvl="1"/>
            <a:r>
              <a:rPr lang="en-US" dirty="0" smtClean="0"/>
              <a:t>Majority of Users come from universities</a:t>
            </a:r>
            <a:endParaRPr lang="en-US" dirty="0"/>
          </a:p>
          <a:p>
            <a:endParaRPr lang="en-US" dirty="0" smtClean="0"/>
          </a:p>
          <a:p>
            <a:endParaRPr lang="en-CA" dirty="0" smtClean="0"/>
          </a:p>
          <a:p>
            <a:pPr lvl="1"/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313788"/>
              </p:ext>
            </p:extLst>
          </p:nvPr>
        </p:nvGraphicFramePr>
        <p:xfrm>
          <a:off x="-914400" y="3962400"/>
          <a:ext cx="6934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777890"/>
              </p:ext>
            </p:extLst>
          </p:nvPr>
        </p:nvGraphicFramePr>
        <p:xfrm>
          <a:off x="4465674" y="1626227"/>
          <a:ext cx="5867400" cy="334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5909"/>
              </p:ext>
            </p:extLst>
          </p:nvPr>
        </p:nvGraphicFramePr>
        <p:xfrm>
          <a:off x="4876800" y="4953000"/>
          <a:ext cx="18288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228"/>
                <a:gridCol w="38057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CA California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NM New Mexico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 Virginia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NY New York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MD Maryland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 Oregon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CT Connecticut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WA Washington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IL Illinois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424782"/>
              </p:ext>
            </p:extLst>
          </p:nvPr>
        </p:nvGraphicFramePr>
        <p:xfrm>
          <a:off x="6858000" y="4918852"/>
          <a:ext cx="1708150" cy="1719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/>
                <a:gridCol w="260350"/>
              </a:tblGrid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KS Kansas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4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 Pennsylvania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 Colorado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 Delaware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FL Florida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 Indiana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GA Georgia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 Hawaii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4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NC North Carolina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8800" y="5299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2/28/2014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0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 Evaluation: SAREC and TB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0" y="990600"/>
            <a:ext cx="9372600" cy="5065522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dirty="0" smtClean="0"/>
              <a:t>Users submit written proposals for review to SAREC</a:t>
            </a:r>
          </a:p>
          <a:p>
            <a:pPr marL="342900" indent="-342900">
              <a:buFont typeface="Arial"/>
              <a:buChar char="•"/>
            </a:pPr>
            <a:r>
              <a:rPr lang="en-US" sz="1900" b="1" u="sng" dirty="0" smtClean="0"/>
              <a:t>S</a:t>
            </a:r>
            <a:r>
              <a:rPr lang="en-US" sz="1900" dirty="0" smtClean="0"/>
              <a:t>LAC </a:t>
            </a:r>
            <a:r>
              <a:rPr lang="en-US" sz="1900" b="1" u="sng" dirty="0"/>
              <a:t>A</a:t>
            </a:r>
            <a:r>
              <a:rPr lang="en-US" sz="1900" dirty="0"/>
              <a:t>ccelerator </a:t>
            </a:r>
            <a:r>
              <a:rPr lang="en-US" sz="1900" b="1" u="sng" dirty="0"/>
              <a:t>R</a:t>
            </a:r>
            <a:r>
              <a:rPr lang="en-US" sz="1900" dirty="0"/>
              <a:t>esearch </a:t>
            </a:r>
            <a:r>
              <a:rPr lang="en-US" sz="1900" b="1" u="sng" dirty="0"/>
              <a:t>E</a:t>
            </a:r>
            <a:r>
              <a:rPr lang="en-US" sz="1900" dirty="0"/>
              <a:t>xperimental program </a:t>
            </a:r>
            <a:r>
              <a:rPr lang="en-US" sz="1900" b="1" u="sng" dirty="0"/>
              <a:t>C</a:t>
            </a:r>
            <a:r>
              <a:rPr lang="en-US" sz="1900" dirty="0"/>
              <a:t>ommittee</a:t>
            </a:r>
          </a:p>
          <a:p>
            <a:pPr lvl="1"/>
            <a:r>
              <a:rPr lang="en-US" sz="1900" dirty="0" smtClean="0"/>
              <a:t>Evaluate </a:t>
            </a:r>
            <a:r>
              <a:rPr lang="en-US" sz="1900" dirty="0"/>
              <a:t>the merit of proposed R&amp;D in SLAC’s experimental accelerator research facilities for advancing world-class accelerator science or accelerator </a:t>
            </a:r>
            <a:r>
              <a:rPr lang="en-US" sz="1900" dirty="0" smtClean="0"/>
              <a:t>technology and rates each proposal (excellent to not suited)</a:t>
            </a:r>
            <a:endParaRPr lang="en-US" sz="1900" dirty="0"/>
          </a:p>
          <a:p>
            <a:pPr lvl="1"/>
            <a:r>
              <a:rPr lang="en-US" sz="1900" dirty="0"/>
              <a:t>Evaluate the feasibility of proposed R&amp;D in SLAC’s accelerator research facilities </a:t>
            </a:r>
          </a:p>
          <a:p>
            <a:pPr lvl="1"/>
            <a:r>
              <a:rPr lang="en-US" sz="1900" dirty="0"/>
              <a:t>Review the progress of existing R&amp;D in SLAC’s accelerator research </a:t>
            </a:r>
            <a:r>
              <a:rPr lang="en-US" sz="1900" dirty="0" smtClean="0"/>
              <a:t>facilities</a:t>
            </a:r>
          </a:p>
          <a:p>
            <a:pPr lvl="1"/>
            <a:r>
              <a:rPr lang="en-US" sz="1900" dirty="0" smtClean="0"/>
              <a:t>Meets once per year, combined with Test Facilities User meeting</a:t>
            </a:r>
          </a:p>
          <a:p>
            <a:pPr lvl="1"/>
            <a:r>
              <a:rPr lang="en-US" sz="2000" dirty="0"/>
              <a:t>11 New Proposals presented for FACET (6), NLCTA (4) and ESTB (1)</a:t>
            </a:r>
          </a:p>
          <a:p>
            <a:pPr lvl="1"/>
            <a:r>
              <a:rPr lang="en-US" sz="2000" dirty="0" smtClean="0"/>
              <a:t>SAREC </a:t>
            </a:r>
            <a:r>
              <a:rPr lang="en-US" sz="2000" dirty="0"/>
              <a:t>ranked new proposals as Excellent (7), Very Good (2) and Good (2)</a:t>
            </a:r>
          </a:p>
          <a:p>
            <a:pPr lvl="1"/>
            <a:endParaRPr lang="en-US" sz="1900" dirty="0" smtClean="0"/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SLAC internal Committee to evaluate written Test Beam Proposals (a little less formal than SAREC)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 smtClean="0"/>
              <a:t>Simply put: SAREC evaluates experiments, the internal committee evaluates test beam proposals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8647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Time Allocation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04800" y="1259078"/>
            <a:ext cx="8686800" cy="544652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After experiments have been approved (E- or T-number issued) scheduling is done by the Facet and Test Facilities Division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FACET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Operation of 2/3 of the SLAC Linac is a complicated business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Experimental area is rather hard to reach: 30‘ underground, small and hot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1.5 consecutive days for access per week</a:t>
            </a:r>
          </a:p>
          <a:p>
            <a:pPr lvl="1" indent="0">
              <a:buNone/>
            </a:pPr>
            <a:endParaRPr lang="en-US" sz="2000" dirty="0" smtClean="0"/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Over the past 2 years we managed to train the user to be efficient in installation and usage of beam time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The accelerator state dictates which experiment is done when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Easier accelerator setup to more difficult one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Most experiments are done in 1-5 experimental shifts</a:t>
            </a:r>
          </a:p>
          <a:p>
            <a:pPr marL="1033463" lvl="2" indent="-342900">
              <a:buFont typeface="Arial"/>
              <a:buChar char="•"/>
            </a:pPr>
            <a:r>
              <a:rPr lang="en-US" sz="1800" dirty="0" smtClean="0"/>
              <a:t>A shift is between 8 and 12 hours followed by 12 hours of accelerator tuning to be ready for the next shift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ESTB</a:t>
            </a:r>
          </a:p>
          <a:p>
            <a:pPr marL="1033463" lvl="2" indent="-342900">
              <a:buFont typeface="Arial"/>
              <a:buChar char="•"/>
            </a:pPr>
            <a:r>
              <a:rPr lang="en-US" dirty="0" smtClean="0"/>
              <a:t>First come first serve (not running out of capacity yet)</a:t>
            </a:r>
          </a:p>
          <a:p>
            <a:pPr marL="1033463" lvl="2" indent="-342900">
              <a:buFont typeface="Arial"/>
              <a:buChar char="•"/>
            </a:pPr>
            <a:r>
              <a:rPr lang="en-US" dirty="0" smtClean="0"/>
              <a:t>Since beam energy is dictated by LCLS we negotiate with Users to get a good match</a:t>
            </a:r>
            <a:endParaRPr lang="en-US" sz="2200" dirty="0" smtClean="0"/>
          </a:p>
          <a:p>
            <a:pPr marL="1033463" lvl="2" indent="-342900">
              <a:buFont typeface="Arial"/>
              <a:buChar char="•"/>
            </a:pPr>
            <a:r>
              <a:rPr lang="en-US" sz="2200" dirty="0" smtClean="0"/>
              <a:t>LCLS typically changes their user experiments at 9am/9pm therefore ESTB has 2 12h shifts per day, typically 5 days a week (2 days machine development and maintenance per week)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937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Peter’s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6200" y="1066800"/>
            <a:ext cx="8427882" cy="5486400"/>
          </a:xfrm>
        </p:spPr>
        <p:txBody>
          <a:bodyPr>
            <a:normAutofit fontScale="25000" lnSpcReduction="20000"/>
          </a:bodyPr>
          <a:lstStyle/>
          <a:p>
            <a:r>
              <a:rPr lang="en-US" sz="4000" dirty="0" smtClean="0"/>
              <a:t>* </a:t>
            </a:r>
            <a:r>
              <a:rPr lang="en-US" sz="4000" dirty="0"/>
              <a:t>the capabilities of the facilities </a:t>
            </a:r>
          </a:p>
          <a:p>
            <a:r>
              <a:rPr lang="en-US" sz="4000" dirty="0"/>
              <a:t>	* what kinds of beam </a:t>
            </a:r>
            <a:r>
              <a:rPr lang="en-US" sz="4000" dirty="0" smtClean="0"/>
              <a:t>particles	</a:t>
            </a:r>
            <a:r>
              <a:rPr lang="en-US" sz="4000" dirty="0" smtClean="0">
                <a:solidFill>
                  <a:srgbClr val="800000"/>
                </a:solidFill>
              </a:rPr>
              <a:t>electrons and positrons</a:t>
            </a:r>
            <a:endParaRPr lang="en-US" sz="4000" dirty="0"/>
          </a:p>
          <a:p>
            <a:r>
              <a:rPr lang="en-US" sz="4000" dirty="0"/>
              <a:t>	* what beam </a:t>
            </a:r>
            <a:r>
              <a:rPr lang="en-US" sz="4000" dirty="0" smtClean="0"/>
              <a:t>energies	</a:t>
            </a:r>
            <a:r>
              <a:rPr lang="en-US" sz="4000" dirty="0" smtClean="0">
                <a:solidFill>
                  <a:srgbClr val="800000"/>
                </a:solidFill>
              </a:rPr>
              <a:t>5MeV-20GeV in 4 different facilities</a:t>
            </a:r>
            <a:endParaRPr lang="en-US" sz="4000" dirty="0"/>
          </a:p>
          <a:p>
            <a:r>
              <a:rPr lang="en-US" sz="4000" dirty="0"/>
              <a:t>	* </a:t>
            </a:r>
            <a:r>
              <a:rPr lang="en-US" sz="4000" dirty="0" smtClean="0"/>
              <a:t>luminosities		</a:t>
            </a:r>
            <a:r>
              <a:rPr lang="en-US" sz="4000" dirty="0" smtClean="0">
                <a:solidFill>
                  <a:srgbClr val="800000"/>
                </a:solidFill>
              </a:rPr>
              <a:t>20-1000pC (10^8-2*10^10 particles)</a:t>
            </a:r>
            <a:endParaRPr lang="en-US" sz="4000" dirty="0"/>
          </a:p>
          <a:p>
            <a:r>
              <a:rPr lang="en-US" sz="4000" dirty="0"/>
              <a:t>	* number of users </a:t>
            </a:r>
            <a:r>
              <a:rPr lang="en-US" sz="4000" dirty="0" smtClean="0"/>
              <a:t>serve	</a:t>
            </a:r>
            <a:r>
              <a:rPr lang="en-US" sz="4000" dirty="0" smtClean="0">
                <a:solidFill>
                  <a:srgbClr val="800000"/>
                </a:solidFill>
              </a:rPr>
              <a:t>326 this fiscal year so far</a:t>
            </a:r>
            <a:endParaRPr lang="en-US" sz="4000" dirty="0"/>
          </a:p>
          <a:p>
            <a:r>
              <a:rPr lang="en-US" sz="4000" dirty="0"/>
              <a:t>	* facilities for </a:t>
            </a:r>
            <a:r>
              <a:rPr lang="en-US" sz="4000" dirty="0" smtClean="0"/>
              <a:t>users	</a:t>
            </a:r>
            <a:r>
              <a:rPr lang="en-US" sz="4000" dirty="0" smtClean="0">
                <a:solidFill>
                  <a:srgbClr val="800000"/>
                </a:solidFill>
              </a:rPr>
              <a:t>fully developed experimental areas and control rooms and some office space</a:t>
            </a:r>
            <a:endParaRPr lang="en-US" sz="4000" dirty="0"/>
          </a:p>
          <a:p>
            <a:r>
              <a:rPr lang="en-US" sz="4000" dirty="0"/>
              <a:t>* the management of the user base</a:t>
            </a:r>
          </a:p>
          <a:p>
            <a:r>
              <a:rPr lang="en-US" sz="4000" dirty="0"/>
              <a:t>	* how do users apply for beam </a:t>
            </a:r>
            <a:r>
              <a:rPr lang="en-US" sz="4000" dirty="0" smtClean="0"/>
              <a:t>time		</a:t>
            </a:r>
            <a:r>
              <a:rPr lang="en-US" sz="4000" dirty="0" smtClean="0">
                <a:solidFill>
                  <a:srgbClr val="800000"/>
                </a:solidFill>
              </a:rPr>
              <a:t>formal written proposal</a:t>
            </a:r>
            <a:endParaRPr lang="en-US" sz="4000" dirty="0"/>
          </a:p>
          <a:p>
            <a:r>
              <a:rPr lang="en-US" sz="4000" dirty="0"/>
              <a:t>	* what is the approval procedure to get beam </a:t>
            </a:r>
            <a:r>
              <a:rPr lang="en-US" sz="4000" dirty="0" smtClean="0"/>
              <a:t>time	</a:t>
            </a:r>
            <a:r>
              <a:rPr lang="en-US" sz="4000" dirty="0" smtClean="0">
                <a:solidFill>
                  <a:srgbClr val="800000"/>
                </a:solidFill>
              </a:rPr>
              <a:t>formal review with external and/or internal experts </a:t>
            </a:r>
            <a:endParaRPr lang="en-US" sz="4000" dirty="0"/>
          </a:p>
          <a:p>
            <a:r>
              <a:rPr lang="en-US" sz="4000" dirty="0"/>
              <a:t>	* what fraction of users get beam time, for how </a:t>
            </a:r>
            <a:r>
              <a:rPr lang="en-US" sz="4000" dirty="0" smtClean="0"/>
              <a:t>long</a:t>
            </a:r>
            <a:r>
              <a:rPr lang="en-US" sz="4000" dirty="0" smtClean="0">
                <a:solidFill>
                  <a:srgbClr val="800000"/>
                </a:solidFill>
              </a:rPr>
              <a:t>	currently nearly 100%</a:t>
            </a:r>
            <a:endParaRPr lang="en-US" sz="4000" dirty="0"/>
          </a:p>
          <a:p>
            <a:r>
              <a:rPr lang="en-US" sz="4000" dirty="0"/>
              <a:t>	* shift policies (8,12, 24 hour shifts?</a:t>
            </a:r>
            <a:r>
              <a:rPr lang="en-US" sz="4000" dirty="0" smtClean="0"/>
              <a:t>)</a:t>
            </a:r>
            <a:r>
              <a:rPr lang="en-US" sz="4000" dirty="0" smtClean="0">
                <a:solidFill>
                  <a:srgbClr val="800000"/>
                </a:solidFill>
              </a:rPr>
              <a:t>		typically 12h, with days or 1-2 weeks of beam time</a:t>
            </a:r>
            <a:endParaRPr lang="en-US" sz="4000" dirty="0"/>
          </a:p>
          <a:p>
            <a:r>
              <a:rPr lang="en-US" sz="4000" dirty="0"/>
              <a:t>	* installation of user </a:t>
            </a:r>
            <a:r>
              <a:rPr lang="en-US" sz="4000" dirty="0" smtClean="0"/>
              <a:t>devices			</a:t>
            </a:r>
            <a:r>
              <a:rPr lang="en-US" sz="4000" dirty="0" smtClean="0">
                <a:solidFill>
                  <a:srgbClr val="800000"/>
                </a:solidFill>
              </a:rPr>
              <a:t>help by Test Facilities Division</a:t>
            </a:r>
            <a:endParaRPr lang="en-US" sz="4000" dirty="0"/>
          </a:p>
          <a:p>
            <a:r>
              <a:rPr lang="en-US" sz="4000" dirty="0"/>
              <a:t>	* what services does the lab provide to the </a:t>
            </a:r>
            <a:r>
              <a:rPr lang="en-US" sz="4000" dirty="0" smtClean="0"/>
              <a:t>users		</a:t>
            </a:r>
            <a:r>
              <a:rPr lang="en-US" sz="4000" dirty="0" smtClean="0">
                <a:solidFill>
                  <a:srgbClr val="800000"/>
                </a:solidFill>
              </a:rPr>
              <a:t>Safety training, computing, free usage of infrastructure</a:t>
            </a:r>
          </a:p>
          <a:p>
            <a:r>
              <a:rPr lang="en-US" sz="4000" dirty="0">
                <a:solidFill>
                  <a:srgbClr val="800000"/>
                </a:solidFill>
              </a:rPr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				installation and operation support, purchase of gases</a:t>
            </a:r>
            <a:endParaRPr lang="en-US" sz="4000" dirty="0"/>
          </a:p>
          <a:p>
            <a:r>
              <a:rPr lang="en-US" sz="4000" dirty="0"/>
              <a:t>* the makeup of the user base</a:t>
            </a:r>
          </a:p>
          <a:p>
            <a:r>
              <a:rPr lang="en-US" sz="4000" dirty="0"/>
              <a:t>	* what experimental community (LHC, neutrino, non-HEP, </a:t>
            </a:r>
            <a:r>
              <a:rPr lang="en-US" sz="4000" dirty="0" err="1"/>
              <a:t>etc</a:t>
            </a:r>
            <a:r>
              <a:rPr lang="en-US" sz="4000" dirty="0" smtClean="0"/>
              <a:t>)	</a:t>
            </a:r>
            <a:r>
              <a:rPr lang="en-US" sz="4000" dirty="0" smtClean="0">
                <a:solidFill>
                  <a:srgbClr val="800000"/>
                </a:solidFill>
              </a:rPr>
              <a:t>LHC, B-factory, Neutrino, Dark Matter, g-2, Nuclear</a:t>
            </a:r>
          </a:p>
          <a:p>
            <a:r>
              <a:rPr lang="en-US" sz="4000" dirty="0">
                <a:solidFill>
                  <a:srgbClr val="800000"/>
                </a:solidFill>
              </a:rPr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				Material Science, Accelerator Physics, Medical</a:t>
            </a:r>
            <a:endParaRPr lang="en-US" sz="4000" dirty="0"/>
          </a:p>
          <a:p>
            <a:r>
              <a:rPr lang="en-US" sz="4000" dirty="0"/>
              <a:t>	* how many repeat </a:t>
            </a:r>
            <a:r>
              <a:rPr lang="en-US" sz="4000" dirty="0" smtClean="0"/>
              <a:t>customers			</a:t>
            </a:r>
            <a:r>
              <a:rPr lang="en-US" sz="4000" dirty="0" smtClean="0">
                <a:solidFill>
                  <a:srgbClr val="800000"/>
                </a:solidFill>
              </a:rPr>
              <a:t>most</a:t>
            </a:r>
            <a:endParaRPr lang="en-US" sz="4000" dirty="0"/>
          </a:p>
          <a:p>
            <a:r>
              <a:rPr lang="en-US" sz="4000" dirty="0"/>
              <a:t>	* national composition </a:t>
            </a:r>
            <a:r>
              <a:rPr lang="en-US" sz="4000" dirty="0" smtClean="0"/>
              <a:t>		</a:t>
            </a:r>
            <a:r>
              <a:rPr lang="en-US" sz="4000" dirty="0"/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30% international, majority US</a:t>
            </a:r>
            <a:endParaRPr lang="en-US" sz="4000" dirty="0"/>
          </a:p>
          <a:p>
            <a:r>
              <a:rPr lang="en-US" sz="4000" dirty="0"/>
              <a:t>* process for evaluating the results of the test beam</a:t>
            </a:r>
          </a:p>
          <a:p>
            <a:r>
              <a:rPr lang="en-US" sz="4000" dirty="0"/>
              <a:t>	* what do users have to do to show that they used the beam effectively, if anything</a:t>
            </a:r>
            <a:r>
              <a:rPr lang="en-US" sz="4000" dirty="0" smtClean="0">
                <a:solidFill>
                  <a:srgbClr val="800000"/>
                </a:solidFill>
              </a:rPr>
              <a:t>?    Long tradition of SLAC’s daily 8am meeting</a:t>
            </a:r>
          </a:p>
          <a:p>
            <a:r>
              <a:rPr lang="en-US" sz="4000" dirty="0">
                <a:solidFill>
                  <a:srgbClr val="800000"/>
                </a:solidFill>
              </a:rPr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					       Users show the result of the previous 24 hours</a:t>
            </a:r>
            <a:endParaRPr lang="en-US" sz="4000" dirty="0">
              <a:solidFill>
                <a:srgbClr val="800000"/>
              </a:solidFill>
            </a:endParaRPr>
          </a:p>
          <a:p>
            <a:r>
              <a:rPr lang="en-US" sz="4000" dirty="0"/>
              <a:t>		* reports/papers/talks at lab meetings</a:t>
            </a:r>
            <a:r>
              <a:rPr lang="en-US" sz="4000" dirty="0" smtClean="0"/>
              <a:t>?		       </a:t>
            </a:r>
            <a:r>
              <a:rPr lang="en-US" sz="4000" dirty="0" smtClean="0">
                <a:solidFill>
                  <a:srgbClr val="800000"/>
                </a:solidFill>
              </a:rPr>
              <a:t>Yearly user meeting, where the bigger proposal</a:t>
            </a:r>
          </a:p>
          <a:p>
            <a:r>
              <a:rPr lang="en-US" sz="4000" dirty="0">
                <a:solidFill>
                  <a:srgbClr val="800000"/>
                </a:solidFill>
              </a:rPr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					               present their results and new ones</a:t>
            </a:r>
          </a:p>
          <a:p>
            <a:endParaRPr lang="en-US" sz="4000" dirty="0"/>
          </a:p>
          <a:p>
            <a:r>
              <a:rPr lang="en-US" sz="4000" dirty="0"/>
              <a:t>	* any process for collecting results that use facility (conference papers, e.g., or other publications</a:t>
            </a:r>
            <a:r>
              <a:rPr lang="en-US" sz="4000" dirty="0" smtClean="0"/>
              <a:t>)	    </a:t>
            </a:r>
            <a:r>
              <a:rPr lang="en-US" sz="4000" dirty="0" smtClean="0">
                <a:solidFill>
                  <a:srgbClr val="800000"/>
                </a:solidFill>
              </a:rPr>
              <a:t>Users agree to publish any</a:t>
            </a:r>
          </a:p>
          <a:p>
            <a:r>
              <a:rPr lang="en-US" sz="4000" dirty="0">
                <a:solidFill>
                  <a:srgbClr val="800000"/>
                </a:solidFill>
              </a:rPr>
              <a:t>	</a:t>
            </a:r>
            <a:r>
              <a:rPr lang="en-US" sz="4000" dirty="0" smtClean="0">
                <a:solidFill>
                  <a:srgbClr val="800000"/>
                </a:solidFill>
              </a:rPr>
              <a:t> 	results with a SLAC publication number. In practice it is quite labor intensive to contact all </a:t>
            </a:r>
            <a:r>
              <a:rPr lang="en-US" sz="4000" dirty="0" err="1" smtClean="0">
                <a:solidFill>
                  <a:srgbClr val="800000"/>
                </a:solidFill>
              </a:rPr>
              <a:t>Pis</a:t>
            </a:r>
            <a:r>
              <a:rPr lang="en-US" sz="4000" dirty="0" smtClean="0">
                <a:solidFill>
                  <a:srgbClr val="800000"/>
                </a:solidFill>
              </a:rPr>
              <a:t> and request information</a:t>
            </a:r>
            <a:endParaRPr lang="en-US" sz="4000" dirty="0"/>
          </a:p>
          <a:p>
            <a:pPr marL="571500" indent="-571500">
              <a:buFontTx/>
              <a:buChar char="•"/>
            </a:pPr>
            <a:r>
              <a:rPr lang="en-US" sz="4000" dirty="0" smtClean="0"/>
              <a:t>anything else	</a:t>
            </a:r>
            <a:r>
              <a:rPr lang="en-US" sz="4000" dirty="0" smtClean="0">
                <a:solidFill>
                  <a:srgbClr val="800000"/>
                </a:solidFill>
              </a:rPr>
              <a:t>Your turn for questions</a:t>
            </a:r>
            <a:endParaRPr lang="en-US" sz="4000" dirty="0">
              <a:solidFill>
                <a:srgbClr val="800000"/>
              </a:solidFill>
            </a:endParaRPr>
          </a:p>
          <a:p>
            <a:r>
              <a:rPr lang="en-US" sz="4000" dirty="0"/>
              <a:t>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5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382000" cy="4419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FACET-ESTB-NLCTA-ASTA span a broad spectrum</a:t>
            </a:r>
          </a:p>
          <a:p>
            <a:pPr lvl="2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energy between a few MeV to 23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Focused Plasma Wakefield acceleration towards a future collider is the highlight of the program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There is also a broad spectrum of user research</a:t>
            </a:r>
          </a:p>
          <a:p>
            <a:pPr lvl="2"/>
            <a:r>
              <a:rPr lang="en-US" dirty="0" smtClean="0"/>
              <a:t>Novel and better acceleration techniques</a:t>
            </a:r>
          </a:p>
          <a:p>
            <a:pPr lvl="3"/>
            <a:r>
              <a:rPr lang="en-US" dirty="0" smtClean="0"/>
              <a:t>RF, X-Band, WFA, DLA, FEL, Seeding</a:t>
            </a:r>
            <a:endParaRPr lang="en-US" dirty="0"/>
          </a:p>
          <a:p>
            <a:pPr lvl="2"/>
            <a:r>
              <a:rPr lang="en-US" dirty="0" smtClean="0"/>
              <a:t>Detector R&amp;D at ESTB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Formal proposal review processes with external program advisory committee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User base and collaborating institutions are rapidly growing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5867400"/>
            <a:ext cx="563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 electrons? Come to SLAC!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4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030" y="129091"/>
            <a:ext cx="8103570" cy="753033"/>
          </a:xfrm>
        </p:spPr>
        <p:txBody>
          <a:bodyPr/>
          <a:lstStyle/>
          <a:p>
            <a:r>
              <a:rPr lang="en-US" altLang="ko-KR" dirty="0" smtClean="0"/>
              <a:t>SLAC’s Test Facilities Layout</a:t>
            </a:r>
            <a:endParaRPr lang="en-US" altLang="ko-KR" sz="2000" dirty="0">
              <a:ea typeface="굴림" pitchFamily="34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" y="2604574"/>
            <a:ext cx="9140216" cy="29306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83772" y="209349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Sector 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94884" y="209349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Sector 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62142" y="1828800"/>
            <a:ext cx="117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FACET</a:t>
            </a:r>
          </a:p>
          <a:p>
            <a:r>
              <a:rPr lang="en-US" dirty="0" smtClean="0"/>
              <a:t>Sector 20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6866" y="2499264"/>
            <a:ext cx="0" cy="1114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2"/>
          </p:cNvCxnSpPr>
          <p:nvPr/>
        </p:nvCxnSpPr>
        <p:spPr>
          <a:xfrm>
            <a:off x="2080942" y="2462829"/>
            <a:ext cx="518881" cy="13471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53000" y="2462829"/>
            <a:ext cx="0" cy="1485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37205" y="2667000"/>
            <a:ext cx="7873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ASTA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471011" y="5846802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Decommissioned: PEPII, SLC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34200" y="2129932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ESTB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6" idx="2"/>
          </p:cNvCxnSpPr>
          <p:nvPr/>
        </p:nvCxnSpPr>
        <p:spPr>
          <a:xfrm flipH="1">
            <a:off x="6877132" y="2499264"/>
            <a:ext cx="450847" cy="1091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705600" y="5205859"/>
            <a:ext cx="1" cy="640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467600" y="5486400"/>
            <a:ext cx="262638" cy="3604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12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Beam Test Facilities Overview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033011362"/>
              </p:ext>
            </p:extLst>
          </p:nvPr>
        </p:nvGraphicFramePr>
        <p:xfrm>
          <a:off x="457200" y="1243013"/>
          <a:ext cx="8108949" cy="347979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76400"/>
                <a:gridCol w="3729566"/>
                <a:gridCol w="27029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</a:t>
                      </a:r>
                    </a:p>
                    <a:p>
                      <a:r>
                        <a:rPr lang="en-US" dirty="0" smtClean="0"/>
                        <a:t>Material Science, THz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focused and short bunches at </a:t>
                      </a:r>
                      <a:r>
                        <a:rPr lang="en-US" dirty="0" smtClean="0"/>
                        <a:t>20GeV e+/-</a:t>
                      </a:r>
                    </a:p>
                    <a:p>
                      <a:r>
                        <a:rPr lang="en-US" dirty="0" smtClean="0"/>
                        <a:t>20x20x20 um^3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R&amp;D, LC MDI, </a:t>
                      </a:r>
                    </a:p>
                    <a:p>
                      <a:r>
                        <a:rPr lang="en-US" dirty="0" smtClean="0"/>
                        <a:t>Radiation</a:t>
                      </a:r>
                      <a:r>
                        <a:rPr lang="en-US" baseline="0" dirty="0" smtClean="0"/>
                        <a:t> Tests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2-16GeV</a:t>
                      </a:r>
                      <a:r>
                        <a:rPr lang="en-US" baseline="0" dirty="0" smtClean="0"/>
                        <a:t> primary LCLS beam or single e-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NLCTA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Medical, Radiation Tests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to 220 MeV, small emittance, very versatile infrastructure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Gun and RF Testing, </a:t>
                      </a:r>
                    </a:p>
                    <a:p>
                      <a:r>
                        <a:rPr lang="en-US" dirty="0" smtClean="0"/>
                        <a:t>RF 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&lt;50MeV, X-</a:t>
                      </a:r>
                      <a:r>
                        <a:rPr lang="en-US" baseline="0" dirty="0" smtClean="0"/>
                        <a:t> and S-Band RF power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ontent Placeholder 3"/>
          <p:cNvSpPr txBox="1">
            <a:spLocks/>
          </p:cNvSpPr>
          <p:nvPr/>
        </p:nvSpPr>
        <p:spPr>
          <a:xfrm>
            <a:off x="465667" y="4800601"/>
            <a:ext cx="8108950" cy="17526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/>
              <a:t>All supported by SLAC’s Test Facilities </a:t>
            </a:r>
            <a:r>
              <a:rPr lang="en-US" sz="1800" dirty="0" smtClean="0"/>
              <a:t>Department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hlinkClick r:id="rId2"/>
              </a:rPr>
              <a:t>https://portal.slac.stanford.edu/sites/ard_public/tfd/Pages/</a:t>
            </a:r>
            <a:r>
              <a:rPr lang="en-US" sz="1800" dirty="0" smtClean="0">
                <a:hlinkClick r:id="rId2"/>
              </a:rPr>
              <a:t>Default.aspx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hlinkClick r:id="rId3"/>
              </a:rPr>
              <a:t>http:</a:t>
            </a:r>
            <a:r>
              <a:rPr lang="en-US" sz="1800" dirty="0">
                <a:hlinkClick r:id="rId3"/>
              </a:rPr>
              <a:t>/</a:t>
            </a:r>
            <a:r>
              <a:rPr lang="en-US" sz="1800" dirty="0" smtClean="0">
                <a:hlinkClick r:id="rId3"/>
              </a:rPr>
              <a:t>/facet.slac.stanford.edu</a:t>
            </a:r>
            <a:r>
              <a:rPr lang="en-US" sz="1800" dirty="0" smtClean="0"/>
              <a:t> and </a:t>
            </a:r>
            <a:r>
              <a:rPr lang="en-US" sz="1800" dirty="0">
                <a:hlinkClick r:id="rId3"/>
              </a:rPr>
              <a:t>http:/</a:t>
            </a:r>
            <a:r>
              <a:rPr lang="en-US" sz="1800" dirty="0" smtClean="0">
                <a:hlinkClick r:id="rId3"/>
              </a:rPr>
              <a:t>/estb.slac.stanford.edu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e-mail: </a:t>
            </a:r>
            <a:r>
              <a:rPr lang="en-US" sz="1800" dirty="0" smtClean="0">
                <a:hlinkClick r:id="rId4"/>
              </a:rPr>
              <a:t>hast@slac.stanford.edu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Google: SLAC FACET or SLAC ESTB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9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5803" y="6661547"/>
            <a:ext cx="200918" cy="196453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E20CDB88-27EE-A34F-A12A-76EB3DDC478F}" type="slidenum">
              <a:rPr lang="en-US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269"/>
            <a:ext cx="8685238" cy="20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4037" y="116086"/>
            <a:ext cx="8103691" cy="881807"/>
          </a:xfrm>
          <a:ln/>
        </p:spPr>
        <p:txBody>
          <a:bodyPr lIns="26788" tIns="26788" rIns="26788" bIns="26788"/>
          <a:lstStyle/>
          <a:p>
            <a:r>
              <a:rPr lang="en-US" dirty="0"/>
              <a:t>FACET Has a Multi-year Program to Study </a:t>
            </a:r>
            <a:r>
              <a:rPr lang="en-US" dirty="0" smtClean="0"/>
              <a:t>PWFA and </a:t>
            </a:r>
            <a:r>
              <a:rPr lang="en-US" dirty="0"/>
              <a:t>S</a:t>
            </a:r>
            <a:r>
              <a:rPr lang="en-US" dirty="0" smtClean="0"/>
              <a:t>erves a Growing User Community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" y="1312664"/>
            <a:ext cx="4391174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/>
          </p:cNvSpPr>
          <p:nvPr/>
        </p:nvSpPr>
        <p:spPr bwMode="auto">
          <a:xfrm>
            <a:off x="1232297" y="1312664"/>
            <a:ext cx="19314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20GeV, 3nC, 20µm</a:t>
            </a:r>
            <a:r>
              <a:rPr lang="en-US" sz="1700" baseline="3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518422" y="1312664"/>
            <a:ext cx="4572000" cy="5500688"/>
          </a:xfrm>
          <a:prstGeom prst="rect">
            <a:avLst/>
          </a:prstGeom>
          <a:ln/>
        </p:spPr>
        <p:txBody>
          <a:bodyPr lIns="64291" tIns="32146" rIns="64291" bIns="32146">
            <a:normAutofit lnSpcReduction="10000"/>
          </a:bodyPr>
          <a:lstStyle/>
          <a:p>
            <a:r>
              <a:rPr lang="en-US" sz="1800" dirty="0">
                <a:latin typeface="Arial Bold" charset="0"/>
                <a:cs typeface="Arial Bold" charset="0"/>
                <a:sym typeface="Arial Bold" charset="0"/>
              </a:rPr>
              <a:t>Primary Goal:</a:t>
            </a:r>
            <a:endParaRPr lang="en-US" sz="1800" dirty="0"/>
          </a:p>
          <a:p>
            <a:r>
              <a:rPr lang="en-US" sz="1800" dirty="0"/>
              <a:t>Demonstrate a single-stage high-energy plasma accelerator for electrons.</a:t>
            </a:r>
          </a:p>
          <a:p>
            <a:pPr lvl="1"/>
            <a:r>
              <a:rPr lang="en-US" sz="1800" dirty="0"/>
              <a:t>Meter scale</a:t>
            </a:r>
          </a:p>
          <a:p>
            <a:pPr lvl="1"/>
            <a:r>
              <a:rPr lang="en-US" sz="1800" dirty="0"/>
              <a:t>High gradient</a:t>
            </a:r>
          </a:p>
          <a:p>
            <a:pPr lvl="1"/>
            <a:r>
              <a:rPr lang="en-US" sz="1800" dirty="0"/>
              <a:t>Preserved </a:t>
            </a:r>
            <a:r>
              <a:rPr lang="en-US" sz="1800" dirty="0" err="1"/>
              <a:t>emittance</a:t>
            </a:r>
            <a:endParaRPr lang="en-US" sz="1800" dirty="0"/>
          </a:p>
          <a:p>
            <a:pPr lvl="1"/>
            <a:r>
              <a:rPr lang="en-US" sz="1800" dirty="0"/>
              <a:t>Low energy spread</a:t>
            </a:r>
          </a:p>
          <a:p>
            <a:pPr lvl="1"/>
            <a:r>
              <a:rPr lang="en-US" sz="1800" dirty="0"/>
              <a:t>High efficiency</a:t>
            </a:r>
          </a:p>
          <a:p>
            <a:pPr lvl="1"/>
            <a:endParaRPr lang="en-US" sz="1050" dirty="0"/>
          </a:p>
          <a:p>
            <a:r>
              <a:rPr lang="en-US" sz="1800" dirty="0" smtClean="0">
                <a:latin typeface="Arial Bold" charset="0"/>
                <a:cs typeface="Arial Bold" charset="0"/>
                <a:sym typeface="Arial Bold" charset="0"/>
              </a:rPr>
              <a:t>User Experiments:</a:t>
            </a:r>
            <a:endParaRPr lang="en-US" sz="18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lvl="1">
              <a:buClr>
                <a:srgbClr val="990000"/>
              </a:buClr>
            </a:pPr>
            <a:r>
              <a:rPr lang="en-US" sz="1800" dirty="0" smtClean="0"/>
              <a:t>Dielectric wake acceleration</a:t>
            </a:r>
          </a:p>
          <a:p>
            <a:pPr lvl="1">
              <a:buClr>
                <a:srgbClr val="990000"/>
              </a:buClr>
            </a:pPr>
            <a:r>
              <a:rPr lang="en-US" sz="1800" dirty="0" smtClean="0"/>
              <a:t>Various ways of laser/plasma induced acceleration techniques.</a:t>
            </a:r>
          </a:p>
          <a:p>
            <a:pPr lvl="1">
              <a:buClr>
                <a:srgbClr val="990000"/>
              </a:buClr>
            </a:pPr>
            <a:r>
              <a:rPr lang="en-US" sz="1800" dirty="0" smtClean="0"/>
              <a:t>Electromagnetic switching</a:t>
            </a:r>
          </a:p>
          <a:p>
            <a:pPr lvl="1">
              <a:buClr>
                <a:srgbClr val="990000"/>
              </a:buClr>
            </a:pPr>
            <a:r>
              <a:rPr lang="en-US" sz="1800" dirty="0" smtClean="0"/>
              <a:t>THz generation and studies</a:t>
            </a:r>
          </a:p>
          <a:p>
            <a:pPr lvl="1">
              <a:buClr>
                <a:srgbClr val="990000"/>
              </a:buClr>
            </a:pPr>
            <a:r>
              <a:rPr lang="en-US" sz="1800" dirty="0" smtClean="0"/>
              <a:t>Techniques for bunch length measurements</a:t>
            </a:r>
          </a:p>
          <a:p>
            <a:pPr marL="233362" lvl="1" indent="0">
              <a:buClr>
                <a:srgbClr val="990000"/>
              </a:buCl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82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8" b="38684"/>
          <a:stretch/>
        </p:blipFill>
        <p:spPr>
          <a:xfrm>
            <a:off x="-457200" y="3657600"/>
            <a:ext cx="11246856" cy="18360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D7A3A9-117E-4EF5-82A3-3CC7D0AB76B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FACET’s Experimental Area</a:t>
            </a:r>
            <a:endParaRPr lang="en-US" dirty="0"/>
          </a:p>
        </p:txBody>
      </p:sp>
      <p:pic>
        <p:nvPicPr>
          <p:cNvPr id="6" name="Picture 2" descr="https://slacportal.slac.stanford.edu/sites/ard_public/facet/FACET%20Images/Beamline%20Graphics/FACET%20Map%20Single%20Page.jpg"/>
          <p:cNvPicPr>
            <a:picLocks noChangeAspect="1" noChangeArrowheads="1"/>
          </p:cNvPicPr>
          <p:nvPr/>
        </p:nvPicPr>
        <p:blipFill>
          <a:blip r:embed="rId3" cstate="print"/>
          <a:srcRect l="54146" b="50562"/>
          <a:stretch>
            <a:fillRect/>
          </a:stretch>
        </p:blipFill>
        <p:spPr bwMode="auto">
          <a:xfrm>
            <a:off x="304800" y="1295400"/>
            <a:ext cx="8559800" cy="2003358"/>
          </a:xfrm>
          <a:prstGeom prst="rect">
            <a:avLst/>
          </a:prstGeom>
          <a:noFill/>
        </p:spPr>
      </p:pic>
      <p:sp>
        <p:nvSpPr>
          <p:cNvPr id="8" name="Left Brace 7"/>
          <p:cNvSpPr/>
          <p:nvPr/>
        </p:nvSpPr>
        <p:spPr bwMode="auto">
          <a:xfrm rot="5400000">
            <a:off x="3848099" y="-538465"/>
            <a:ext cx="533401" cy="8077200"/>
          </a:xfrm>
          <a:prstGeom prst="leftBrace">
            <a:avLst>
              <a:gd name="adj1" fmla="val 8333"/>
              <a:gd name="adj2" fmla="val 4939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16" charset="-128"/>
              <a:sym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5892225"/>
            <a:ext cx="16764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Laser Insertion chamber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5968425"/>
            <a:ext cx="1219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Plasma Experiment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5892225"/>
            <a:ext cx="1143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 chamber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5722203"/>
            <a:ext cx="1600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Profile measurement experiment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800" y="5105400"/>
            <a:ext cx="76200" cy="7868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038600" y="5105400"/>
            <a:ext cx="76200" cy="7868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096000" y="5214490"/>
            <a:ext cx="609600" cy="6777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4876800"/>
            <a:ext cx="304800" cy="10154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15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Length Measurements and Notch Collimator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1800" dirty="0" smtClean="0"/>
              <a:t>The time profile of the bunch is important to know at FACET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marL="233362" lvl="1" indent="0">
              <a:buNone/>
            </a:pPr>
            <a:endParaRPr lang="en-US" sz="1800" dirty="0" smtClean="0"/>
          </a:p>
          <a:p>
            <a:pPr marL="233362" lvl="1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Notch Collimator provides </a:t>
            </a:r>
            <a:r>
              <a:rPr lang="en-US" sz="1800" dirty="0"/>
              <a:t>drive and witness bunches for </a:t>
            </a:r>
            <a:r>
              <a:rPr lang="en-US" sz="1800" dirty="0" err="1"/>
              <a:t>wakefield</a:t>
            </a:r>
            <a:r>
              <a:rPr lang="en-US" sz="1800" dirty="0"/>
              <a:t> acceleration </a:t>
            </a:r>
            <a:r>
              <a:rPr lang="en-US" sz="1800" dirty="0" smtClean="0"/>
              <a:t>experiments</a:t>
            </a:r>
            <a:endParaRPr lang="en-US" sz="1800" dirty="0"/>
          </a:p>
        </p:txBody>
      </p:sp>
      <p:pic>
        <p:nvPicPr>
          <p:cNvPr id="5" name="Picture 5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4486" y="1920196"/>
            <a:ext cx="2783714" cy="185291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5594" y="1713200"/>
            <a:ext cx="20976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FACET longitudinal bunch profile: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Blue curve- fully compressed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Green curve - uncompressed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4606" y="1676400"/>
            <a:ext cx="2601794" cy="215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4648200"/>
            <a:ext cx="2743200" cy="199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09600"/>
            <a:ext cx="716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Showing 2013 run examples, 2014 is ongoing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076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 FY14    2/3 through this year’s run, will end with positron acceleration and characterization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8275" r="5593" b="8275"/>
          <a:stretch/>
        </p:blipFill>
        <p:spPr>
          <a:xfrm>
            <a:off x="0" y="1092350"/>
            <a:ext cx="9144000" cy="5765650"/>
          </a:xfrm>
        </p:spPr>
      </p:pic>
      <p:sp>
        <p:nvSpPr>
          <p:cNvPr id="2" name="TextBox 1"/>
          <p:cNvSpPr txBox="1"/>
          <p:nvPr/>
        </p:nvSpPr>
        <p:spPr>
          <a:xfrm>
            <a:off x="1828800" y="25146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16 Planned Experiments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105 Users / 59 on-site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16 Institutions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3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Structure Test Area (ASTA)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6200" y="1091184"/>
            <a:ext cx="5181600" cy="4623816"/>
          </a:xfr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r>
              <a:rPr lang="en-US" sz="1800" dirty="0" smtClean="0"/>
              <a:t>Test facility with radiation bunker for up to 50MeV maximal </a:t>
            </a:r>
            <a:r>
              <a:rPr lang="en-US" sz="1800" dirty="0"/>
              <a:t>beam energy </a:t>
            </a:r>
            <a:r>
              <a:rPr lang="en-US" sz="1800" dirty="0" smtClean="0"/>
              <a:t>with 24/</a:t>
            </a:r>
            <a:r>
              <a:rPr lang="en-US" sz="1800" dirty="0"/>
              <a:t>7 unattended </a:t>
            </a:r>
            <a:r>
              <a:rPr lang="en-US" sz="1800" dirty="0" smtClean="0"/>
              <a:t>operations: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2 </a:t>
            </a:r>
            <a:r>
              <a:rPr lang="en-US" sz="1800" dirty="0"/>
              <a:t>X-Band RF </a:t>
            </a:r>
            <a:r>
              <a:rPr lang="en-US" sz="1800" dirty="0" smtClean="0"/>
              <a:t>Stations, up </a:t>
            </a:r>
            <a:r>
              <a:rPr lang="en-US" sz="1800" dirty="0"/>
              <a:t>to 500 </a:t>
            </a:r>
            <a:r>
              <a:rPr lang="en-US" sz="1800" dirty="0" smtClean="0"/>
              <a:t>MW (compressed, combined)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 S-Band RF station 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RF </a:t>
            </a:r>
            <a:r>
              <a:rPr lang="en-US" sz="1800" dirty="0" err="1" smtClean="0"/>
              <a:t>photoinjector</a:t>
            </a:r>
            <a:r>
              <a:rPr lang="en-US" sz="1800" dirty="0" smtClean="0"/>
              <a:t> testing, 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Very flexible infrastructure allows combination of S-and X-Band into </a:t>
            </a:r>
          </a:p>
          <a:p>
            <a:r>
              <a:rPr lang="en-US" sz="1800" dirty="0" smtClean="0"/>
              <a:t>      one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Quick turnaround for a </a:t>
            </a:r>
          </a:p>
          <a:p>
            <a:r>
              <a:rPr lang="en-US" sz="1800" dirty="0" smtClean="0"/>
              <a:t>      variety of different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experiments and processing</a:t>
            </a:r>
          </a:p>
          <a:p>
            <a:r>
              <a:rPr lang="en-US" sz="1800" dirty="0" smtClean="0"/>
              <a:t>      of structures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7624" y="6076890"/>
            <a:ext cx="619477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ASTA is running 24/7 in a semi-industrial mode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409" t="7702" r="-1285" b="-211"/>
          <a:stretch/>
        </p:blipFill>
        <p:spPr>
          <a:xfrm>
            <a:off x="3382881" y="4057075"/>
            <a:ext cx="2536971" cy="194424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761" y="1524000"/>
            <a:ext cx="324983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3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88A87301D76143BB1EE19FE80AD0F7" ma:contentTypeVersion="1" ma:contentTypeDescription="Create a new document." ma:contentTypeScope="" ma:versionID="625f7ba98934f636d2e95ac48c6cf7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06C6B60-8B48-419C-9D34-A527A16381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00743B-BB9A-4C0F-B9F7-E4BAFA70E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FD969E-00F1-4307-AAE1-ED6EFB0521E0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2325</Words>
  <Application>Microsoft Macintosh PowerPoint</Application>
  <PresentationFormat>On-screen Show (4:3)</PresentationFormat>
  <Paragraphs>380</Paragraphs>
  <Slides>24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</vt:lpstr>
      <vt:lpstr>FACET and Test Facilities at SLAC </vt:lpstr>
      <vt:lpstr>SLAC Electron Beam Test Facilities 5 MeV to 23 GeV </vt:lpstr>
      <vt:lpstr>SLAC’s Test Facilities Layout</vt:lpstr>
      <vt:lpstr>SLAC Beam Test Facilities Overview</vt:lpstr>
      <vt:lpstr>FACET Has a Multi-year Program to Study PWFA and Serves a Growing User Community</vt:lpstr>
      <vt:lpstr>FACET’s Experimental Area</vt:lpstr>
      <vt:lpstr>Bunch Length Measurements and Notch Collimator</vt:lpstr>
      <vt:lpstr>FACET FY14    2/3 through this year’s run, will end with positron acceleration and characterization</vt:lpstr>
      <vt:lpstr>Accelerator Structure Test Area (ASTA)</vt:lpstr>
      <vt:lpstr>NLCTA (Next Linear Collider Test Accelerator)</vt:lpstr>
      <vt:lpstr>Science at NLCTA</vt:lpstr>
      <vt:lpstr>NLCTA “Relativistic e-beam Radiation Therapy”</vt:lpstr>
      <vt:lpstr>End Station Test Beam (ESTB)</vt:lpstr>
      <vt:lpstr>T-507: Test of a RICH-Prototype Based on CsI-GEMs for an Electron-Ion Collider</vt:lpstr>
      <vt:lpstr>T-512: Test of FNAL g-2 Calorimeter</vt:lpstr>
      <vt:lpstr>ESTB: “Geosynchrotron emission from extensive air showers”  (T-510)</vt:lpstr>
      <vt:lpstr>ESTB User Experiments FY2013 and FY2014</vt:lpstr>
      <vt:lpstr>ESTB User Statistics</vt:lpstr>
      <vt:lpstr>FACET and Test Facilities Users</vt:lpstr>
      <vt:lpstr>FACET and Test Facilities Users</vt:lpstr>
      <vt:lpstr>Proposal Evaluation: SAREC and TB</vt:lpstr>
      <vt:lpstr>Beam Time Allocation</vt:lpstr>
      <vt:lpstr>Peter’s Questions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2014-04-23T19:59:29Z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0x0101001E88A87301D76143BB1EE19FE80AD0F7</vt:lpwstr>
  </property>
</Properties>
</file>