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960629921259828E-2"/>
          <c:y val="5.6030183727034111E-2"/>
          <c:w val="0.87633114610673668"/>
          <c:h val="0.832619568387284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t  1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0.92</c:v>
                </c:pt>
                <c:pt idx="1">
                  <c:v>1.84</c:v>
                </c:pt>
                <c:pt idx="2">
                  <c:v>2.76</c:v>
                </c:pt>
                <c:pt idx="3">
                  <c:v>3.68</c:v>
                </c:pt>
                <c:pt idx="4">
                  <c:v>4.5999999999999996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95.09</c:v>
                </c:pt>
                <c:pt idx="1">
                  <c:v>108.49</c:v>
                </c:pt>
                <c:pt idx="2">
                  <c:v>121.2</c:v>
                </c:pt>
                <c:pt idx="3">
                  <c:v>134.18</c:v>
                </c:pt>
                <c:pt idx="4">
                  <c:v>148.88999999999999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t2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0.92</c:v>
                </c:pt>
                <c:pt idx="1">
                  <c:v>1.84</c:v>
                </c:pt>
                <c:pt idx="2">
                  <c:v>2.76</c:v>
                </c:pt>
                <c:pt idx="3">
                  <c:v>3.68</c:v>
                </c:pt>
                <c:pt idx="4">
                  <c:v>4.5999999999999996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97.13</c:v>
                </c:pt>
                <c:pt idx="1">
                  <c:v>112.24</c:v>
                </c:pt>
                <c:pt idx="2">
                  <c:v>126.79</c:v>
                </c:pt>
                <c:pt idx="3">
                  <c:v>142.41999999999999</c:v>
                </c:pt>
                <c:pt idx="4">
                  <c:v>162.49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16448"/>
        <c:axId val="77017024"/>
      </c:scatterChart>
      <c:valAx>
        <c:axId val="770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7017024"/>
        <c:crosses val="autoZero"/>
        <c:crossBetween val="midCat"/>
      </c:valAx>
      <c:valAx>
        <c:axId val="77017024"/>
        <c:scaling>
          <c:orientation val="minMax"/>
          <c:min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0164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7A02D-B1AE-44D6-81FC-A5EE5F9613D1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E05C5-EF86-446C-A0E0-2B76221DB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86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E05C5-EF86-446C-A0E0-2B76221DB6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07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6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3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9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4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4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3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5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5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1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A27A2-EBD7-4A47-9201-443BE1032B7F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8E41-7E03-4DD1-A6A0-3B5C933B5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6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TEM3p for Be wall cavity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9811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Thermal analysis: temperature calculation with T-dependent thermal and electric properties, cooling force estimation.</a:t>
            </a:r>
          </a:p>
          <a:p>
            <a:r>
              <a:rPr lang="en-US" dirty="0" smtClean="0"/>
              <a:t>Mechanic: cavity deformation and frequency drift due to thermal stress and Lorentz force detuning.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09026"/>
            <a:ext cx="2819400" cy="273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2" t="14854" r="20129"/>
          <a:stretch/>
        </p:blipFill>
        <p:spPr>
          <a:xfrm>
            <a:off x="5397229" y="3296056"/>
            <a:ext cx="2560635" cy="257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1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With constant  thermal conductivity and electric resistivity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392" y="1271587"/>
            <a:ext cx="4807408" cy="269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2702920" cy="269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77966" y="2711839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Blue line: TEM3P simulation</a:t>
            </a:r>
          </a:p>
          <a:p>
            <a:r>
              <a:rPr lang="en-US" sz="1600" dirty="0" smtClean="0"/>
              <a:t>Red dashed: Analytical formula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95678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temperature distribution of the pillbox cavity with constant  thermal conductivity and electric resistivity can be solved analytically. </a:t>
            </a:r>
          </a:p>
          <a:p>
            <a:endParaRPr lang="en-US" dirty="0"/>
          </a:p>
          <a:p>
            <a:r>
              <a:rPr lang="en-US" dirty="0" smtClean="0"/>
              <a:t>Left figure is a simplified model for checking purpose: 1mm Be wall; thermal conductivity: 300 W/(</a:t>
            </a:r>
            <a:r>
              <a:rPr lang="en-US" dirty="0" err="1" smtClean="0"/>
              <a:t>mK</a:t>
            </a:r>
            <a:r>
              <a:rPr lang="en-US" dirty="0" smtClean="0"/>
              <a:t>);  electrical conductivity: 9.3e7 S/m; peak E field 21.6 MV/m; duty factor: 0.92e-3; r=0.36 m where T is fixed at 80 K.</a:t>
            </a:r>
          </a:p>
          <a:p>
            <a:endParaRPr lang="en-US" dirty="0"/>
          </a:p>
          <a:p>
            <a:r>
              <a:rPr lang="en-US" dirty="0" smtClean="0"/>
              <a:t>Right figure: the T along the Be wall radius, calculated by TEM3p (blue) and analytical formula (red).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644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With T-dependent thermal conductivity and electric resistivity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3657600" cy="209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78" y="3937973"/>
            <a:ext cx="3657600" cy="227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478" y="1707920"/>
            <a:ext cx="4191000" cy="234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90155"/>
              </p:ext>
            </p:extLst>
          </p:nvPr>
        </p:nvGraphicFramePr>
        <p:xfrm>
          <a:off x="4648200" y="4601564"/>
          <a:ext cx="4379247" cy="845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9749"/>
                <a:gridCol w="1459749"/>
                <a:gridCol w="1459749"/>
              </a:tblGrid>
              <a:tr h="4228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Bob’s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TEM3P</a:t>
                      </a:r>
                      <a:endParaRPr lang="en-US" dirty="0"/>
                    </a:p>
                  </a:txBody>
                  <a:tcPr/>
                </a:tc>
              </a:tr>
              <a:tr h="42288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T_center</a:t>
                      </a:r>
                      <a:r>
                        <a:rPr lang="en-US" dirty="0" smtClean="0"/>
                        <a:t>(K)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163.5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1828800"/>
            <a:ext cx="1814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Electric resistivity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544733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Thermal conductivity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305190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Blue: T-independent</a:t>
            </a:r>
          </a:p>
          <a:p>
            <a:r>
              <a:rPr lang="en-US" dirty="0" smtClean="0"/>
              <a:t>Black: T-dependent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5631996"/>
            <a:ext cx="3223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TEM3p simulation result agrees well with Bob’s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09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Stepped window and Tapered window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35" y="1447800"/>
            <a:ext cx="2103302" cy="176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59" b="17125"/>
          <a:stretch/>
        </p:blipFill>
        <p:spPr bwMode="auto">
          <a:xfrm>
            <a:off x="1143000" y="3469821"/>
            <a:ext cx="1329448" cy="293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16019"/>
              </p:ext>
            </p:extLst>
          </p:nvPr>
        </p:nvGraphicFramePr>
        <p:xfrm>
          <a:off x="3429000" y="3480881"/>
          <a:ext cx="5029200" cy="2932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3535" y="3581400"/>
            <a:ext cx="461665" cy="2438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T (K) at the window edge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6406745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Duty Factory  (10^-4)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3886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Red: tapered window</a:t>
            </a:r>
          </a:p>
          <a:p>
            <a:r>
              <a:rPr lang="en-US" dirty="0" smtClean="0"/>
              <a:t>Blue: stepped window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88368" y="1066800"/>
            <a:ext cx="205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Stepped window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962400"/>
            <a:ext cx="461665" cy="1752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Tapered window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092740"/>
            <a:ext cx="4267200" cy="2388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397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 TEM3p outlook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Support the Be window design with reasonable RF heating: simulate the window temperature with arbitrary stepped/tapered shape and T-dependent material properties.</a:t>
            </a:r>
          </a:p>
          <a:p>
            <a:r>
              <a:rPr lang="en-US" dirty="0" smtClean="0"/>
              <a:t>Preliminary cooling force estimation. </a:t>
            </a:r>
          </a:p>
          <a:p>
            <a:r>
              <a:rPr lang="en-US" dirty="0" smtClean="0"/>
              <a:t>After the temperature is controlled within an acceptable range, move on to analyze the cavity deformation and frequency drift due to thermal stress and Lorentz force detuning.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66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271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TEM3p for Be wall cavity</vt:lpstr>
      <vt:lpstr>With constant  thermal conductivity and electric resistivity</vt:lpstr>
      <vt:lpstr>With T-dependent thermal conductivity and electric resistivity</vt:lpstr>
      <vt:lpstr>Stepped window and Tapered window</vt:lpstr>
      <vt:lpstr> TEM3p outlook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TEM3P simulation of Be wall pillbox cavity</dc:title>
  <dc:creator>tianhuan luo</dc:creator>
  <cp:lastModifiedBy>tianhuan luo</cp:lastModifiedBy>
  <cp:revision>14</cp:revision>
  <dcterms:created xsi:type="dcterms:W3CDTF">2014-04-28T19:01:54Z</dcterms:created>
  <dcterms:modified xsi:type="dcterms:W3CDTF">2014-04-28T23:51:00Z</dcterms:modified>
</cp:coreProperties>
</file>