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ＭＳ Ｐゴシック" panose="020B0600070205080204" pitchFamily="34" charset="-128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C61C-827A-4AA8-B841-FA1F48818C92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76D02-0797-49AD-BEFD-C060AA1A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6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from an animated</a:t>
            </a:r>
            <a:r>
              <a:rPr lang="en-US" baseline="0" dirty="0" smtClean="0"/>
              <a:t> slide originally put together by Ron 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6D02-0797-49AD-BEFD-C060AA1AD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Hydrogen s-state</a:t>
            </a:r>
            <a:r>
              <a:rPr lang="en-US" baseline="0" dirty="0" smtClean="0"/>
              <a:t> image taken from: </a:t>
            </a:r>
            <a:r>
              <a:rPr lang="en-US" dirty="0" smtClean="0"/>
              <a:t>http://chemwiki.ucdavis.edu/Under_Construction/chem1/Atoms_and_the_Periodic_Table/The_Quantum_Atom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6D02-0797-49AD-BEFD-C060AA1AD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extinction is all about background reduction, it is appropriate</a:t>
            </a:r>
            <a:r>
              <a:rPr lang="en-US" baseline="0" dirty="0" smtClean="0"/>
              <a:t> to talk about the principle background for the Mu2e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6D02-0797-49AD-BEFD-C060AA1AD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of increasing </a:t>
            </a:r>
            <a:r>
              <a:rPr lang="en-US" dirty="0" smtClean="0"/>
              <a:t>severity</a:t>
            </a:r>
          </a:p>
          <a:p>
            <a:r>
              <a:rPr lang="en-US" dirty="0" smtClean="0"/>
              <a:t>POT = Proton on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0CA3C-79EA-4B18-8CB5-D77BCE43CC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4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811"/>
            <a:ext cx="64770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811"/>
            <a:ext cx="63246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1" y="44069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811"/>
            <a:ext cx="64770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811"/>
            <a:ext cx="6400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lumMod val="0"/>
                <a:lumOff val="100000"/>
                <a:alpha val="0"/>
              </a:srgbClr>
            </a:gs>
            <a:gs pos="78000">
              <a:srgbClr val="F0EBD5">
                <a:alpha val="0"/>
                <a:lumMod val="20000"/>
                <a:lumOff val="80000"/>
              </a:srgbClr>
            </a:gs>
            <a:gs pos="100000">
              <a:srgbClr val="D1C39F">
                <a:alpha val="0"/>
                <a:lumMod val="10000"/>
                <a:lumOff val="9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92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1ED3-16FE-4629-BF36-B21C0ADDF0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8643" y="250744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4"/>
          <a:srcRect r="69780"/>
          <a:stretch>
            <a:fillRect/>
          </a:stretch>
        </p:blipFill>
        <p:spPr bwMode="auto">
          <a:xfrm>
            <a:off x="392072" y="250744"/>
            <a:ext cx="815554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+mj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j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j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Mu2e Extinction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Werkema</a:t>
            </a:r>
          </a:p>
          <a:p>
            <a:r>
              <a:rPr lang="en-US" dirty="0" smtClean="0"/>
              <a:t>Muon Department Meeting</a:t>
            </a:r>
          </a:p>
          <a:p>
            <a:r>
              <a:rPr lang="en-US" dirty="0" smtClean="0"/>
              <a:t>1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478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Prompt backgrounds are reduced to an acceptable level in two ways: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  <a:effectLst/>
              </a:rPr>
              <a:t>Delaying the experiment’s live window until stopping pion rate has significantly decreased (670 nsec</a:t>
            </a:r>
            <a:r>
              <a:rPr lang="en-US" dirty="0" smtClean="0">
                <a:solidFill>
                  <a:srgbClr val="0000FF"/>
                </a:solidFill>
                <a:effectLst/>
                <a:latin typeface="Cambria Math"/>
                <a:ea typeface="Cambria Math"/>
              </a:rPr>
              <a:t>≃ </a:t>
            </a:r>
            <a:r>
              <a:rPr lang="en-US" dirty="0" smtClean="0">
                <a:solidFill>
                  <a:srgbClr val="0000FF"/>
                </a:solidFill>
                <a:effectLst/>
                <a:latin typeface="+mn-lt"/>
                <a:ea typeface="Cambria Math"/>
              </a:rPr>
              <a:t>30 e-folding times)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  <a:effectLst/>
                <a:latin typeface="+mn-lt"/>
                <a:ea typeface="Cambria Math"/>
              </a:rPr>
              <a:t>Extinction requirement: limit on the number of out-of-time protons on the proton target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152525" y="4572000"/>
                <a:ext cx="6858000" cy="838200"/>
              </a:xfrm>
              <a:prstGeom prst="rect">
                <a:avLst/>
              </a:prstGeom>
              <a:ln w="25400"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n-ea"/>
                    <a:cs typeface="Arial"/>
                  </a:defRPr>
                </a:lvl1pPr>
                <a:lvl2pPr marL="685800" indent="-2286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Courier New"/>
                  <a:buChar char="o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dirty="0" smtClean="0"/>
                  <a:t>Extinction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𝑁𝑢𝑚𝑏𝑒𝑟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𝑂𝑢𝑡</m:t>
                        </m:r>
                        <m:r>
                          <a:rPr lang="en-US" sz="2800" i="1" smtClean="0">
                            <a:latin typeface="Cambria Math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𝑃𝑟𝑜𝑡𝑜𝑛𝑠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𝑁𝑢𝑚𝑏𝑒𝑟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𝑜𝑓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𝐼𝑛</m:t>
                        </m:r>
                        <m:r>
                          <a:rPr lang="en-US" sz="2800" i="1" smtClean="0">
                            <a:latin typeface="Cambria Math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𝑝𝑟𝑜𝑡𝑜𝑛𝑠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4572000"/>
                <a:ext cx="6858000" cy="838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9841" y="5562600"/>
            <a:ext cx="84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Requirement:</a:t>
            </a:r>
            <a:r>
              <a:rPr lang="en-US" sz="2400" dirty="0" smtClean="0">
                <a:solidFill>
                  <a:srgbClr val="FF0000"/>
                </a:solidFill>
              </a:rPr>
              <a:t> Beam outside of </a:t>
            </a:r>
            <a:r>
              <a:rPr lang="en-US" sz="2400" dirty="0" smtClean="0">
                <a:solidFill>
                  <a:srgbClr val="FF0000"/>
                </a:solidFill>
                <a:latin typeface="Cambria Math"/>
                <a:ea typeface="Cambria Math"/>
              </a:rPr>
              <a:t>±</a:t>
            </a:r>
            <a:r>
              <a:rPr lang="en-US" sz="2400" dirty="0" smtClean="0">
                <a:solidFill>
                  <a:srgbClr val="FF0000"/>
                </a:solidFill>
              </a:rPr>
              <a:t>125 nsec from the pulse center must be extinguished to an extinction</a:t>
            </a:r>
            <a:r>
              <a:rPr lang="en-US" sz="2400" dirty="0" smtClean="0">
                <a:solidFill>
                  <a:srgbClr val="FF0000"/>
                </a:solidFill>
              </a:rPr>
              <a:t> level of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-10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M4 Beamline Extinction Insert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919980" cy="246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>
          <a:xfrm rot="5400000">
            <a:off x="4610100" y="2400300"/>
            <a:ext cx="304800" cy="4800600"/>
          </a:xfrm>
          <a:prstGeom prst="rightBrace">
            <a:avLst>
              <a:gd name="adj1" fmla="val 6145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4972050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 multiple of 90</a:t>
            </a:r>
            <a:r>
              <a:rPr lang="en-US" dirty="0" smtClean="0">
                <a:latin typeface="Cambria Math"/>
                <a:ea typeface="Cambria Math"/>
              </a:rPr>
              <a:t>°</a:t>
            </a:r>
            <a:r>
              <a:rPr lang="en-US" dirty="0" smtClean="0">
                <a:ea typeface="Cambria Math"/>
              </a:rPr>
              <a:t> horizontal betatron phase advance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Collimation Section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" b="382"/>
          <a:stretch/>
        </p:blipFill>
        <p:spPr>
          <a:xfrm>
            <a:off x="425331" y="1187501"/>
            <a:ext cx="8509119" cy="52778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Dept. Meeting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6318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. Johnstone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1299" y="875234"/>
            <a:ext cx="107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AC Dipole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19462" y="1262748"/>
            <a:ext cx="0" cy="2422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4449763" y="1262062"/>
            <a:ext cx="406400" cy="1533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9824" y="2232025"/>
            <a:ext cx="1386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collimators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System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7220"/>
            <a:ext cx="7467600" cy="54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191000"/>
            <a:ext cx="119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Dipole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585" y="1594306"/>
            <a:ext cx="136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Collimators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34446" y="1784866"/>
            <a:ext cx="3294954" cy="348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34446" y="1784866"/>
            <a:ext cx="2685354" cy="882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34446" y="1784866"/>
            <a:ext cx="2228154" cy="1491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34446" y="1784866"/>
            <a:ext cx="1647477" cy="2025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3334446" y="1485840"/>
            <a:ext cx="3754700" cy="3085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>
            <a:off x="2342111" y="4391055"/>
            <a:ext cx="1391689" cy="6381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" y="250369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: we are presently considering the removal of one or more of these collimators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CB61-1864-7C45-9F9C-CDE3A08166C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06" y="298381"/>
            <a:ext cx="8229600" cy="4773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 Dipole Magnet </a:t>
            </a:r>
            <a:endParaRPr lang="en-US" dirty="0" smtClean="0">
              <a:cs typeface="+mj-cs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762000" y="1143000"/>
            <a:ext cx="8245475" cy="4834395"/>
            <a:chOff x="609600" y="1143000"/>
            <a:chExt cx="8397875" cy="4834395"/>
          </a:xfrm>
        </p:grpSpPr>
        <p:grpSp>
          <p:nvGrpSpPr>
            <p:cNvPr id="16388" name="Group 1"/>
            <p:cNvGrpSpPr>
              <a:grpSpLocks/>
            </p:cNvGrpSpPr>
            <p:nvPr/>
          </p:nvGrpSpPr>
          <p:grpSpPr bwMode="auto">
            <a:xfrm>
              <a:off x="1295141" y="1143000"/>
              <a:ext cx="7712334" cy="4834395"/>
              <a:chOff x="1676167" y="1295400"/>
              <a:chExt cx="6934433" cy="4834395"/>
            </a:xfrm>
          </p:grpSpPr>
          <p:pic>
            <p:nvPicPr>
              <p:cNvPr id="111651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128" y="1295400"/>
                <a:ext cx="5884818" cy="460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 flipV="1">
                <a:off x="1676167" y="4495800"/>
                <a:ext cx="1753234" cy="1219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52" name="Line 36"/>
              <p:cNvSpPr>
                <a:spLocks noChangeShapeType="1"/>
              </p:cNvSpPr>
              <p:nvPr/>
            </p:nvSpPr>
            <p:spPr bwMode="auto">
              <a:xfrm flipH="1" flipV="1">
                <a:off x="5563520" y="3886200"/>
                <a:ext cx="1676185" cy="2286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53" name="Text Box 37"/>
              <p:cNvSpPr txBox="1">
                <a:spLocks noChangeArrowheads="1"/>
              </p:cNvSpPr>
              <p:nvPr/>
            </p:nvSpPr>
            <p:spPr bwMode="auto">
              <a:xfrm>
                <a:off x="7313847" y="3886200"/>
                <a:ext cx="129675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>
                    <a:cs typeface="+mn-cs"/>
                  </a:rPr>
                  <a:t>Ferrite plates</a:t>
                </a:r>
              </a:p>
            </p:txBody>
          </p:sp>
          <p:sp>
            <p:nvSpPr>
              <p:cNvPr id="111650" name="Text Box 34"/>
              <p:cNvSpPr txBox="1">
                <a:spLocks noChangeArrowheads="1"/>
              </p:cNvSpPr>
              <p:nvPr/>
            </p:nvSpPr>
            <p:spPr bwMode="auto">
              <a:xfrm>
                <a:off x="1734802" y="5729685"/>
                <a:ext cx="166455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dirty="0">
                    <a:cs typeface="+mn-cs"/>
                  </a:rPr>
                  <a:t>Beam direction</a:t>
                </a:r>
              </a:p>
            </p:txBody>
          </p:sp>
        </p:grpSp>
        <p:sp>
          <p:nvSpPr>
            <p:cNvPr id="16389" name="TextBox 1"/>
            <p:cNvSpPr txBox="1">
              <a:spLocks noChangeArrowheads="1"/>
            </p:cNvSpPr>
            <p:nvPr/>
          </p:nvSpPr>
          <p:spPr bwMode="auto">
            <a:xfrm>
              <a:off x="609600" y="1219200"/>
              <a:ext cx="2438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Copper tube Power Leads &amp; Cooling channels </a:t>
              </a:r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2438248" y="1371600"/>
              <a:ext cx="3505312" cy="2286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438248" y="1600200"/>
              <a:ext cx="1828647" cy="533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2" name="TextBox 2"/>
            <p:cNvSpPr txBox="1">
              <a:spLocks noChangeArrowheads="1"/>
            </p:cNvSpPr>
            <p:nvPr/>
          </p:nvSpPr>
          <p:spPr bwMode="auto">
            <a:xfrm>
              <a:off x="6651237" y="5632073"/>
              <a:ext cx="22128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/>
                <a:t>Al  case (half shown) </a:t>
              </a: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 flipV="1">
              <a:off x="5943561" y="4495800"/>
              <a:ext cx="991123" cy="1066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Dept. Meeting</a:t>
            </a:r>
            <a:endParaRPr lang="en-US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1845" y="6225659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Prebys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6787"/>
            <a:ext cx="2438400" cy="4068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  <a:effectLst/>
              </a:rPr>
              <a:t>Note</a:t>
            </a:r>
            <a:r>
              <a:rPr lang="en-US" sz="1800" dirty="0" smtClean="0">
                <a:solidFill>
                  <a:srgbClr val="0000FF"/>
                </a:solidFill>
                <a:effectLst/>
              </a:rPr>
              <a:t>: A third harmonic (900 kHz) will likely be added to the design in the near future.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effectLst/>
              </a:rPr>
              <a:t>This addition does not add another magnet module – it will add one more power supply in the MC-1 building.</a:t>
            </a:r>
            <a:endParaRPr lang="en-US" sz="1800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55150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72795" y="6324600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Prebys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645989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Final Waveform and Transmission Window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Dept. Meeting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52777"/>
            <a:ext cx="6798490" cy="2961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10" y="3914775"/>
            <a:ext cx="6961871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3270" y="6410325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Prebys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45" y="1600200"/>
            <a:ext cx="1534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 Dipole excitation waveform: superposition of 300 kHz and 5 MHz components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8700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Window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1219200" y="5210175"/>
            <a:ext cx="370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3528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effectLst/>
              </a:rPr>
              <a:t>At peak fields in the AC dipole, beam will hit the beam pipe upstream of the collimator system, scattering particles into the beamline aperture.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00FF"/>
                </a:solidFill>
                <a:effectLst/>
              </a:rPr>
              <a:t>Possible solutions: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effectLst/>
              </a:rPr>
              <a:t>Make beamline aperture bigger (replace SQ’s with LQ’s)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effectLst/>
              </a:rPr>
              <a:t>Add a third harmonic to AC dipole excitation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14800" y="1600200"/>
            <a:ext cx="463378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33800" y="2057400"/>
            <a:ext cx="3276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3581400" y="3810000"/>
            <a:ext cx="2057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smtClean="0"/>
              <a:t>AC- Dipole Waveform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Dept. Meeting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199"/>
            <a:ext cx="6019800" cy="5001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499116"/>
            <a:ext cx="1887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Adding 900 kHz:</a:t>
            </a:r>
          </a:p>
          <a:p>
            <a:r>
              <a:rPr lang="en-US" dirty="0" smtClean="0"/>
              <a:t>Lops off the peaks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224" y="5715000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Prebys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6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Why Extinction is Needed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Implementation of Extinction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Predicted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ESME longitudinal tracking model of Recycler Ring and Delivery Ring – </a:t>
            </a:r>
            <a:r>
              <a:rPr lang="en-US" dirty="0" smtClean="0">
                <a:solidFill>
                  <a:srgbClr val="0000FF"/>
                </a:solidFill>
              </a:rPr>
              <a:t>Steve Werkema </a:t>
            </a:r>
            <a:r>
              <a:rPr lang="en-US" dirty="0" smtClean="0"/>
              <a:t>(Me)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G4Beamline Tracking model of beamline extinction section – AC Dipole + collimation – </a:t>
            </a:r>
            <a:r>
              <a:rPr lang="en-US" dirty="0" smtClean="0">
                <a:solidFill>
                  <a:srgbClr val="0000FF"/>
                </a:solidFill>
              </a:rPr>
              <a:t>Eric Prebys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Mu2e muon beamline + detector Monte Carlo model to calculate rates of background events in the Mu2e detector. – </a:t>
            </a:r>
            <a:r>
              <a:rPr lang="en-US" dirty="0">
                <a:solidFill>
                  <a:srgbClr val="0000FF"/>
                </a:solidFill>
              </a:rPr>
              <a:t>Kyle Knoepfel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ESME RR &amp; DR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619250"/>
            <a:ext cx="2286000" cy="226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</a:rPr>
              <a:t>Beamline extinction system requires the out-of-time fraction to be &lt;10</a:t>
            </a:r>
            <a:r>
              <a:rPr lang="en-US" sz="2000" baseline="30000" dirty="0" smtClean="0">
                <a:solidFill>
                  <a:srgbClr val="0000FF"/>
                </a:solidFill>
                <a:effectLst/>
              </a:rPr>
              <a:t>-4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 to achieve an overall extinction of 10</a:t>
            </a:r>
            <a:r>
              <a:rPr lang="en-US" sz="2000" baseline="30000" dirty="0" smtClean="0">
                <a:solidFill>
                  <a:srgbClr val="0000FF"/>
                </a:solidFill>
                <a:effectLst/>
              </a:rPr>
              <a:t>-10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 </a:t>
            </a:r>
            <a:endParaRPr lang="en-US" sz="2000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49" y="1447800"/>
            <a:ext cx="691825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324224" y="2419350"/>
            <a:ext cx="2114549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Model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514475"/>
            <a:ext cx="2933700" cy="48101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effectLst/>
              </a:rPr>
              <a:t>Transmission window shown here is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wrong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. Eric used the wrong beamline admittance and beam emittance.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00FF"/>
                </a:solidFill>
                <a:effectLst/>
              </a:rPr>
              <a:t>An updated transmission function will be published soon.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3020126" y="1514475"/>
            <a:ext cx="612387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6040993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Prebys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Extinction: Estimated </a:t>
            </a:r>
            <a:r>
              <a:rPr lang="en-US" dirty="0" smtClean="0"/>
              <a:t>Backgrounds for 10</a:t>
            </a:r>
            <a:r>
              <a:rPr lang="en-US" baseline="30000" dirty="0" smtClean="0"/>
              <a:t>-10</a:t>
            </a:r>
            <a:r>
              <a:rPr lang="en-US" dirty="0" smtClean="0"/>
              <a:t> Extinction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938830"/>
              </p:ext>
            </p:extLst>
          </p:nvPr>
        </p:nvGraphicFramePr>
        <p:xfrm>
          <a:off x="2019300" y="2438400"/>
          <a:ext cx="510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Cambria Math"/>
                        </a:rPr>
                        <a:t>p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Radiative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Pion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/>
                        </a:rPr>
                        <a:t>apture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Cambria Math"/>
                        </a:rPr>
                        <a:t>m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/>
                        </a:rPr>
                        <a:t>Decay in Flight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Cambria Math"/>
                        </a:rPr>
                        <a:t>p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/>
                        </a:rPr>
                        <a:t>Decay in Flight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0.0006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0.047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FEE9-2E67-449B-AD8C-4B97904C2799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Estimated number of background events for the entire Mu2e run for an out-of-time extinction of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876800"/>
            <a:ext cx="7924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numbers come from Table 1 in the Beam Extinction Requirement document</a:t>
            </a:r>
          </a:p>
          <a:p>
            <a:r>
              <a:rPr lang="en-US" dirty="0" smtClean="0"/>
              <a:t>Mu2e-doc-1175 by Jim </a:t>
            </a:r>
            <a:r>
              <a:rPr lang="en-US" dirty="0" smtClean="0"/>
              <a:t>Miller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olidFill>
                  <a:srgbClr val="0000FF"/>
                </a:solidFill>
              </a:rPr>
              <a:t>Note: this calculation used an older (more conservative) beam distribution and assumes 10</a:t>
            </a:r>
            <a:r>
              <a:rPr lang="en-US" baseline="30000" dirty="0" smtClean="0">
                <a:solidFill>
                  <a:srgbClr val="0000FF"/>
                </a:solidFill>
              </a:rPr>
              <a:t>-10</a:t>
            </a:r>
            <a:r>
              <a:rPr lang="en-US" dirty="0" smtClean="0">
                <a:solidFill>
                  <a:srgbClr val="0000FF"/>
                </a:solidFill>
              </a:rPr>
              <a:t> extinction of all out-of-time beam.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Mu2e Monte Carlo RPC Background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78D5-ADAE-2944-85BF-F06DE020DEB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83082" y="1376069"/>
            <a:ext cx="7406594" cy="4242426"/>
            <a:chOff x="294903" y="1091575"/>
            <a:chExt cx="8788091" cy="490731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20371" y="1507503"/>
              <a:ext cx="8762623" cy="44913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0826" y="1553449"/>
              <a:ext cx="2069770" cy="4445436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4" rIns="91407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4903" y="3931080"/>
              <a:ext cx="8788091" cy="330200"/>
            </a:xfrm>
            <a:prstGeom prst="rect">
              <a:avLst/>
            </a:prstGeom>
            <a:solidFill>
              <a:srgbClr val="0000FF">
                <a:alpha val="19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4" rIns="91407" bIns="45704" rtlCol="0" anchor="b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TDR: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6846" y="1886522"/>
              <a:ext cx="2123703" cy="311303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6036" y="3924094"/>
              <a:ext cx="941611" cy="309452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t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Arial"/>
                  <a:ea typeface="Wingdings"/>
                  <a:cs typeface="Arial"/>
                </a:rPr>
                <a:t>(</a:t>
              </a:r>
              <a:r>
                <a:rPr lang="en-US" sz="1200" b="1" dirty="0">
                  <a:solidFill>
                    <a:srgbClr val="0000FF"/>
                  </a:solidFill>
                  <a:latin typeface="Wingdings"/>
                  <a:ea typeface="Wingdings"/>
                  <a:cs typeface="Wingdings"/>
                </a:rPr>
                <a:t></a:t>
              </a:r>
              <a:r>
                <a:rPr lang="en-US" sz="1200" b="1" dirty="0">
                  <a:solidFill>
                    <a:srgbClr val="0000FF"/>
                  </a:solidFill>
                  <a:latin typeface="Arial"/>
                  <a:cs typeface="Arial"/>
                </a:rPr>
                <a:t>40%)</a:t>
              </a:r>
              <a:endParaRPr lang="en-US" sz="12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1349" y="1091575"/>
              <a:ext cx="3359957" cy="329081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pPr algn="r"/>
              <a:r>
                <a:rPr lang="en-US" sz="1600" b="1" dirty="0"/>
                <a:t>Includes event mixing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904" y="1091575"/>
              <a:ext cx="5548127" cy="38065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New AC dipole transmission function/POT shape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64049" y="584311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Kyle Knoepfel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85944"/>
            <a:ext cx="170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Kyle is using Eric’s defective transmission window.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3082" y="1034097"/>
            <a:ext cx="196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year Mu2e Run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8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Extinction is needed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Mu2e Signal</a:t>
            </a:r>
          </a:p>
          <a:p>
            <a:r>
              <a:rPr lang="en-US" dirty="0" smtClean="0"/>
              <a:t>Mu2e Beam Induced 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</a:t>
            </a:r>
            <a:r>
              <a:rPr lang="en-US" dirty="0" smtClean="0"/>
              <a:t>on One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mu2e-pic-v3.png"/>
          <p:cNvPicPr>
            <a:picLocks noChangeAspect="1"/>
          </p:cNvPicPr>
          <p:nvPr/>
        </p:nvPicPr>
        <p:blipFill>
          <a:blip r:embed="rId3"/>
          <a:srcRect b="18749"/>
          <a:stretch>
            <a:fillRect/>
          </a:stretch>
        </p:blipFill>
        <p:spPr>
          <a:xfrm>
            <a:off x="356626" y="2706170"/>
            <a:ext cx="8547100" cy="3472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95212" y="3896764"/>
            <a:ext cx="1570464" cy="567155"/>
          </a:xfrm>
          <a:prstGeom prst="line">
            <a:avLst/>
          </a:prstGeom>
          <a:ln>
            <a:solidFill>
              <a:srgbClr val="FF0000"/>
            </a:solidFill>
            <a:head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595" y="3493702"/>
            <a:ext cx="154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Proton Beam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023773" y="5223031"/>
            <a:ext cx="233864" cy="767062"/>
            <a:chOff x="6753492" y="3554374"/>
            <a:chExt cx="752208" cy="2467414"/>
          </a:xfrm>
        </p:grpSpPr>
        <p:sp>
          <p:nvSpPr>
            <p:cNvPr id="13" name="Freeform 12"/>
            <p:cNvSpPr/>
            <p:nvPr/>
          </p:nvSpPr>
          <p:spPr>
            <a:xfrm>
              <a:off x="7100887" y="5263757"/>
              <a:ext cx="46567" cy="561975"/>
            </a:xfrm>
            <a:custGeom>
              <a:avLst/>
              <a:gdLst>
                <a:gd name="connsiteX0" fmla="*/ 46567 w 46567"/>
                <a:gd name="connsiteY0" fmla="*/ 561975 h 561975"/>
                <a:gd name="connsiteX1" fmla="*/ 37042 w 46567"/>
                <a:gd name="connsiteY1" fmla="*/ 482600 h 561975"/>
                <a:gd name="connsiteX2" fmla="*/ 24342 w 46567"/>
                <a:gd name="connsiteY2" fmla="*/ 371475 h 561975"/>
                <a:gd name="connsiteX3" fmla="*/ 14817 w 46567"/>
                <a:gd name="connsiteY3" fmla="*/ 257175 h 561975"/>
                <a:gd name="connsiteX4" fmla="*/ 5292 w 46567"/>
                <a:gd name="connsiteY4" fmla="*/ 165100 h 561975"/>
                <a:gd name="connsiteX5" fmla="*/ 46567 w 46567"/>
                <a:gd name="connsiteY5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7" h="561975">
                  <a:moveTo>
                    <a:pt x="46567" y="561975"/>
                  </a:moveTo>
                  <a:cubicBezTo>
                    <a:pt x="43656" y="538162"/>
                    <a:pt x="40746" y="514350"/>
                    <a:pt x="37042" y="482600"/>
                  </a:cubicBezTo>
                  <a:cubicBezTo>
                    <a:pt x="33338" y="450850"/>
                    <a:pt x="28046" y="409046"/>
                    <a:pt x="24342" y="371475"/>
                  </a:cubicBezTo>
                  <a:cubicBezTo>
                    <a:pt x="20638" y="333904"/>
                    <a:pt x="17992" y="291571"/>
                    <a:pt x="14817" y="257175"/>
                  </a:cubicBezTo>
                  <a:cubicBezTo>
                    <a:pt x="11642" y="222779"/>
                    <a:pt x="0" y="207962"/>
                    <a:pt x="5292" y="165100"/>
                  </a:cubicBezTo>
                  <a:cubicBezTo>
                    <a:pt x="10584" y="122238"/>
                    <a:pt x="46567" y="0"/>
                    <a:pt x="46567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20000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3431" y="3884666"/>
              <a:ext cx="120912" cy="115353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19050">
              <a:noFill/>
            </a:ln>
            <a:effectLst>
              <a:outerShdw blurRad="53975" dist="25400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82635" y="3554374"/>
              <a:ext cx="325261" cy="204610"/>
            </a:xfrm>
            <a:custGeom>
              <a:avLst/>
              <a:gdLst>
                <a:gd name="connsiteX0" fmla="*/ 0 w 325261"/>
                <a:gd name="connsiteY0" fmla="*/ 90310 h 204610"/>
                <a:gd name="connsiteX1" fmla="*/ 33866 w 325261"/>
                <a:gd name="connsiteY1" fmla="*/ 43744 h 204610"/>
                <a:gd name="connsiteX2" fmla="*/ 105833 w 325261"/>
                <a:gd name="connsiteY2" fmla="*/ 5644 h 204610"/>
                <a:gd name="connsiteX3" fmla="*/ 198966 w 325261"/>
                <a:gd name="connsiteY3" fmla="*/ 9877 h 204610"/>
                <a:gd name="connsiteX4" fmla="*/ 292100 w 325261"/>
                <a:gd name="connsiteY4" fmla="*/ 60677 h 204610"/>
                <a:gd name="connsiteX5" fmla="*/ 321733 w 325261"/>
                <a:gd name="connsiteY5" fmla="*/ 94544 h 204610"/>
                <a:gd name="connsiteX6" fmla="*/ 313266 w 325261"/>
                <a:gd name="connsiteY6" fmla="*/ 204610 h 2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61" h="204610">
                  <a:moveTo>
                    <a:pt x="0" y="90310"/>
                  </a:moveTo>
                  <a:cubicBezTo>
                    <a:pt x="8113" y="74082"/>
                    <a:pt x="16227" y="57855"/>
                    <a:pt x="33866" y="43744"/>
                  </a:cubicBezTo>
                  <a:cubicBezTo>
                    <a:pt x="51505" y="29633"/>
                    <a:pt x="78316" y="11288"/>
                    <a:pt x="105833" y="5644"/>
                  </a:cubicBezTo>
                  <a:cubicBezTo>
                    <a:pt x="133350" y="0"/>
                    <a:pt x="167921" y="705"/>
                    <a:pt x="198966" y="9877"/>
                  </a:cubicBezTo>
                  <a:cubicBezTo>
                    <a:pt x="230011" y="19049"/>
                    <a:pt x="271639" y="46566"/>
                    <a:pt x="292100" y="60677"/>
                  </a:cubicBezTo>
                  <a:cubicBezTo>
                    <a:pt x="312561" y="74788"/>
                    <a:pt x="318205" y="70555"/>
                    <a:pt x="321733" y="94544"/>
                  </a:cubicBezTo>
                  <a:cubicBezTo>
                    <a:pt x="325261" y="118533"/>
                    <a:pt x="313266" y="204610"/>
                    <a:pt x="313266" y="20461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>
              <a:stCxn id="15" idx="0"/>
              <a:endCxn id="15" idx="6"/>
            </p:cNvCxnSpPr>
            <p:nvPr/>
          </p:nvCxnSpPr>
          <p:spPr>
            <a:xfrm>
              <a:off x="7082635" y="3644684"/>
              <a:ext cx="313266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5" idx="0"/>
            </p:cNvCxnSpPr>
            <p:nvPr/>
          </p:nvCxnSpPr>
          <p:spPr>
            <a:xfrm>
              <a:off x="6937906" y="3606407"/>
              <a:ext cx="144729" cy="3827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026279" y="3702628"/>
              <a:ext cx="1127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973365" y="3824603"/>
              <a:ext cx="118536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7030515" y="3879636"/>
              <a:ext cx="54239" cy="51590"/>
            </a:xfrm>
            <a:prstGeom prst="line">
              <a:avLst/>
            </a:prstGeom>
            <a:ln w="19050">
              <a:solidFill>
                <a:schemeClr val="tx1">
                  <a:alpha val="32000"/>
                </a:schemeClr>
              </a:solidFill>
            </a:ln>
            <a:effectLst>
              <a:outerShdw blurRad="95250" dist="12700" algn="tl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982358" y="4032034"/>
              <a:ext cx="19896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2118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7030254" y="3758984"/>
              <a:ext cx="53177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95250" dist="25400" algn="tl" rotWithShape="0">
                <a:srgbClr val="000000"/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980021" y="3793923"/>
              <a:ext cx="56582" cy="4268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19050">
              <a:solidFill>
                <a:schemeClr val="tx1"/>
              </a:solidFill>
            </a:ln>
            <a:effectLst>
              <a:outerShdw blurRad="95250" dist="38100" dir="2700000" algn="tl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6951401" y="4000019"/>
              <a:ext cx="788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966312" y="4065549"/>
              <a:ext cx="181061" cy="53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083432" y="4001608"/>
              <a:ext cx="247911" cy="181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128841" y="3750171"/>
              <a:ext cx="87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135030" y="3864030"/>
              <a:ext cx="1386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203549" y="3933344"/>
              <a:ext cx="127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310177" y="3822220"/>
              <a:ext cx="11218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7357978" y="3888189"/>
              <a:ext cx="59003" cy="4083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6782288" y="4156431"/>
              <a:ext cx="3128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6809716" y="4004122"/>
              <a:ext cx="132293" cy="12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692330" y="4061182"/>
              <a:ext cx="182650" cy="60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740396" y="4195765"/>
              <a:ext cx="169866" cy="14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6874672" y="4335334"/>
              <a:ext cx="84931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927723" y="4337314"/>
              <a:ext cx="126206" cy="788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6884068" y="4493683"/>
              <a:ext cx="200025" cy="9234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0000" dir="103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579000" y="4957237"/>
              <a:ext cx="676275" cy="4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96368" y="5316144"/>
              <a:ext cx="8365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39495" y="5265344"/>
              <a:ext cx="232304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173387" y="5243119"/>
              <a:ext cx="2817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7293640" y="5081591"/>
              <a:ext cx="234950" cy="88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143622" y="4785522"/>
              <a:ext cx="444499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7257922" y="4456116"/>
              <a:ext cx="123825" cy="91281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7224584" y="4298955"/>
              <a:ext cx="190501" cy="9128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19939" dir="1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7240812" y="4124682"/>
              <a:ext cx="2493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364680" y="4001608"/>
              <a:ext cx="9048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7334520" y="4471594"/>
              <a:ext cx="200024" cy="136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7349335" y="4267072"/>
              <a:ext cx="64294" cy="28838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332005" y="4375948"/>
              <a:ext cx="126998" cy="793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328571" y="4444210"/>
              <a:ext cx="70900" cy="65356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  <a:effectLst>
              <a:outerShdw blurRad="40000" dist="25400" dir="213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242842" y="3968666"/>
              <a:ext cx="627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7203550" y="4001609"/>
              <a:ext cx="6985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7164613" y="4042134"/>
              <a:ext cx="7787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6200000" algn="tl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6575163" y="5644755"/>
              <a:ext cx="75247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6922849" y="5963823"/>
              <a:ext cx="85725" cy="28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80021" y="5935270"/>
              <a:ext cx="502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7004853" y="5903520"/>
              <a:ext cx="635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040963" y="5845179"/>
              <a:ext cx="5476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6983422" y="5766201"/>
              <a:ext cx="99219" cy="5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999557" y="5482038"/>
              <a:ext cx="47466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7224584" y="5768979"/>
              <a:ext cx="9763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177754" y="5876929"/>
              <a:ext cx="11668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087661" y="5878120"/>
              <a:ext cx="117476" cy="1588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7161084" y="5979323"/>
              <a:ext cx="8334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7452254" y="4003282"/>
              <a:ext cx="53446" cy="438150"/>
            </a:xfrm>
            <a:custGeom>
              <a:avLst/>
              <a:gdLst>
                <a:gd name="connsiteX0" fmla="*/ 0 w 53446"/>
                <a:gd name="connsiteY0" fmla="*/ 0 h 438150"/>
                <a:gd name="connsiteX1" fmla="*/ 12700 w 53446"/>
                <a:gd name="connsiteY1" fmla="*/ 107950 h 438150"/>
                <a:gd name="connsiteX2" fmla="*/ 47625 w 53446"/>
                <a:gd name="connsiteY2" fmla="*/ 269875 h 438150"/>
                <a:gd name="connsiteX3" fmla="*/ 47625 w 53446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46" h="438150">
                  <a:moveTo>
                    <a:pt x="0" y="0"/>
                  </a:moveTo>
                  <a:cubicBezTo>
                    <a:pt x="2381" y="31485"/>
                    <a:pt x="4762" y="62971"/>
                    <a:pt x="12700" y="107950"/>
                  </a:cubicBezTo>
                  <a:cubicBezTo>
                    <a:pt x="20638" y="152929"/>
                    <a:pt x="41804" y="214842"/>
                    <a:pt x="47625" y="269875"/>
                  </a:cubicBezTo>
                  <a:cubicBezTo>
                    <a:pt x="53446" y="324908"/>
                    <a:pt x="47625" y="438150"/>
                    <a:pt x="47625" y="4381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16200000" flipH="1">
              <a:off x="7130127" y="5949160"/>
              <a:ext cx="85724" cy="579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205138" y="5938445"/>
              <a:ext cx="3095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236094" y="5819382"/>
              <a:ext cx="36512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237682" y="5709844"/>
              <a:ext cx="34924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101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7017546" y="5269313"/>
              <a:ext cx="100013" cy="454025"/>
            </a:xfrm>
            <a:custGeom>
              <a:avLst/>
              <a:gdLst>
                <a:gd name="connsiteX0" fmla="*/ 0 w 100013"/>
                <a:gd name="connsiteY0" fmla="*/ 454025 h 454025"/>
                <a:gd name="connsiteX1" fmla="*/ 47625 w 100013"/>
                <a:gd name="connsiteY1" fmla="*/ 327025 h 454025"/>
                <a:gd name="connsiteX2" fmla="*/ 95250 w 100013"/>
                <a:gd name="connsiteY2" fmla="*/ 209550 h 454025"/>
                <a:gd name="connsiteX3" fmla="*/ 76200 w 100013"/>
                <a:gd name="connsiteY3" fmla="*/ 85725 h 454025"/>
                <a:gd name="connsiteX4" fmla="*/ 73025 w 100013"/>
                <a:gd name="connsiteY4" fmla="*/ 0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454025">
                  <a:moveTo>
                    <a:pt x="0" y="454025"/>
                  </a:moveTo>
                  <a:cubicBezTo>
                    <a:pt x="15875" y="410898"/>
                    <a:pt x="31750" y="367771"/>
                    <a:pt x="47625" y="327025"/>
                  </a:cubicBezTo>
                  <a:cubicBezTo>
                    <a:pt x="63500" y="286279"/>
                    <a:pt x="90488" y="249767"/>
                    <a:pt x="95250" y="209550"/>
                  </a:cubicBezTo>
                  <a:cubicBezTo>
                    <a:pt x="100013" y="169333"/>
                    <a:pt x="79904" y="120650"/>
                    <a:pt x="76200" y="85725"/>
                  </a:cubicBezTo>
                  <a:cubicBezTo>
                    <a:pt x="72496" y="50800"/>
                    <a:pt x="73025" y="0"/>
                    <a:pt x="73025" y="0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40000" dist="32639" dir="100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6871358" y="4420406"/>
              <a:ext cx="88122" cy="1590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914624" y="4455982"/>
              <a:ext cx="84447" cy="50537"/>
            </a:xfrm>
            <a:prstGeom prst="line">
              <a:avLst/>
            </a:prstGeom>
            <a:ln w="19050">
              <a:solidFill>
                <a:schemeClr val="tx1">
                  <a:alpha val="69000"/>
                </a:schemeClr>
              </a:solidFill>
            </a:ln>
            <a:effectLst>
              <a:outerShdw blurRad="40000" dist="32639" dir="7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7396341" y="3944106"/>
              <a:ext cx="67468" cy="4435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40000" dist="32639" dir="948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300388" y="3969063"/>
              <a:ext cx="6191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331343" y="4003282"/>
              <a:ext cx="35720" cy="7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 flipH="1">
            <a:off x="1219200" y="48101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 flipH="1">
            <a:off x="5996940" y="5008881"/>
            <a:ext cx="45719" cy="45719"/>
          </a:xfrm>
          <a:prstGeom prst="ellips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186212" y="4632528"/>
            <a:ext cx="1389822" cy="729043"/>
            <a:chOff x="2282825" y="3660775"/>
            <a:chExt cx="1616075" cy="847724"/>
          </a:xfrm>
        </p:grpSpPr>
        <p:cxnSp>
          <p:nvCxnSpPr>
            <p:cNvPr id="105" name="Straight Connector 104"/>
            <p:cNvCxnSpPr/>
            <p:nvPr/>
          </p:nvCxnSpPr>
          <p:spPr>
            <a:xfrm rot="10800000" flipV="1">
              <a:off x="2406650" y="3898899"/>
              <a:ext cx="1022350" cy="4095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2406650" y="3887786"/>
              <a:ext cx="1022351" cy="35718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2406652" y="3898899"/>
              <a:ext cx="1022349" cy="48895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 flipV="1">
              <a:off x="2282825" y="3908422"/>
              <a:ext cx="1146176" cy="40005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V="1">
              <a:off x="2657475" y="3908424"/>
              <a:ext cx="771526" cy="457200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V="1">
              <a:off x="3429001" y="3743325"/>
              <a:ext cx="346075" cy="1555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 flipV="1">
              <a:off x="2505075" y="3887786"/>
              <a:ext cx="923927" cy="47626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2406650" y="3908423"/>
              <a:ext cx="1022351" cy="14287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 flipV="1">
              <a:off x="3429000" y="3908422"/>
              <a:ext cx="469900" cy="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 flipV="1">
              <a:off x="2406649" y="3887786"/>
              <a:ext cx="1004891" cy="26511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0800000" flipV="1">
              <a:off x="2738438" y="3908425"/>
              <a:ext cx="690565" cy="600074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 flipV="1">
              <a:off x="2657476" y="3898899"/>
              <a:ext cx="754065" cy="609599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 flipV="1">
              <a:off x="2545555" y="3887785"/>
              <a:ext cx="883448" cy="500063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2846389" y="3887785"/>
              <a:ext cx="582614" cy="565152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3121820" y="3990177"/>
              <a:ext cx="398461" cy="21590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229773" y="4098129"/>
              <a:ext cx="398461" cy="1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3130551" y="4035420"/>
              <a:ext cx="425449" cy="171458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3224211" y="3694109"/>
              <a:ext cx="238124" cy="171455"/>
            </a:xfrm>
            <a:prstGeom prst="line">
              <a:avLst/>
            </a:prstGeom>
            <a:ln w="12700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 title="PS Text Box"/>
          <p:cNvSpPr txBox="1"/>
          <p:nvPr/>
        </p:nvSpPr>
        <p:spPr>
          <a:xfrm>
            <a:off x="96485" y="1197751"/>
            <a:ext cx="295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0000FF"/>
                </a:solidFill>
              </a:rPr>
              <a:t>Production Solenoid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Production target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Graded </a:t>
            </a:r>
            <a:r>
              <a:rPr lang="en-US" dirty="0" smtClean="0"/>
              <a:t>field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’s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’s</a:t>
            </a:r>
            <a:endParaRPr lang="en-US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6045200" y="1214829"/>
            <a:ext cx="2986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0000FF"/>
                </a:solidFill>
              </a:rPr>
              <a:t>Detector Solenoid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Muon stopping target (Al)</a:t>
            </a:r>
            <a:endParaRPr lang="en-US" dirty="0" smtClean="0"/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Tracker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Calorimeter</a:t>
            </a:r>
          </a:p>
          <a:p>
            <a:pPr marL="0" lvl="1"/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signal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response of the Tracker and the Calorimeter to the passage of the conversion electron.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6483" y="2417888"/>
            <a:ext cx="569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0000FF"/>
                </a:solidFill>
              </a:rPr>
              <a:t>Transport Solenoid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Transport muons to stopping target</a:t>
            </a:r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Collimation </a:t>
            </a:r>
            <a:r>
              <a:rPr lang="en-US" dirty="0" smtClean="0"/>
              <a:t>system selects muon charge and </a:t>
            </a:r>
            <a:r>
              <a:rPr lang="en-US" dirty="0" smtClean="0"/>
              <a:t>momentum</a:t>
            </a:r>
            <a:endParaRPr lang="en-US" dirty="0" smtClean="0"/>
          </a:p>
          <a:p>
            <a:pPr marL="228600" lvl="1" indent="-228600">
              <a:buFont typeface="Arial"/>
              <a:buChar char="•"/>
            </a:pPr>
            <a:r>
              <a:rPr lang="en-US" dirty="0" smtClean="0"/>
              <a:t>Pbar window in middle of central collimator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905058" y="1197751"/>
            <a:ext cx="2784084" cy="646331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dirty="0" smtClean="0"/>
              <a:t>~ </a:t>
            </a:r>
            <a:r>
              <a:rPr lang="en-US" dirty="0" smtClean="0"/>
              <a:t>0.0016 stopped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/POT</a:t>
            </a:r>
            <a:endParaRPr lang="en-US" dirty="0" smtClean="0"/>
          </a:p>
          <a:p>
            <a:pPr marL="119063" indent="-119063">
              <a:buFont typeface="Arial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Hz of stopped muons</a:t>
            </a:r>
            <a:endParaRPr lang="en-US" dirty="0"/>
          </a:p>
        </p:txBody>
      </p:sp>
      <p:sp>
        <p:nvSpPr>
          <p:cNvPr id="126" name="Date Placeholder 1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429933" y="3726862"/>
            <a:ext cx="8602110" cy="2730105"/>
            <a:chOff x="429933" y="3726862"/>
            <a:chExt cx="8602110" cy="2730105"/>
          </a:xfrm>
        </p:grpSpPr>
        <p:grpSp>
          <p:nvGrpSpPr>
            <p:cNvPr id="7" name="Group 6"/>
            <p:cNvGrpSpPr/>
            <p:nvPr/>
          </p:nvGrpSpPr>
          <p:grpSpPr>
            <a:xfrm>
              <a:off x="429933" y="3726862"/>
              <a:ext cx="8602110" cy="2360773"/>
              <a:chOff x="301907" y="3306692"/>
              <a:chExt cx="8602110" cy="2360773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01907" y="3306692"/>
                <a:ext cx="2079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0000FF"/>
                    </a:solidFill>
                  </a:rPr>
                  <a:t>Production Solenoid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1116" y="3473642"/>
                <a:ext cx="1873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0000FF"/>
                    </a:solidFill>
                  </a:rPr>
                  <a:t>Detector Solenoid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58216" y="3749257"/>
                <a:ext cx="1948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0000FF"/>
                    </a:solidFill>
                  </a:rPr>
                  <a:t>Transport Solenoid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695550" y="5067300"/>
                <a:ext cx="2031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Production Target</a:t>
                </a:r>
                <a:endParaRPr lang="en-US" sz="2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327650" y="5267355"/>
                <a:ext cx="941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Tracker</a:t>
                </a:r>
                <a:endParaRPr lang="en-US" sz="2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486041" y="5105459"/>
                <a:ext cx="14179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Calorimeter</a:t>
                </a:r>
                <a:endParaRPr lang="en-US" sz="2000" dirty="0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1092200" y="4483100"/>
                <a:ext cx="804899" cy="64135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5969742" y="4844309"/>
                <a:ext cx="622300" cy="395183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endCxn id="97" idx="0"/>
              </p:cNvCxnSpPr>
              <p:nvPr/>
            </p:nvCxnSpPr>
            <p:spPr>
              <a:xfrm rot="16200000" flipH="1">
                <a:off x="7669389" y="4579819"/>
                <a:ext cx="584200" cy="46707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Arrow Connector 122"/>
            <p:cNvCxnSpPr>
              <a:stCxn id="124" idx="0"/>
            </p:cNvCxnSpPr>
            <p:nvPr/>
          </p:nvCxnSpPr>
          <p:spPr>
            <a:xfrm flipV="1">
              <a:off x="4834404" y="5150921"/>
              <a:ext cx="854738" cy="936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010749" y="6087635"/>
              <a:ext cx="1647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Stopping Target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75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repeatCount="200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591 -0.00047 C 0.00921 -0.00394 0.01268 -0.00741 0.01528 -0.00741 C 0.01789 -0.00741 0.01997 -0.00139 0.02188 -0.00047 C 0.02379 0.00046 0.0257 0.00046 0.02709 -0.00139 C 0.02848 -0.00324 0.029 -0.00973 0.03056 -0.01158 C 0.03212 -0.01343 0.03438 -0.01343 0.03612 -0.0125 C 0.03785 -0.01158 0.03889 -0.00811 0.04063 -0.00648 C 0.04237 -0.00486 0.04497 -0.00232 0.04653 -0.00324 C 0.04809 -0.00417 0.04914 -0.00996 0.05 -0.01204 C 0.05087 -0.01412 0.0507 -0.01551 0.05174 -0.01621 C 0.05278 -0.0169 0.05504 -0.0176 0.05625 -0.01667 C 0.05747 -0.01574 0.05816 -0.01204 0.05903 -0.01065 C 0.0599 -0.00926 0.0599 -0.00787 0.06112 -0.00787 C 0.06233 -0.00787 0.06459 -0.00903 0.06598 -0.01111 C 0.06737 -0.0132 0.06841 -0.01898 0.0698 -0.02037 C 0.07118 -0.02176 0.07292 -0.01968 0.07466 -0.01945 C 0.07639 -0.01922 0.0783 -0.0176 0.07987 -0.01852 C 0.08143 -0.01945 0.08247 -0.02431 0.08438 -0.025 C 0.08629 -0.0257 0.08889 -0.02246 0.09098 -0.02269 C 0.09306 -0.02292 0.09532 -0.02593 0.09688 -0.02686 C 0.09844 -0.02778 0.09914 -0.02871 0.10035 -0.02824 C 0.10157 -0.02778 0.10278 -0.02477 0.10417 -0.02454 C 0.10556 -0.02431 0.10764 -0.02616 0.10903 -0.02732 C 0.11042 -0.02848 0.11129 -0.03079 0.1125 -0.03148 C 0.11372 -0.03218 0.11511 -0.03172 0.11632 -0.03102 C 0.11754 -0.03033 0.11823 -0.02732 0.1198 -0.02686 C 0.12136 -0.02639 0.12414 -0.02755 0.1257 -0.02871 C 0.12726 -0.02986 0.12726 -0.0338 0.12882 -0.03426 C 0.13039 -0.03473 0.13386 -0.03218 0.13542 -0.03102 C 0.13698 -0.02986 0.13681 -0.02732 0.1382 -0.02732 C 0.13959 -0.02732 0.14237 -0.02963 0.1441 -0.03102 C 0.14584 -0.03241 0.14757 -0.03542 0.14896 -0.03565 C 0.15035 -0.03588 0.15087 -0.03426 0.15209 -0.03287 C 0.1533 -0.03148 0.15434 -0.02801 0.15625 -0.02732 C 0.15816 -0.02662 0.16146 -0.02824 0.16355 -0.02917 C 0.16563 -0.0301 0.16754 -0.03264 0.1691 -0.03334 C 0.17066 -0.03403 0.17171 -0.03426 0.17292 -0.03334 C 0.17414 -0.03241 0.17535 -0.02963 0.17639 -0.02824 C 0.17743 -0.02686 0.17796 -0.0257 0.17917 -0.02547 C 0.18039 -0.02523 0.18247 -0.02547 0.18368 -0.02639 C 0.1849 -0.02732 0.18577 -0.02986 0.18681 -0.03056 C 0.18785 -0.03125 0.18924 -0.03102 0.18993 -0.0301 C 0.19063 -0.02917 0.19063 -0.02616 0.19132 -0.025 C 0.19202 -0.02385 0.19271 -0.02292 0.19427 -0.02315 C 0.19601 -0.02338 0.19948 -0.02593 0.20139 -0.02593 C 0.2033 -0.02593 0.20452 -0.02454 0.20556 -0.02315 C 0.2066 -0.02176 0.2066 -0.01852 0.2073 -0.01713 C 0.20782 -0.01574 0.20816 -0.01482 0.20973 -0.01482 C 0.21112 -0.01482 0.21389 -0.01598 0.21563 -0.01667 C 0.21719 -0.01736 0.21806 -0.01852 0.2191 -0.01898 C 0.21997 -0.01945 0.22066 -0.02014 0.22118 -0.01898 C 0.22171 -0.01783 0.22171 -0.01459 0.22223 -0.0125 C 0.22275 -0.01042 0.22344 -0.00834 0.22431 -0.00695 C 0.22518 -0.00556 0.2257 -0.00486 0.22709 -0.00463 C 0.22848 -0.0044 0.23073 -0.00556 0.2323 -0.00602 C 0.23386 -0.00648 0.23525 -0.00764 0.23646 -0.00695 C 0.23768 -0.00625 0.23855 -0.00324 0.23924 -0.00139 C 0.23993 0.00046 0.23993 0.00254 0.24028 0.00463 C 0.24063 0.00671 0.24063 0.01018 0.24132 0.01111 C 0.24202 0.01203 0.24341 0.01064 0.24445 0.01064 C 0.24549 0.01064 0.24671 0.00972 0.24757 0.01064 C 0.24844 0.01157 0.24931 0.01481 0.24966 0.0162 C 0.25 0.01759 0.24948 0.01782 0.25 0.01944 C 0.25052 0.02106 0.25122 0.025 0.25243 0.02639 C 0.25365 0.02777 0.25556 0.02615 0.2573 0.02777 C 0.25903 0.02939 0.26164 0.03333 0.2632 0.03564 C 0.26476 0.03796 0.26459 0.04097 0.26632 0.04213 C 0.26806 0.04328 0.27205 0.04213 0.27396 0.04213 C 0.27587 0.04213 0.27639 0.04143 0.27743 0.04259 C 0.27848 0.04375 0.27952 0.04745 0.28021 0.04907 C 0.28091 0.05069 0.28021 0.05185 0.2816 0.05231 C 0.28299 0.05277 0.28646 0.05092 0.28855 0.05185 C 0.29063 0.05277 0.29271 0.05764 0.29445 0.05833 C 0.29618 0.05902 0.29775 0.05648 0.29931 0.05648 C 0.30087 0.05648 0.30261 0.05787 0.30382 0.05879 C 0.30504 0.05972 0.30521 0.06203 0.3066 0.0625 C 0.30799 0.06296 0.31112 0.06134 0.3125 0.06111 C 0.31389 0.06088 0.31407 0.05995 0.31528 0.06064 C 0.3165 0.06134 0.31823 0.06458 0.3198 0.06527 C 0.32136 0.06597 0.32344 0.06481 0.32466 0.06435 C 0.32587 0.06389 0.32605 0.0625 0.32743 0.0625 C 0.32882 0.0625 0.33143 0.06342 0.33264 0.06435 C 0.33386 0.06527 0.33351 0.06805 0.33507 0.06852 C 0.33664 0.06898 0.34046 0.06736 0.34202 0.06666 C 0.34358 0.06597 0.34306 0.06389 0.34445 0.06435 C 0.34584 0.06481 0.34792 0.06875 0.35035 0.06898 C 0.35278 0.06921 0.3573 0.06666 0.35938 0.06574 C 0.36146 0.06481 0.36146 0.06342 0.36268 0.06389 C 0.36424 0.06435 0.36563 0.06852 0.36771 0.06898 C 0.3698 0.06944 0.37309 0.06805 0.37483 0.06713 C 0.37691 0.0662 0.37743 0.06481 0.37865 0.06389 C 0.38021 0.06296 0.38195 0.06134 0.38334 0.06157 C 0.38473 0.0618 0.38577 0.06389 0.38716 0.06481 C 0.38855 0.06574 0.38959 0.06828 0.39132 0.06759 C 0.39306 0.06689 0.39601 0.0618 0.39792 0.06018 C 0.39983 0.05856 0.40105 0.0581 0.40261 0.05833 C 0.40452 0.05856 0.40643 0.06064 0.40799 0.06111 C 0.40938 0.06157 0.40973 0.06203 0.41146 0.06111 C 0.4132 0.06018 0.41632 0.0574 0.41789 0.05602 C 0.4198 0.05463 0.42049 0.05254 0.42205 0.05277 C 0.42396 0.05301 0.42726 0.05602 0.42882 0.05694 C 0.43021 0.05787 0.42987 0.05787 0.4316 0.05787 C 0.43316 0.05787 0.43577 0.05879 0.43768 0.05694 C 0.43993 0.05509 0.44132 0.04953 0.44375 0.04722 C 0.44584 0.0449 0.44914 0.04259 0.45174 0.04305 C 0.454 0.04352 0.4566 0.04838 0.45834 0.05 C 0.46007 0.05162 0.46059 0.05254 0.4625 0.05277 C 0.46441 0.05301 0.46789 0.05277 0.46927 0.05185 C 0.47101 0.05092 0.47118 0.04907 0.47188 0.04722 C 0.47257 0.04537 0.47257 0.04259 0.47309 0.04074 C 0.47379 0.03889 0.47535 0.0368 0.47639 0.03564 C 0.47726 0.03449 0.47778 0.03402 0.47952 0.03426 C 0.48091 0.03449 0.48316 0.03588 0.48525 0.0375 " pathEditMode="relative" ptsTypes="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16 C 0.00521 -0.00278 0.00643 -0.00416 0.00799 -0.00625 C 0.00955 -0.00833 0.01164 -0.01111 0.01389 -0.01412 C 0.01615 -0.01713 0.01858 -0.02129 0.02188 -0.0243 C 0.02518 -0.02731 0.02986 -0.03032 0.03334 -0.03171 C 0.03681 -0.0331 0.03959 -0.03217 0.04271 -0.03217 C 0.04584 -0.03217 0.04827 -0.0331 0.05243 -0.03217 C 0.0566 -0.03125 0.06111 -0.03009 0.06736 -0.02708 C 0.07361 -0.02407 0.08334 -0.01597 0.08959 -0.01458 C 0.09584 -0.01319 0.10035 -0.01574 0.10486 -0.01875 C 0.10938 -0.02176 0.11372 -0.02824 0.11667 -0.03264 C 0.11962 -0.03704 0.12084 -0.0412 0.12257 -0.04514 C 0.12431 -0.04907 0.12344 -0.0537 0.12709 -0.05717 C 0.13073 -0.06065 0.13872 -0.06643 0.1441 -0.06597 C 0.14948 -0.06551 0.15556 -0.05717 0.15938 -0.0544 C 0.1632 -0.05162 0.16528 -0.05069 0.16771 -0.0493 C 0.17014 -0.04791 0.17101 -0.04676 0.17361 -0.04653 C 0.17622 -0.04629 0.18056 -0.04629 0.18334 -0.04745 C 0.18611 -0.04861 0.18837 -0.04977 0.19063 -0.05393 C 0.19289 -0.0581 0.19462 -0.06551 0.19653 -0.07291 " pathEditMode="relative" ptsTypes="aaaaaaaaaaaaaaaaaaaA">
                                      <p:cBhvr>
                                        <p:cTn id="5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" grpId="0" animBg="1"/>
      <p:bldP spid="102" grpId="1" animBg="1"/>
      <p:bldP spid="102" grpId="2" animBg="1"/>
      <p:bldP spid="104" grpId="0" animBg="1"/>
      <p:bldP spid="104" grpId="1" animBg="1"/>
      <p:bldP spid="104" grpId="2" animBg="1"/>
      <p:bldP spid="127" grpId="0"/>
      <p:bldP spid="127" grpId="1"/>
      <p:bldP spid="128" grpId="0"/>
      <p:bldP spid="128" grpId="1"/>
      <p:bldP spid="129" grpId="0"/>
      <p:bldP spid="129" grpId="1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31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a Muon Stops in the Stopping Target?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143000"/>
                <a:ext cx="5714999" cy="531376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effectLst/>
                    <a:latin typeface="+mn-lt"/>
                  </a:rPr>
                  <a:t>The muon is captured into an atomic orbital state of an aluminum nucleus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effectLst/>
                    <a:latin typeface="+mn-lt"/>
                  </a:rPr>
                  <a:t>The muon quickly (</a:t>
                </a:r>
                <a:r>
                  <a:rPr lang="en-US" dirty="0" smtClean="0">
                    <a:effectLst/>
                    <a:latin typeface="Cambria Math"/>
                    <a:ea typeface="Cambria Math"/>
                  </a:rPr>
                  <a:t>≲ </a:t>
                </a:r>
                <a:r>
                  <a:rPr lang="en-US" dirty="0" smtClean="0">
                    <a:effectLst/>
                    <a:latin typeface="+mn-lt"/>
                    <a:ea typeface="Cambria Math"/>
                  </a:rPr>
                  <a:t>psec) </a:t>
                </a:r>
                <a:r>
                  <a:rPr lang="en-US" dirty="0" smtClean="0">
                    <a:effectLst/>
                    <a:latin typeface="+mn-lt"/>
                  </a:rPr>
                  <a:t>radiates photons (x-rays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n-lt"/>
                  </a:rPr>
                  <a:t>*</a:t>
                </a:r>
                <a:r>
                  <a:rPr lang="en-US" dirty="0" smtClean="0">
                    <a:effectLst/>
                    <a:latin typeface="+mn-lt"/>
                  </a:rPr>
                  <a:t>) and drops to the 1S state where its wave-function overlaps the nucleus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effectLst/>
                    <a:latin typeface="+mn-lt"/>
                  </a:rPr>
                  <a:t>Once in the 1S state, the muon does one of three things:</a:t>
                </a:r>
              </a:p>
              <a:p>
                <a:pPr marL="682625" lvl="1" indent="-457200">
                  <a:lnSpc>
                    <a:spcPct val="110000"/>
                  </a:lnSpc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200" u="sng" dirty="0">
                    <a:solidFill>
                      <a:srgbClr val="0000FF"/>
                    </a:solidFill>
                    <a:latin typeface="+mn-lt"/>
                  </a:rPr>
                  <a:t>D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ecay </a:t>
                </a:r>
                <a:r>
                  <a:rPr lang="en-US" sz="2200" u="sng" dirty="0" smtClean="0">
                    <a:solidFill>
                      <a:srgbClr val="0000FF"/>
                    </a:solidFill>
                    <a:effectLst/>
                    <a:latin typeface="+mn-lt"/>
                  </a:rPr>
                  <a:t>I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n </a:t>
                </a:r>
                <a:r>
                  <a:rPr lang="en-US" sz="2200" u="sng" dirty="0" smtClean="0">
                    <a:solidFill>
                      <a:srgbClr val="0000FF"/>
                    </a:solidFill>
                    <a:effectLst/>
                    <a:latin typeface="+mn-lt"/>
                  </a:rPr>
                  <a:t>O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rbit (DIO): </a:t>
                </a:r>
                <a:r>
                  <a:rPr lang="en-US" sz="22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2200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2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</a:t>
                </a:r>
                <a:endParaRPr lang="en-US" sz="220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00FF"/>
                    </a:solidFill>
                  </a:rPr>
                  <a:t>(</a:t>
                </a:r>
                <a:r>
                  <a:rPr lang="en-US" sz="22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</a:rPr>
                  <a:t> = 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2.20 </a:t>
                </a:r>
                <a:r>
                  <a:rPr lang="en-US" sz="22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200" dirty="0">
                    <a:solidFill>
                      <a:srgbClr val="0000FF"/>
                    </a:solidFill>
                  </a:rPr>
                  <a:t>sec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)</a:t>
                </a:r>
                <a:endParaRPr lang="en-US" sz="220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mbria Math"/>
                  </a:rPr>
                  <a:t>This is the primary background for Mu2e</a:t>
                </a:r>
              </a:p>
              <a:p>
                <a:pPr marL="682625" lvl="1" indent="-457200">
                  <a:lnSpc>
                    <a:spcPct val="110000"/>
                  </a:lnSpc>
                  <a:spcBef>
                    <a:spcPts val="1200"/>
                  </a:spcBef>
                  <a:buFont typeface="+mj-lt"/>
                  <a:buAutoNum type="arabicParenR" startAt="2"/>
                </a:pP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Nuclear Capture (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</a:rPr>
                  <a:t>t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 = 1.42 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sz="2200" dirty="0" smtClean="0">
                    <a:solidFill>
                      <a:srgbClr val="0000FF"/>
                    </a:solidFill>
                    <a:effectLst/>
                    <a:latin typeface="+mn-lt"/>
                  </a:rPr>
                  <a:t>sec)</a:t>
                </a:r>
              </a:p>
              <a:p>
                <a:pPr marL="682625" lvl="1" indent="-457200">
                  <a:lnSpc>
                    <a:spcPct val="110000"/>
                  </a:lnSpc>
                  <a:spcBef>
                    <a:spcPts val="1200"/>
                  </a:spcBef>
                  <a:buFont typeface="+mj-lt"/>
                  <a:buAutoNum type="arabicParenR" startAt="3"/>
                </a:pPr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</a:rPr>
                  <a:t>Convert to an electron (</a:t>
                </a:r>
                <a:r>
                  <a:rPr lang="en-US" sz="22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2200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</a:rPr>
                  <a:t>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</a:rPr>
                  <a:t>(extremely rare </a:t>
                </a:r>
                <a:r>
                  <a:rPr lang="en-US" sz="22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≃</a:t>
                </a:r>
                <a:r>
                  <a:rPr 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∞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</a:rPr>
                  <a:t>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2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This is the signal we’re looking for</a:t>
                </a:r>
              </a:p>
              <a:p>
                <a:pPr indent="0">
                  <a:lnSpc>
                    <a:spcPct val="110000"/>
                  </a:lnSpc>
                  <a:spcBef>
                    <a:spcPts val="3000"/>
                  </a:spcBef>
                  <a:buNone/>
                </a:pPr>
                <a:r>
                  <a:rPr lang="en-US" sz="2100" dirty="0" smtClean="0">
                    <a:solidFill>
                      <a:srgbClr val="FF0000"/>
                    </a:solidFill>
                    <a:effectLst/>
                    <a:latin typeface="+mn-lt"/>
                  </a:rPr>
                  <a:t>* Note: the target monitor looks at these x-rays</a:t>
                </a:r>
                <a:endParaRPr lang="en-US" sz="2100" dirty="0"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143000"/>
                <a:ext cx="5714999" cy="5313768"/>
              </a:xfrm>
              <a:blipFill rotWithShape="1">
                <a:blip r:embed="rId3"/>
                <a:stretch>
                  <a:fillRect l="-854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425059"/>
            <a:ext cx="3284866" cy="1426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"/>
          <a:stretch/>
        </p:blipFill>
        <p:spPr>
          <a:xfrm>
            <a:off x="5898941" y="3474720"/>
            <a:ext cx="3221781" cy="2535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4717" y="27871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Excursus: Reducing the Primary Background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778196"/>
              </p:ext>
            </p:extLst>
          </p:nvPr>
        </p:nvGraphicFramePr>
        <p:xfrm>
          <a:off x="4838700" y="2844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8700" y="2844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"/>
          <a:stretch/>
        </p:blipFill>
        <p:spPr bwMode="auto">
          <a:xfrm>
            <a:off x="4267200" y="1148937"/>
            <a:ext cx="4876800" cy="405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6" y="1154017"/>
                <a:ext cx="4484783" cy="243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signal process: conversion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231775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79438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produces a 105 MeV electron </a:t>
                </a:r>
              </a:p>
              <a:p>
                <a:pPr marL="577850" lvl="1" indent="0">
                  <a:buNone/>
                </a:pPr>
                <a:r>
                  <a:rPr lang="en-US" dirty="0" smtClean="0"/>
                  <a:t>(</a:t>
                </a:r>
                <a:r>
                  <a:rPr lang="en-US" sz="1800" dirty="0" smtClean="0"/>
                  <a:t>Recall M</a:t>
                </a:r>
                <a:r>
                  <a:rPr lang="en-US" sz="1800" baseline="-25000" dirty="0" smtClean="0">
                    <a:latin typeface="Symbol" panose="05050102010706020507" pitchFamily="18" charset="2"/>
                  </a:rPr>
                  <a:t>m</a:t>
                </a:r>
                <a:r>
                  <a:rPr lang="en-US" sz="1800" dirty="0" smtClean="0"/>
                  <a:t> = 105 MeV</a:t>
                </a:r>
                <a:r>
                  <a:rPr lang="en-US" dirty="0" smtClean="0"/>
                  <a:t>)</a:t>
                </a:r>
              </a:p>
              <a:p>
                <a:pPr marL="579438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detection of this 105 MeV electron is the signal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6" y="1154017"/>
                <a:ext cx="4484783" cy="2438400"/>
              </a:xfrm>
              <a:blipFill rotWithShape="1">
                <a:blip r:embed="rId7"/>
                <a:stretch>
                  <a:fillRect l="-2313" t="-2250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36" y="3599194"/>
                <a:ext cx="4570164" cy="2768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primary background: electrons from DIO</a:t>
                </a:r>
                <a:r>
                  <a:rPr lang="en-US" dirty="0" smtClean="0"/>
                  <a:t> </a:t>
                </a:r>
              </a:p>
              <a:p>
                <a:pPr marL="231775" indent="0">
                  <a:spcBef>
                    <a:spcPts val="0"/>
                  </a:spcBef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2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  <a:p>
                <a:pPr marL="522288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electron energy given by Michel spectrum</a:t>
                </a:r>
              </a:p>
              <a:p>
                <a:pPr marL="522288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</a:t>
                </a:r>
                <a:r>
                  <a:rPr lang="en-US" dirty="0" smtClean="0"/>
                  <a:t>produce </a:t>
                </a:r>
                <a:r>
                  <a:rPr lang="en-US" dirty="0" smtClean="0"/>
                  <a:t> a very small number of electrons </a:t>
                </a:r>
                <a:r>
                  <a:rPr lang="en-US" dirty="0" smtClean="0"/>
                  <a:t>with energy very close to 105 </a:t>
                </a:r>
                <a:r>
                  <a:rPr lang="en-US" dirty="0" smtClean="0"/>
                  <a:t>MeV</a:t>
                </a:r>
                <a:endParaRPr lang="en-US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" y="3599194"/>
                <a:ext cx="4570164" cy="2768963"/>
              </a:xfrm>
              <a:prstGeom prst="rect">
                <a:avLst/>
              </a:prstGeom>
              <a:blipFill rotWithShape="1">
                <a:blip r:embed="rId8"/>
                <a:stretch>
                  <a:fillRect l="-2133" t="-1758" r="-2800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733800" y="36576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1905000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~3 × 10</a:t>
            </a:r>
            <a:r>
              <a:rPr lang="en-US" baseline="30000" dirty="0" smtClean="0"/>
              <a:t>-13</a:t>
            </a:r>
            <a:r>
              <a:rPr lang="en-US" dirty="0" smtClean="0"/>
              <a:t> of the DIO electrons within 3 MeV of endpoint.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8143876" y="3105329"/>
            <a:ext cx="9524" cy="933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5458" y="5264257"/>
            <a:ext cx="406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background is reduced by a detector with very good energy resolution ~120 keV out of 105 MeV (0.1%).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Processes that Produce 105 MeV electrons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Radiative </a:t>
                </a:r>
                <a:r>
                  <a:rPr lang="en-US" dirty="0" smtClean="0"/>
                  <a:t>Pion Capture (RPC)</a:t>
                </a:r>
                <a:endParaRPr lang="en-US" sz="1800" dirty="0" smtClean="0">
                  <a:solidFill>
                    <a:srgbClr val="0000FF"/>
                  </a:solidFill>
                  <a:effectLst/>
                  <a:latin typeface="+mn-lt"/>
                  <a:ea typeface="Cambria Math"/>
                </a:endParaRP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</a:rPr>
                  <a:t>POT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="1" baseline="30000" dirty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endParaRPr lang="en-US" sz="1900" b="1" dirty="0" smtClean="0">
                  <a:solidFill>
                    <a:srgbClr val="0000FF"/>
                  </a:solidFill>
                  <a:effectLst/>
                  <a:latin typeface="Symbol" panose="05050102010706020507" pitchFamily="18" charset="2"/>
                  <a:ea typeface="Cambria Math" panose="02040503050406030204" pitchFamily="18" charset="0"/>
                </a:endParaRP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="1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1900" b="1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survives long enough to get to stopping target</a:t>
                </a: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="1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1900" b="1" dirty="0" smtClean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capture into pionic atom</a:t>
                </a:r>
              </a:p>
              <a:p>
                <a:pPr marL="514350" lvl="1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6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6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16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1900" dirty="0">
                    <a:solidFill>
                      <a:srgbClr val="0000FF"/>
                    </a:solidFill>
                  </a:rPr>
                  <a:t>Al </a:t>
                </a:r>
                <a:r>
                  <a:rPr lang="en-US" sz="1900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→</a:t>
                </a:r>
                <a:r>
                  <a:rPr 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sz="19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1900" dirty="0">
                    <a:solidFill>
                      <a:srgbClr val="0000FF"/>
                    </a:solidFill>
                  </a:rPr>
                  <a:t> + </a:t>
                </a:r>
                <a:r>
                  <a:rPr lang="en-US" sz="1900" dirty="0" smtClean="0">
                    <a:solidFill>
                      <a:srgbClr val="0000FF"/>
                    </a:solidFill>
                  </a:rPr>
                  <a:t>Mg</a:t>
                </a:r>
                <a:endParaRPr lang="en-US" sz="2100" b="1" baseline="300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lvl="1" indent="0">
                  <a:lnSpc>
                    <a:spcPct val="120000"/>
                  </a:lnSpc>
                  <a:spcBef>
                    <a:spcPts val="0"/>
                  </a:spcBef>
                  <a:buNone/>
                  <a:tabLst>
                    <a:tab pos="1314450" algn="l"/>
                  </a:tabLst>
                </a:pPr>
                <a:r>
                  <a:rPr lang="en-US" sz="2400" b="1" baseline="300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↳</a:t>
                </a:r>
                <a:r>
                  <a:rPr lang="en-US" sz="2400" b="1" baseline="300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</a:t>
                </a:r>
                <a:r>
                  <a:rPr lang="en-US" sz="1900" i="1" dirty="0" smtClean="0">
                    <a:solidFill>
                      <a:srgbClr val="0000FF"/>
                    </a:solidFill>
                  </a:rPr>
                  <a:t>e</a:t>
                </a:r>
                <a:r>
                  <a:rPr lang="en-US" sz="1900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sz="1900" i="1" dirty="0">
                    <a:solidFill>
                      <a:srgbClr val="0000FF"/>
                    </a:solidFill>
                  </a:rPr>
                  <a:t>e</a:t>
                </a:r>
                <a:r>
                  <a:rPr lang="en-US" sz="19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endParaRPr lang="en-US" sz="1900" dirty="0" smtClean="0">
                  <a:solidFill>
                    <a:srgbClr val="0000FF"/>
                  </a:solidFill>
                  <a:effectLst/>
                  <a:latin typeface="Symbol" panose="05050102010706020507" pitchFamily="18" charset="2"/>
                  <a:ea typeface="Cambria Math"/>
                </a:endParaRP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this process can produce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a 105 MeV electron that would be indistinguishable from a conversion electron </a:t>
                </a:r>
                <a:endParaRPr lang="en-US" dirty="0" smtClean="0">
                  <a:latin typeface="Symbol" panose="05050102010706020507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In-flight muon decay</a:t>
                </a: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</a:rPr>
                  <a:t>POT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19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19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190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1900" i="1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sz="1900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( </a:t>
                </a:r>
                <a:r>
                  <a:rPr lang="en-US" sz="16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&gt;</a:t>
                </a:r>
                <a:r>
                  <a:rPr lang="en-US" sz="16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77 MeV/c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),  </a:t>
                </a:r>
                <a:endParaRPr lang="en-US" sz="1900" dirty="0" smtClean="0">
                  <a:solidFill>
                    <a:srgbClr val="0000FF"/>
                  </a:solidFill>
                  <a:effectLst/>
                  <a:latin typeface="Cambria Math"/>
                  <a:ea typeface="Cambria Math"/>
                </a:endParaRPr>
              </a:p>
              <a:p>
                <a:pPr marL="514350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­"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m</a:t>
                </a:r>
                <a:r>
                  <a:rPr lang="en-US" sz="1900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-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1900" i="1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19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19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19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~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105 MeV electron</a:t>
                </a:r>
                <a:endParaRPr lang="en-US" sz="1900" b="1" dirty="0" smtClean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In-flight pion decays in the </a:t>
                </a:r>
                <a:r>
                  <a:rPr lang="en-US" dirty="0" smtClean="0"/>
                  <a:t>Detector Solenoid</a:t>
                </a:r>
                <a:endParaRPr lang="en-US" dirty="0" smtClean="0"/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</a:rPr>
                  <a:t>POT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="1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-</a:t>
                </a:r>
                <a:r>
                  <a:rPr lang="en-US" sz="2100" dirty="0" smtClean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19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19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19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19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→ ~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105 MeV electron</a:t>
                </a:r>
                <a:endParaRPr lang="en-US" sz="2800" b="1" dirty="0">
                  <a:solidFill>
                    <a:srgbClr val="0000FF"/>
                  </a:solidFill>
                  <a:effectLst/>
                  <a:latin typeface="+mn-lt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High energy electrons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</a:rPr>
                  <a:t>POT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p</a:t>
                </a:r>
                <a:r>
                  <a:rPr lang="en-US" sz="1900" b="1" baseline="300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 panose="02040503050406030204" pitchFamily="18" charset="0"/>
                  </a:rPr>
                  <a:t>0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→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Symbol" panose="05050102010706020507" pitchFamily="18" charset="2"/>
                    <a:ea typeface="Cambria Math"/>
                  </a:rPr>
                  <a:t>gg</a:t>
                </a:r>
                <a:r>
                  <a:rPr lang="en-US" sz="19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→</a:t>
                </a:r>
                <a:r>
                  <a:rPr lang="en-US" sz="1600" dirty="0">
                    <a:solidFill>
                      <a:srgbClr val="0000FF"/>
                    </a:solidFill>
                    <a:effectLst/>
                    <a:latin typeface="Cambria Math"/>
                    <a:ea typeface="Cambria Math"/>
                  </a:rPr>
                  <a:t>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electrons (formed in PS and transported to </a:t>
                </a:r>
                <a:r>
                  <a:rPr lang="en-US" sz="1900" dirty="0" smtClean="0">
                    <a:solidFill>
                      <a:srgbClr val="0000FF"/>
                    </a:solidFill>
                    <a:effectLst/>
                    <a:latin typeface="+mn-lt"/>
                    <a:ea typeface="Cambria Math"/>
                  </a:rPr>
                  <a:t>DS)</a:t>
                </a:r>
                <a:endParaRPr lang="en-US" sz="1900" dirty="0">
                  <a:solidFill>
                    <a:srgbClr val="0000FF"/>
                  </a:solidFill>
                  <a:effectLst/>
                  <a:latin typeface="+mn-lt"/>
                  <a:ea typeface="Cambria Math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n-lt"/>
                    <a:ea typeface="Cambria Math"/>
                  </a:rPr>
                  <a:t>These processes have one thing in common: </a:t>
                </a:r>
                <a:r>
                  <a:rPr lang="en-US" u="sng" dirty="0" smtClean="0">
                    <a:solidFill>
                      <a:srgbClr val="FF0000"/>
                    </a:solidFill>
                    <a:effectLst/>
                    <a:latin typeface="+mn-lt"/>
                    <a:ea typeface="Cambria Math"/>
                  </a:rPr>
                  <a:t>they are prompt 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n-lt"/>
                    <a:ea typeface="Cambria Math"/>
                  </a:rPr>
                  <a:t>– they happen very soon after any hits the proton target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3"/>
                <a:stretch>
                  <a:fillRect l="-741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FEE9-2E67-449B-AD8C-4B97904C279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09800" y="2447925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of Prompt Backgrounds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1" y="2530673"/>
            <a:ext cx="8732237" cy="32874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Dept.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599" y="583674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dirty="0" smtClean="0"/>
              <a:t>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36440" y="583674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dirty="0" smtClean="0"/>
              <a:t>= 1695 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169" y="1295400"/>
            <a:ext cx="799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Prompt backgrounds are reduced by delaying when the Mu2e detector goes live.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1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Pions in Stopping Target vs.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Muon Dept.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1ED3-16FE-4629-BF36-B21C0ADDF028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8305800" cy="522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7717" y="1219200"/>
            <a:ext cx="154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dirty="0" smtClean="0">
                <a:latin typeface="Cambria Math"/>
                <a:ea typeface="Cambria Math"/>
              </a:rPr>
              <a:t>×</a:t>
            </a:r>
            <a:r>
              <a:rPr lang="en-US" sz="2400" dirty="0" smtClean="0">
                <a:ea typeface="Cambria Math"/>
              </a:rPr>
              <a:t>10</a:t>
            </a:r>
            <a:r>
              <a:rPr lang="en-US" sz="2400" baseline="30000" dirty="0" smtClean="0">
                <a:ea typeface="Cambria Math"/>
              </a:rPr>
              <a:t>9</a:t>
            </a:r>
            <a:r>
              <a:rPr lang="en-US" sz="2400" dirty="0" smtClean="0">
                <a:ea typeface="Cambria Math"/>
              </a:rPr>
              <a:t> POT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05200" y="1540490"/>
            <a:ext cx="0" cy="434339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60767">
            <a:off x="3333452" y="2751571"/>
            <a:ext cx="17459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baseline="30000" dirty="0" smtClean="0">
                <a:solidFill>
                  <a:srgbClr val="0000FF"/>
                </a:solidFill>
              </a:rPr>
              <a:t>-t/(23 nsec)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6971" y="438227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0 is center of proton pulse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61882" y="64008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Kyle Knoepfel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06971" y="5062240"/>
            <a:ext cx="3329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 FW = 250 nsec (</a:t>
            </a:r>
            <a:r>
              <a:rPr lang="en-US" dirty="0" smtClean="0">
                <a:latin typeface="Cambria Math"/>
                <a:ea typeface="Cambria Math"/>
              </a:rPr>
              <a:t>±</a:t>
            </a:r>
            <a:r>
              <a:rPr lang="en-US" dirty="0" smtClean="0"/>
              <a:t>125 nsec)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6757" y="1764155"/>
            <a:ext cx="357864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takes &gt;100 nsec for pions to start stopping in target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Pion stopping rate decays fast       (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≃</a:t>
            </a:r>
            <a:r>
              <a:rPr lang="en-US" dirty="0" smtClean="0">
                <a:ea typeface="Cambria Math"/>
              </a:rPr>
              <a:t> 23 nsec)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Any proton beam hitting the proton target out-of-time will regenerate the rate of stopped pions</a:t>
            </a:r>
          </a:p>
        </p:txBody>
      </p:sp>
    </p:spTree>
    <p:extLst>
      <p:ext uri="{BB962C8B-B14F-4D97-AF65-F5344CB8AC3E}">
        <p14:creationId xmlns:p14="http://schemas.microsoft.com/office/powerpoint/2010/main" val="1307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2e Them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Mu2e Theme 6</Template>
  <TotalTime>1405</TotalTime>
  <Words>1243</Words>
  <Application>Microsoft Office PowerPoint</Application>
  <PresentationFormat>On-screen Show (4:3)</PresentationFormat>
  <Paragraphs>246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Symbol</vt:lpstr>
      <vt:lpstr>Calibri</vt:lpstr>
      <vt:lpstr>Courier New</vt:lpstr>
      <vt:lpstr>Cambria Math</vt:lpstr>
      <vt:lpstr>Wingdings</vt:lpstr>
      <vt:lpstr>ＭＳ Ｐゴシック</vt:lpstr>
      <vt:lpstr>Mu2e Theme 6</vt:lpstr>
      <vt:lpstr>MathType 6.0 Equation</vt:lpstr>
      <vt:lpstr>Mu2e Extinction</vt:lpstr>
      <vt:lpstr>Outline</vt:lpstr>
      <vt:lpstr>Why Extinction is needed</vt:lpstr>
      <vt:lpstr>Mu2e on One Slide</vt:lpstr>
      <vt:lpstr>What Happens when a Muon Stops in the Stopping Target?</vt:lpstr>
      <vt:lpstr>Excursus: Reducing the Primary Background</vt:lpstr>
      <vt:lpstr>Other Processes that Produce 105 MeV electrons</vt:lpstr>
      <vt:lpstr>Reduction of Prompt Backgrounds</vt:lpstr>
      <vt:lpstr>Pions in Stopping Target vs. Time</vt:lpstr>
      <vt:lpstr>Extinction Requirement</vt:lpstr>
      <vt:lpstr>Implementation of Extinction</vt:lpstr>
      <vt:lpstr>Principle of M4 Beamline Extinction Insert</vt:lpstr>
      <vt:lpstr>Extinction Collimation Section</vt:lpstr>
      <vt:lpstr>Extinction System Layout</vt:lpstr>
      <vt:lpstr>AC Dipole Magnet </vt:lpstr>
      <vt:lpstr>AC Dipole Power Supply</vt:lpstr>
      <vt:lpstr>Final Waveform and Transmission Window</vt:lpstr>
      <vt:lpstr>Problem</vt:lpstr>
      <vt:lpstr>Modified AC- Dipole Waveform</vt:lpstr>
      <vt:lpstr>Predicted Performance</vt:lpstr>
      <vt:lpstr>Three Part Simulation</vt:lpstr>
      <vt:lpstr>Output of ESME RR &amp; DR Models</vt:lpstr>
      <vt:lpstr>Extinction Model Result</vt:lpstr>
      <vt:lpstr>Extinction: Estimated Backgrounds for 10-10 Extinction</vt:lpstr>
      <vt:lpstr>Mu2e Monte Carlo RPC Background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Extinction</dc:title>
  <dc:creator>Steve Werkema</dc:creator>
  <cp:lastModifiedBy>Steve Werkema</cp:lastModifiedBy>
  <cp:revision>57</cp:revision>
  <dcterms:created xsi:type="dcterms:W3CDTF">2014-04-30T14:25:57Z</dcterms:created>
  <dcterms:modified xsi:type="dcterms:W3CDTF">2014-05-01T13:51:38Z</dcterms:modified>
</cp:coreProperties>
</file>