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70" r:id="rId3"/>
    <p:sldId id="257" r:id="rId4"/>
    <p:sldId id="258" r:id="rId5"/>
    <p:sldId id="267" r:id="rId6"/>
    <p:sldId id="263" r:id="rId7"/>
    <p:sldId id="269" r:id="rId8"/>
    <p:sldId id="273" r:id="rId9"/>
    <p:sldId id="274" r:id="rId10"/>
    <p:sldId id="275" r:id="rId11"/>
    <p:sldId id="261" r:id="rId12"/>
    <p:sldId id="259" r:id="rId13"/>
    <p:sldId id="271" r:id="rId14"/>
  </p:sldIdLst>
  <p:sldSz cx="9144000" cy="6858000" type="screen4x3"/>
  <p:notesSz cx="6858000" cy="9144000"/>
  <p:defaultTextStyle>
    <a:defPPr>
      <a:defRPr lang="en-GB"/>
    </a:defPPr>
    <a:lvl1pPr algn="r" defTabSz="457200" rtl="0" fontAlgn="base">
      <a:spcBef>
        <a:spcPts val="60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r" defTabSz="457200" rtl="0" fontAlgn="base">
      <a:spcBef>
        <a:spcPts val="60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r" defTabSz="457200" rtl="0" fontAlgn="base">
      <a:spcBef>
        <a:spcPts val="60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r" defTabSz="457200" rtl="0" fontAlgn="base">
      <a:spcBef>
        <a:spcPts val="60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r" defTabSz="457200" rtl="0" fontAlgn="base">
      <a:spcBef>
        <a:spcPts val="60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8FF"/>
    <a:srgbClr val="CC3300"/>
    <a:srgbClr val="253E90"/>
    <a:srgbClr val="2D48B9"/>
    <a:srgbClr val="2D3AB9"/>
    <a:srgbClr val="2840A4"/>
    <a:srgbClr val="2736A5"/>
    <a:srgbClr val="A984D3"/>
    <a:srgbClr val="00D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4" autoAdjust="0"/>
    <p:restoredTop sz="94660"/>
  </p:normalViewPr>
  <p:slideViewPr>
    <p:cSldViewPr>
      <p:cViewPr>
        <p:scale>
          <a:sx n="67" d="100"/>
          <a:sy n="67" d="100"/>
        </p:scale>
        <p:origin x="-882" y="-61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65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spcBef>
                <a:spcPts val="3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CAFAAF73-26E1-604C-9BDC-327666B32E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787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ＭＳ Ｐゴシック" charset="-128"/>
      </a:defRPr>
    </a:lvl1pPr>
    <a:lvl2pPr marL="37931725" indent="-37474525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B3E93A0-CC02-5141-BD57-9B93310656AA}" type="slidenum">
              <a:rPr lang="en-US"/>
              <a:pPr/>
              <a:t>1</a:t>
            </a:fld>
            <a:endParaRPr lang="en-US"/>
          </a:p>
        </p:txBody>
      </p:sp>
      <p:sp>
        <p:nvSpPr>
          <p:cNvPr id="2969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97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 Muon Campus Plan, 16 Dec 2011</a:t>
            </a:r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D9738-26E7-D147-B73A-BDF7803B9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6856413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 Muon Campus Plan, 16 Dec 2011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43BD2-26D9-6F42-AD63-DAD5D52E2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81000"/>
            <a:ext cx="6856413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1981200"/>
            <a:ext cx="3351213" cy="4113213"/>
          </a:xfrm>
        </p:spPr>
        <p:txBody>
          <a:bodyPr/>
          <a:lstStyle>
            <a:lvl1pPr marL="319088" indent="-228600" algn="l" eaLnBrk="0" hangingPunct="0">
              <a:buClrTx/>
              <a:buSzTx/>
              <a:buFont typeface="Arial"/>
              <a:buChar char="•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lvl1pPr>
            <a:lvl2pPr marL="584200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lvl2pPr>
            <a:lvl3pPr>
              <a:buFont typeface="Arial"/>
              <a:buChar char="•"/>
              <a:defRPr/>
            </a:lvl3pPr>
            <a:lvl4pPr>
              <a:buFont typeface="Arial"/>
              <a:buChar char="•"/>
              <a:defRPr/>
            </a:lvl4pPr>
            <a:lvl5pPr>
              <a:buFont typeface="Arial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3813" y="1981200"/>
            <a:ext cx="3352800" cy="1979613"/>
          </a:xfrm>
        </p:spPr>
        <p:txBody>
          <a:bodyPr/>
          <a:lstStyle>
            <a:lvl1pPr marL="319088" indent="-228600" algn="l" eaLnBrk="0" hangingPunct="0">
              <a:buClrTx/>
              <a:buSzTx/>
              <a:buFont typeface="Arial"/>
              <a:buChar char="•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lvl1pPr>
            <a:lvl2pPr marL="584200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None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 baseline="0"/>
            </a:lvl2pPr>
            <a:lvl3pPr>
              <a:buFont typeface="Arial"/>
              <a:buChar char="•"/>
              <a:defRPr/>
            </a:lvl3pPr>
            <a:lvl4pPr>
              <a:buFont typeface="Arial"/>
              <a:buChar char="•"/>
              <a:defRPr/>
            </a:lvl4pPr>
            <a:lvl5pPr>
              <a:buFont typeface="Arial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dirty="0" smtClean="0"/>
              <a:t>Secon</a:t>
            </a:r>
            <a:r>
              <a:rPr lang="en-US" sz="2000" dirty="0" smtClean="0">
                <a:solidFill>
                  <a:srgbClr val="FFFF00"/>
                </a:solidFill>
              </a:rPr>
              <a:t>d </a:t>
            </a:r>
            <a:r>
              <a:rPr lang="en-US" dirty="0" smtClean="0"/>
              <a:t>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3813" y="4113213"/>
            <a:ext cx="3352800" cy="1981200"/>
          </a:xfrm>
        </p:spPr>
        <p:txBody>
          <a:bodyPr/>
          <a:lstStyle>
            <a:lvl1pPr marL="319088" indent="-228600" algn="l" eaLnBrk="0" hangingPunct="0">
              <a:buClrTx/>
              <a:buSzTx/>
              <a:buFont typeface="Arial"/>
              <a:buChar char="•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lvl1pPr>
            <a:lvl2pPr marL="584200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lvl2pPr>
            <a:lvl3pPr>
              <a:buFont typeface="Arial"/>
              <a:buChar char="•"/>
              <a:defRPr/>
            </a:lvl3pPr>
            <a:lvl4pPr>
              <a:buFont typeface="Arial"/>
              <a:buChar char="•"/>
              <a:defRPr/>
            </a:lvl4pPr>
            <a:lvl5pPr>
              <a:buFont typeface="Arial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 Muon Campus Plan, 16 Dec 2011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374D6-08DB-804C-94FA-968005829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6513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ftr"/>
          </p:nvPr>
        </p:nvSpPr>
        <p:spPr bwMode="auto">
          <a:xfrm>
            <a:off x="2876550" y="6288088"/>
            <a:ext cx="3389313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FFFFFF"/>
                </a:solidFill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n-US" dirty="0" smtClean="0"/>
              <a:t> Muon Campus Plan, 16 Dec 2011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381000" y="6305550"/>
            <a:ext cx="989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FFFFFF"/>
                </a:solidFill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9FF781A0-29A0-0442-A2E3-CB0A4E6A7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304800"/>
            <a:ext cx="6856413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64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GB" dirty="0" smtClean="0"/>
              <a:t>Second </a:t>
            </a:r>
            <a:r>
              <a:rPr lang="en-GB" dirty="0"/>
              <a:t>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Level</a:t>
            </a:r>
          </a:p>
          <a:p>
            <a:pPr lvl="4"/>
            <a:r>
              <a:rPr lang="en-GB" dirty="0"/>
              <a:t>Ninth Outline Level</a:t>
            </a:r>
          </a:p>
        </p:txBody>
      </p:sp>
      <p:sp>
        <p:nvSpPr>
          <p:cNvPr id="3" name="Line 6"/>
          <p:cNvSpPr>
            <a:spLocks noChangeShapeType="1"/>
          </p:cNvSpPr>
          <p:nvPr/>
        </p:nvSpPr>
        <p:spPr bwMode="auto">
          <a:xfrm>
            <a:off x="800100" y="914400"/>
            <a:ext cx="7543800" cy="1588"/>
          </a:xfrm>
          <a:prstGeom prst="line">
            <a:avLst/>
          </a:prstGeom>
          <a:noFill/>
          <a:ln w="36720">
            <a:solidFill>
              <a:srgbClr val="FFFF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1" r:id="rId2"/>
    <p:sldLayoutId id="2147483662" r:id="rId3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Arial" charset="0"/>
          <a:ea typeface="MS Gothic" charset="0"/>
          <a:cs typeface="MS Gothic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Arial" charset="0"/>
          <a:ea typeface="MS Gothic" charset="0"/>
          <a:cs typeface="MS Gothic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Arial" charset="0"/>
          <a:ea typeface="MS Gothic" charset="0"/>
          <a:cs typeface="MS Gothic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Arial" charset="0"/>
          <a:ea typeface="MS Gothic" charset="0"/>
          <a:cs typeface="MS Gothic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Arial" charset="0"/>
          <a:ea typeface="MS Gothic" charset="0"/>
          <a:cs typeface="MS Gothic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Arial" charset="0"/>
          <a:ea typeface="MS Gothic" charset="0"/>
          <a:cs typeface="MS Gothic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Arial" charset="0"/>
          <a:ea typeface="MS Gothic" charset="0"/>
          <a:cs typeface="MS Gothic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Arial" charset="0"/>
          <a:ea typeface="MS Gothic" charset="0"/>
          <a:cs typeface="MS Gothic" charset="0"/>
        </a:defRPr>
      </a:lvl9pPr>
    </p:titleStyle>
    <p:bodyStyle>
      <a:lvl1pPr marL="319088" indent="-228600" algn="l" defTabSz="457200" rtl="0" eaLnBrk="0" fontAlgn="base" hangingPunct="0">
        <a:spcBef>
          <a:spcPts val="600"/>
        </a:spcBef>
        <a:spcAft>
          <a:spcPct val="0"/>
        </a:spcAft>
        <a:buClrTx/>
        <a:buSzTx/>
        <a:buFontTx/>
        <a:buNone/>
        <a:tabLst>
          <a:tab pos="428625" algn="l"/>
          <a:tab pos="889000" algn="l"/>
          <a:tab pos="1803400" algn="l"/>
          <a:tab pos="2717800" algn="l"/>
          <a:tab pos="3632200" algn="l"/>
          <a:tab pos="4546600" algn="l"/>
          <a:tab pos="5461000" algn="l"/>
          <a:tab pos="6375400" algn="l"/>
          <a:tab pos="7289800" algn="l"/>
          <a:tab pos="8204200" algn="l"/>
          <a:tab pos="9118600" algn="l"/>
          <a:tab pos="10033000" algn="l"/>
        </a:tabLst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584200" indent="-265113" algn="l" defTabSz="457200" rtl="0" eaLnBrk="0" fontAlgn="base" hangingPunct="0">
        <a:spcBef>
          <a:spcPts val="500"/>
        </a:spcBef>
        <a:spcAft>
          <a:spcPct val="0"/>
        </a:spcAft>
        <a:buClr>
          <a:srgbClr val="FFFF00"/>
        </a:buClr>
        <a:buSzPct val="70000"/>
        <a:buFont typeface="Wingdings" charset="2"/>
        <a:buNone/>
        <a:tabLst>
          <a:tab pos="428625" algn="l"/>
          <a:tab pos="889000" algn="l"/>
          <a:tab pos="1803400" algn="l"/>
          <a:tab pos="2717800" algn="l"/>
          <a:tab pos="3632200" algn="l"/>
          <a:tab pos="4546600" algn="l"/>
          <a:tab pos="5461000" algn="l"/>
          <a:tab pos="6375400" algn="l"/>
          <a:tab pos="7289800" algn="l"/>
          <a:tab pos="8204200" algn="l"/>
          <a:tab pos="9118600" algn="l"/>
          <a:tab pos="10033000" algn="l"/>
        </a:tabLst>
        <a:defRPr sz="2000">
          <a:solidFill>
            <a:srgbClr val="FFFF00"/>
          </a:solidFill>
          <a:latin typeface="+mn-lt"/>
          <a:ea typeface="+mn-ea"/>
          <a:cs typeface="+mn-cs"/>
        </a:defRPr>
      </a:lvl2pPr>
      <a:lvl3pPr marL="822960" indent="-228600" algn="l" defTabSz="457200" rtl="0" eaLnBrk="0" fontAlgn="base" hangingPunct="0">
        <a:spcBef>
          <a:spcPts val="450"/>
        </a:spcBef>
        <a:spcAft>
          <a:spcPct val="0"/>
        </a:spcAft>
        <a:buClr>
          <a:schemeClr val="accent1">
            <a:lumMod val="60000"/>
            <a:lumOff val="40000"/>
          </a:schemeClr>
        </a:buClr>
        <a:buSzPct val="100000"/>
        <a:buFont typeface="Arial"/>
        <a:buChar char="•"/>
        <a:defRPr>
          <a:solidFill>
            <a:schemeClr val="accent1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EAEAEA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EAEAEA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EAEAEA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EAEAEA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EAEAEA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EAEAEA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1905000"/>
            <a:ext cx="7772400" cy="2514600"/>
          </a:xfrm>
        </p:spPr>
        <p:txBody>
          <a:bodyPr lIns="91440" tIns="45720" rIns="91440" bIns="4572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/>
              <a:t>Muon</a:t>
            </a:r>
            <a:r>
              <a:rPr lang="en-US" sz="4000" dirty="0" smtClean="0"/>
              <a:t> Campus Shutdown 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Cons Gattuso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solidFill>
                  <a:schemeClr val="bg1"/>
                </a:solidFill>
              </a:rPr>
              <a:t>5/01/14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t="4666" r="3302" b="4615"/>
          <a:stretch/>
        </p:blipFill>
        <p:spPr bwMode="auto">
          <a:xfrm>
            <a:off x="4762" y="2596896"/>
            <a:ext cx="6804818" cy="429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D/A </a:t>
            </a:r>
            <a:r>
              <a:rPr lang="en-US" dirty="0"/>
              <a:t>L</a:t>
            </a:r>
            <a:r>
              <a:rPr lang="en-US" dirty="0" smtClean="0"/>
              <a:t>ine Removal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396" y="1904604"/>
            <a:ext cx="5483227" cy="411242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5374D6-08DB-804C-94FA-968005829EA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65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 Tagging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066800"/>
            <a:ext cx="7848600" cy="5027613"/>
          </a:xfrm>
        </p:spPr>
        <p:txBody>
          <a:bodyPr/>
          <a:lstStyle/>
          <a:p>
            <a:r>
              <a:rPr lang="en-US" dirty="0" smtClean="0"/>
              <a:t>Three Classes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Red: Components to be removed from tunnel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Either Storage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Rad waste</a:t>
            </a:r>
          </a:p>
          <a:p>
            <a:pPr lvl="1"/>
            <a:r>
              <a:rPr lang="en-US" dirty="0" smtClean="0">
                <a:solidFill>
                  <a:srgbClr val="00B8FF"/>
                </a:solidFill>
              </a:rPr>
              <a:t>Blue</a:t>
            </a:r>
            <a:r>
              <a:rPr lang="en-US" dirty="0">
                <a:solidFill>
                  <a:srgbClr val="00B8FF"/>
                </a:solidFill>
              </a:rPr>
              <a:t>: </a:t>
            </a:r>
            <a:r>
              <a:rPr lang="en-US" dirty="0" smtClean="0">
                <a:solidFill>
                  <a:srgbClr val="00B8FF"/>
                </a:solidFill>
              </a:rPr>
              <a:t>Components to removed from current location and installed back to there original location.</a:t>
            </a:r>
          </a:p>
          <a:p>
            <a:pPr lvl="2"/>
            <a:r>
              <a:rPr lang="en-US" dirty="0" smtClean="0">
                <a:solidFill>
                  <a:srgbClr val="00B8FF"/>
                </a:solidFill>
              </a:rPr>
              <a:t>Magnet in the Delivery ring 30 section for example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Green: </a:t>
            </a:r>
            <a:r>
              <a:rPr lang="en-US" dirty="0">
                <a:solidFill>
                  <a:srgbClr val="00B050"/>
                </a:solidFill>
              </a:rPr>
              <a:t>Components to removed from current location and store at its jump point prior to being re </a:t>
            </a:r>
            <a:r>
              <a:rPr lang="en-US" dirty="0" smtClean="0">
                <a:solidFill>
                  <a:srgbClr val="00B050"/>
                </a:solidFill>
              </a:rPr>
              <a:t>installed else ware.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Magnet being moved the Accumulator to the M3/M4 or M5 </a:t>
            </a:r>
            <a:r>
              <a:rPr lang="en-US" dirty="0" smtClean="0">
                <a:solidFill>
                  <a:srgbClr val="00B050"/>
                </a:solidFill>
              </a:rPr>
              <a:t>lines</a:t>
            </a:r>
          </a:p>
          <a:p>
            <a:pPr marL="594360" lvl="2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pPr lvl="2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5374D6-08DB-804C-94FA-968005829EA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 rot="19738903">
            <a:off x="-53775" y="2967335"/>
            <a:ext cx="9251572" cy="18312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Overall Going Well Need to </a:t>
            </a:r>
          </a:p>
          <a:p>
            <a:pPr algn="ctr"/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remind Techs to do it.</a:t>
            </a:r>
            <a:endParaRPr lang="en-U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89395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the next few weeks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990600"/>
            <a:ext cx="8763000" cy="5410200"/>
          </a:xfrm>
        </p:spPr>
        <p:txBody>
          <a:bodyPr/>
          <a:lstStyle/>
          <a:p>
            <a:r>
              <a:rPr lang="en-US" dirty="0" smtClean="0"/>
              <a:t>D/A</a:t>
            </a:r>
          </a:p>
          <a:p>
            <a:pPr lvl="1"/>
            <a:r>
              <a:rPr lang="en-US" dirty="0" smtClean="0"/>
              <a:t>Complete removal and relocation of element</a:t>
            </a:r>
          </a:p>
          <a:p>
            <a:pPr lvl="1"/>
            <a:r>
              <a:rPr lang="en-US" dirty="0" smtClean="0"/>
              <a:t>Review the removal process and look into additional hardware to move magnets</a:t>
            </a:r>
          </a:p>
          <a:p>
            <a:r>
              <a:rPr lang="en-US" dirty="0"/>
              <a:t>1</a:t>
            </a:r>
            <a:r>
              <a:rPr lang="en-US" dirty="0" smtClean="0"/>
              <a:t>0 straight section</a:t>
            </a:r>
          </a:p>
          <a:p>
            <a:pPr lvl="1"/>
            <a:r>
              <a:rPr lang="en-US" dirty="0" smtClean="0"/>
              <a:t>Remove cooling tanks and insert spool pieces.</a:t>
            </a:r>
          </a:p>
          <a:p>
            <a:pPr lvl="2"/>
            <a:r>
              <a:rPr lang="en-US" dirty="0" smtClean="0"/>
              <a:t>Waiting 6-8 weeks for there fabrications</a:t>
            </a:r>
          </a:p>
          <a:p>
            <a:r>
              <a:rPr lang="en-US" dirty="0" smtClean="0"/>
              <a:t>30 Straight section</a:t>
            </a:r>
          </a:p>
          <a:p>
            <a:pPr lvl="1"/>
            <a:r>
              <a:rPr lang="en-US" dirty="0" smtClean="0"/>
              <a:t>Removal of the Delivery Ring Cooling tanks</a:t>
            </a:r>
          </a:p>
          <a:p>
            <a:pPr lvl="1"/>
            <a:r>
              <a:rPr lang="en-US" dirty="0" smtClean="0"/>
              <a:t>Removal of the Accumulator Cooling tanks</a:t>
            </a:r>
          </a:p>
          <a:p>
            <a:pPr lvl="1"/>
            <a:r>
              <a:rPr lang="en-US" dirty="0" smtClean="0"/>
              <a:t>Strip beam pipe and vacuum components in both machines</a:t>
            </a:r>
          </a:p>
          <a:p>
            <a:pPr lvl="1"/>
            <a:r>
              <a:rPr lang="en-US" dirty="0" smtClean="0"/>
              <a:t>Disconnect cabling to magnets</a:t>
            </a:r>
          </a:p>
          <a:p>
            <a:pPr lvl="2"/>
            <a:r>
              <a:rPr lang="en-US" dirty="0" smtClean="0"/>
              <a:t>Boot or Cut depending on type and magnet location</a:t>
            </a:r>
          </a:p>
          <a:p>
            <a:pPr marL="90488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5374D6-08DB-804C-94FA-968005829EA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43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the next few weeks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066800"/>
            <a:ext cx="8915400" cy="5486400"/>
          </a:xfrm>
        </p:spPr>
        <p:txBody>
          <a:bodyPr/>
          <a:lstStyle/>
          <a:p>
            <a:r>
              <a:rPr lang="en-US" dirty="0" smtClean="0"/>
              <a:t>Prepare for AP0 Pulling</a:t>
            </a:r>
          </a:p>
          <a:p>
            <a:pPr lvl="1"/>
            <a:r>
              <a:rPr lang="en-US" dirty="0" smtClean="0"/>
              <a:t>Stage cooling tanks/RF tanks in AP3 line for pulling</a:t>
            </a:r>
          </a:p>
          <a:p>
            <a:pPr lvl="1"/>
            <a:r>
              <a:rPr lang="en-US" dirty="0" smtClean="0"/>
              <a:t>Finalize how we will be keeping the AP0 hatch</a:t>
            </a:r>
          </a:p>
          <a:p>
            <a:pPr lvl="2"/>
            <a:r>
              <a:rPr lang="en-US" dirty="0" smtClean="0"/>
              <a:t>One row of blocks</a:t>
            </a:r>
          </a:p>
          <a:p>
            <a:pPr lvl="2"/>
            <a:r>
              <a:rPr lang="en-US" dirty="0" smtClean="0"/>
              <a:t>Fencing</a:t>
            </a:r>
          </a:p>
          <a:p>
            <a:pPr lvl="2"/>
            <a:r>
              <a:rPr lang="en-US" dirty="0" smtClean="0"/>
              <a:t>Ok keep it just we have it, fully blocked</a:t>
            </a:r>
          </a:p>
          <a:p>
            <a:r>
              <a:rPr lang="en-US" dirty="0" smtClean="0"/>
              <a:t>Prepare for Pulling the AP40 hatch</a:t>
            </a:r>
          </a:p>
          <a:p>
            <a:pPr lvl="1"/>
            <a:r>
              <a:rPr lang="en-US" dirty="0" smtClean="0"/>
              <a:t>¾ inch plywood will be needed purchased and staged</a:t>
            </a:r>
          </a:p>
          <a:p>
            <a:pPr lvl="1"/>
            <a:r>
              <a:rPr lang="en-US" dirty="0" smtClean="0"/>
              <a:t>Electric forklift will need to be readied </a:t>
            </a:r>
          </a:p>
          <a:p>
            <a:pPr lvl="1"/>
            <a:r>
              <a:rPr lang="en-US" dirty="0" smtClean="0"/>
              <a:t>What ever equipment we have that still needs to be pulled </a:t>
            </a:r>
            <a:r>
              <a:rPr lang="en-US" dirty="0" smtClean="0"/>
              <a:t>staged</a:t>
            </a:r>
          </a:p>
          <a:p>
            <a:r>
              <a:rPr lang="en-US" dirty="0"/>
              <a:t>1</a:t>
            </a:r>
            <a:r>
              <a:rPr lang="en-US" dirty="0" smtClean="0"/>
              <a:t>0 straight section</a:t>
            </a:r>
          </a:p>
          <a:p>
            <a:pPr lvl="1"/>
            <a:r>
              <a:rPr lang="en-US" dirty="0" smtClean="0"/>
              <a:t>Pull tanks and replace with spools</a:t>
            </a:r>
          </a:p>
          <a:p>
            <a:pPr lvl="2"/>
            <a:r>
              <a:rPr lang="en-US" dirty="0" smtClean="0"/>
              <a:t>Waiting fabrication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5374D6-08DB-804C-94FA-968005829EA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33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Tunnel Access Status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B843BD2-26D9-6F42-AD63-DAD5D52E2DF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762000" y="1066800"/>
            <a:ext cx="7543800" cy="5562600"/>
          </a:xfrm>
          <a:prstGeom prst="rect">
            <a:avLst/>
          </a:prstGeom>
        </p:spPr>
        <p:txBody>
          <a:bodyPr/>
          <a:lstStyle>
            <a:lvl1pPr marL="319088" indent="-2286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84200" indent="-265113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charset="2"/>
              <a:buNone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 sz="20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Arial"/>
              <a:buChar char="•"/>
              <a:defRPr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 smtClean="0"/>
              <a:t>Supervised Access</a:t>
            </a:r>
          </a:p>
          <a:p>
            <a:pPr marL="698500" lvl="1" indent="-342900">
              <a:buFont typeface="Arial" panose="020B0604020202020204" pitchFamily="34" charset="0"/>
              <a:buChar char="•"/>
            </a:pPr>
            <a:r>
              <a:rPr lang="en-US" kern="0" dirty="0" smtClean="0"/>
              <a:t>Tunnel Key have been </a:t>
            </a:r>
            <a:r>
              <a:rPr lang="en-US" kern="0" dirty="0" err="1" smtClean="0"/>
              <a:t>recored</a:t>
            </a:r>
            <a:r>
              <a:rPr lang="en-US" kern="0" dirty="0" smtClean="0"/>
              <a:t> to Shutdown key set (</a:t>
            </a:r>
            <a:r>
              <a:rPr lang="en-US" kern="0" dirty="0"/>
              <a:t>R</a:t>
            </a:r>
            <a:r>
              <a:rPr lang="en-US" kern="0" dirty="0" smtClean="0"/>
              <a:t>ings only)</a:t>
            </a:r>
          </a:p>
          <a:p>
            <a:pPr marL="937260" lvl="2" indent="-342900">
              <a:buFont typeface="Arial" panose="020B0604020202020204" pitchFamily="34" charset="0"/>
              <a:buChar char="•"/>
            </a:pPr>
            <a:r>
              <a:rPr lang="en-US" sz="2000" kern="0" dirty="0" err="1" smtClean="0"/>
              <a:t>Permenant</a:t>
            </a:r>
            <a:r>
              <a:rPr lang="en-US" sz="2000" kern="0" dirty="0" smtClean="0"/>
              <a:t> key system has been set up</a:t>
            </a:r>
          </a:p>
          <a:p>
            <a:pPr marL="698500" lvl="1" indent="-342900">
              <a:buFont typeface="Arial" panose="020B0604020202020204" pitchFamily="34" charset="0"/>
              <a:buChar char="•"/>
            </a:pPr>
            <a:r>
              <a:rPr lang="en-US" kern="0" dirty="0" smtClean="0"/>
              <a:t>Items being worked</a:t>
            </a:r>
          </a:p>
          <a:p>
            <a:pPr marL="937260" lvl="2" indent="-342900">
              <a:buFont typeface="Arial" panose="020B0604020202020204" pitchFamily="34" charset="0"/>
              <a:buChar char="•"/>
            </a:pPr>
            <a:r>
              <a:rPr lang="en-US" sz="2000" kern="0" dirty="0" smtClean="0"/>
              <a:t>RWP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kern="0" dirty="0" smtClean="0"/>
              <a:t>Currently your signature is required every 30 days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US" sz="2000" kern="0" dirty="0" smtClean="0"/>
              <a:t>Trying to get this waved for 1/Shut down time frame (Rings only)</a:t>
            </a:r>
          </a:p>
          <a:p>
            <a:pPr marL="698500" lvl="1" indent="-342900">
              <a:buFont typeface="Arial" panose="020B0604020202020204" pitchFamily="34" charset="0"/>
              <a:buChar char="•"/>
            </a:pPr>
            <a:r>
              <a:rPr lang="en-US" kern="0" dirty="0" smtClean="0"/>
              <a:t>Human factor</a:t>
            </a:r>
          </a:p>
          <a:p>
            <a:pPr marL="937260" lvl="2" indent="-342900">
              <a:buFont typeface="Arial" panose="020B0604020202020204" pitchFamily="34" charset="0"/>
              <a:buChar char="•"/>
            </a:pPr>
            <a:r>
              <a:rPr lang="en-US" sz="2000" kern="0" dirty="0" smtClean="0"/>
              <a:t>Tunnel </a:t>
            </a:r>
            <a:r>
              <a:rPr lang="en-US" sz="2000" kern="0" dirty="0" err="1" smtClean="0"/>
              <a:t>relamping</a:t>
            </a:r>
            <a:endParaRPr lang="en-US" sz="2000" kern="0" dirty="0" smtClean="0"/>
          </a:p>
          <a:p>
            <a:pPr marL="937260" lvl="2" indent="-342900">
              <a:buFont typeface="Arial" panose="020B0604020202020204" pitchFamily="34" charset="0"/>
              <a:buChar char="•"/>
            </a:pPr>
            <a:r>
              <a:rPr lang="en-US" sz="2000" kern="0" dirty="0" smtClean="0"/>
              <a:t>At the 10 and 30 Service buildings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kern="0" dirty="0" smtClean="0"/>
              <a:t>Port-a-pods ($50/month/unit </a:t>
            </a:r>
            <a:endParaRPr lang="en-US" sz="2000" kern="0" dirty="0" smtClean="0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kern="0" dirty="0" smtClean="0"/>
              <a:t>Water </a:t>
            </a:r>
            <a:r>
              <a:rPr lang="en-US" sz="2000" kern="0" dirty="0" smtClean="0"/>
              <a:t>stations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US" sz="2000" kern="0" dirty="0" smtClean="0"/>
              <a:t>I have acquired 2 units will acquire bottle water in the same way</a:t>
            </a:r>
            <a:endParaRPr lang="en-US" sz="2000" kern="0" dirty="0" smtClean="0"/>
          </a:p>
          <a:p>
            <a:pPr marL="937260" lvl="2" indent="-342900">
              <a:buFont typeface="Arial" panose="020B0604020202020204" pitchFamily="34" charset="0"/>
              <a:buChar char="•"/>
            </a:pP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2558446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Tunnel work status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762000" y="1295400"/>
            <a:ext cx="7543800" cy="4953000"/>
          </a:xfrm>
        </p:spPr>
        <p:txBody>
          <a:bodyPr/>
          <a:lstStyle/>
          <a:p>
            <a:r>
              <a:rPr lang="en-US" dirty="0" smtClean="0"/>
              <a:t>Alignment work</a:t>
            </a:r>
          </a:p>
          <a:p>
            <a:pPr lvl="1"/>
            <a:r>
              <a:rPr lang="en-US" dirty="0" smtClean="0"/>
              <a:t>Network</a:t>
            </a:r>
          </a:p>
          <a:p>
            <a:pPr lvl="1"/>
            <a:r>
              <a:rPr lang="en-US" dirty="0" smtClean="0"/>
              <a:t>Referencing </a:t>
            </a:r>
          </a:p>
          <a:p>
            <a:pPr lvl="1"/>
            <a:r>
              <a:rPr lang="en-US" dirty="0" smtClean="0"/>
              <a:t>Other issues</a:t>
            </a:r>
          </a:p>
          <a:p>
            <a:r>
              <a:rPr lang="en-US" dirty="0" smtClean="0"/>
              <a:t>Work areas</a:t>
            </a:r>
          </a:p>
          <a:p>
            <a:pPr lvl="1"/>
            <a:r>
              <a:rPr lang="en-US" dirty="0" smtClean="0"/>
              <a:t>D/A</a:t>
            </a:r>
          </a:p>
          <a:p>
            <a:pPr lvl="1"/>
            <a:r>
              <a:rPr lang="en-US" dirty="0" smtClean="0"/>
              <a:t>30 straight section</a:t>
            </a:r>
          </a:p>
          <a:p>
            <a:pPr lvl="1"/>
            <a:r>
              <a:rPr lang="en-US" dirty="0" smtClean="0"/>
              <a:t>E760 Pit</a:t>
            </a:r>
          </a:p>
          <a:p>
            <a:pPr lvl="1"/>
            <a:r>
              <a:rPr lang="en-US" dirty="0"/>
              <a:t>5</a:t>
            </a:r>
            <a:r>
              <a:rPr lang="en-US" dirty="0" smtClean="0"/>
              <a:t>0 straight section</a:t>
            </a:r>
          </a:p>
          <a:p>
            <a:pPr lvl="1"/>
            <a:r>
              <a:rPr lang="en-US" dirty="0" smtClean="0"/>
              <a:t>Ring in general</a:t>
            </a:r>
          </a:p>
          <a:p>
            <a:r>
              <a:rPr lang="en-US" dirty="0" smtClean="0"/>
              <a:t>Component tagging</a:t>
            </a:r>
          </a:p>
          <a:p>
            <a:pPr lvl="1"/>
            <a:r>
              <a:rPr lang="en-US" dirty="0" smtClean="0"/>
              <a:t>Start the program next week</a:t>
            </a:r>
          </a:p>
          <a:p>
            <a:pPr lvl="1"/>
            <a:r>
              <a:rPr lang="en-US" dirty="0" smtClean="0"/>
              <a:t>Need clear direction as to the final distances of some components 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B843BD2-26D9-6F42-AD63-DAD5D52E2DF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77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 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42" y="914400"/>
            <a:ext cx="8986058" cy="5638800"/>
          </a:xfrm>
        </p:spPr>
        <p:txBody>
          <a:bodyPr/>
          <a:lstStyle/>
          <a:p>
            <a:r>
              <a:rPr lang="en-US" sz="2000" dirty="0" smtClean="0"/>
              <a:t>Network monuments are all in…</a:t>
            </a:r>
          </a:p>
          <a:p>
            <a:pPr lvl="1"/>
            <a:r>
              <a:rPr lang="en-US" sz="1800" dirty="0"/>
              <a:t>Rings/Transport to the </a:t>
            </a:r>
            <a:r>
              <a:rPr lang="en-US" sz="1800" dirty="0" smtClean="0"/>
              <a:t>Gates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Complete</a:t>
            </a:r>
            <a:endParaRPr lang="en-US" sz="1600" dirty="0"/>
          </a:p>
          <a:p>
            <a:pPr lvl="1"/>
            <a:r>
              <a:rPr lang="en-US" sz="1800" dirty="0" smtClean="0"/>
              <a:t>Label control and painting done</a:t>
            </a:r>
          </a:p>
          <a:p>
            <a:pPr lvl="2"/>
            <a:r>
              <a:rPr lang="en-US" sz="1600" dirty="0" smtClean="0">
                <a:solidFill>
                  <a:srgbClr val="FF0000"/>
                </a:solidFill>
              </a:rPr>
              <a:t>Complete</a:t>
            </a:r>
            <a:endParaRPr lang="en-US" sz="1600" dirty="0" smtClean="0"/>
          </a:p>
          <a:p>
            <a:r>
              <a:rPr lang="en-US" sz="2000" dirty="0" smtClean="0"/>
              <a:t>Vertical network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Complete</a:t>
            </a:r>
            <a:endParaRPr lang="en-US" sz="1600" dirty="0" smtClean="0">
              <a:solidFill>
                <a:srgbClr val="FF0000"/>
              </a:solidFill>
            </a:endParaRPr>
          </a:p>
          <a:p>
            <a:pPr marL="433388" indent="-342900"/>
            <a:r>
              <a:rPr lang="en-US" sz="2000" dirty="0" smtClean="0"/>
              <a:t>Horizontal Network will follow</a:t>
            </a:r>
          </a:p>
          <a:p>
            <a:pPr marL="698500" lvl="1" indent="-342900"/>
            <a:r>
              <a:rPr lang="en-US" sz="1800" dirty="0" smtClean="0"/>
              <a:t>~35%  Complete, On hold due to MC-1 Network installation</a:t>
            </a:r>
          </a:p>
          <a:p>
            <a:pPr marL="433388" indent="-342900"/>
            <a:r>
              <a:rPr lang="en-US" sz="2000" dirty="0" smtClean="0"/>
              <a:t>Refereeing and as founding  ( ~1 hour per magnet)</a:t>
            </a:r>
          </a:p>
          <a:p>
            <a:pPr marL="698500" lvl="1" indent="-342900"/>
            <a:r>
              <a:rPr lang="en-US" sz="1800" dirty="0" smtClean="0"/>
              <a:t>D/A line</a:t>
            </a:r>
          </a:p>
          <a:p>
            <a:pPr marL="937260" lvl="2" indent="-342900"/>
            <a:r>
              <a:rPr lang="en-US" sz="1600" dirty="0" smtClean="0">
                <a:solidFill>
                  <a:srgbClr val="FF0000"/>
                </a:solidFill>
              </a:rPr>
              <a:t>Complete</a:t>
            </a:r>
            <a:endParaRPr lang="en-US" sz="1600" dirty="0" smtClean="0"/>
          </a:p>
          <a:p>
            <a:pPr marL="698500" lvl="1" indent="-342900"/>
            <a:r>
              <a:rPr lang="en-US" sz="1800" dirty="0" smtClean="0"/>
              <a:t>30 Straight section</a:t>
            </a:r>
          </a:p>
          <a:p>
            <a:pPr marL="937260" lvl="2" indent="-342900"/>
            <a:r>
              <a:rPr lang="en-US" sz="1600" dirty="0" smtClean="0"/>
              <a:t>Accumulator Ring 95% Complete</a:t>
            </a:r>
          </a:p>
          <a:p>
            <a:pPr marL="937260" lvl="2" indent="-342900"/>
            <a:r>
              <a:rPr lang="en-US" sz="1600" dirty="0" smtClean="0"/>
              <a:t>Delivery </a:t>
            </a:r>
            <a:r>
              <a:rPr lang="en-US" sz="1600" dirty="0"/>
              <a:t>R</a:t>
            </a:r>
            <a:r>
              <a:rPr lang="en-US" sz="1600" dirty="0" smtClean="0"/>
              <a:t>ing 90% complete</a:t>
            </a:r>
          </a:p>
          <a:p>
            <a:pPr marL="1714500" lvl="3" indent="-342900"/>
            <a:r>
              <a:rPr lang="en-US" sz="1600" dirty="0" smtClean="0"/>
              <a:t>~4-5 magnets have issue with Shuts that are in the way and can't be reference until they are removed.</a:t>
            </a:r>
          </a:p>
          <a:p>
            <a:pPr marL="937260" lvl="2" indent="-34290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5374D6-08DB-804C-94FA-968005829EA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81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5374D6-08DB-804C-94FA-968005829EA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4098" name="Picture 2" descr="C:\Users\gattuso\Desktop\working files\muon\moun campus ring crap\misc\Alignment flags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84" y="1370013"/>
            <a:ext cx="6580716" cy="493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879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</a:t>
            </a:r>
            <a:r>
              <a:rPr lang="en-US" dirty="0" smtClean="0"/>
              <a:t>areas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914400"/>
            <a:ext cx="7696200" cy="4799013"/>
          </a:xfrm>
        </p:spPr>
        <p:txBody>
          <a:bodyPr/>
          <a:lstStyle/>
          <a:p>
            <a:r>
              <a:rPr lang="en-US" dirty="0" smtClean="0"/>
              <a:t>DR1-1 and DR-8</a:t>
            </a:r>
          </a:p>
          <a:p>
            <a:pPr lvl="1"/>
            <a:r>
              <a:rPr lang="en-US" dirty="0" smtClean="0"/>
              <a:t>Removed and Spool piece put in there place</a:t>
            </a:r>
          </a:p>
          <a:p>
            <a:pPr lvl="2"/>
            <a:r>
              <a:rPr lang="en-US" dirty="0" smtClean="0"/>
              <a:t>Area has been pump down and leak checked</a:t>
            </a:r>
          </a:p>
          <a:p>
            <a:r>
              <a:rPr lang="en-US" dirty="0" smtClean="0"/>
              <a:t>E760 pit area</a:t>
            </a:r>
          </a:p>
          <a:p>
            <a:pPr lvl="1"/>
            <a:r>
              <a:rPr lang="en-US" dirty="0"/>
              <a:t>The 4-8 </a:t>
            </a:r>
            <a:r>
              <a:rPr lang="en-US" dirty="0" err="1"/>
              <a:t>Ghz</a:t>
            </a:r>
            <a:r>
              <a:rPr lang="en-US" dirty="0"/>
              <a:t> Core Momentum kicker tanks 1 and 2 next the AP50 pit should be ready to be moved to the 40 jump </a:t>
            </a:r>
            <a:r>
              <a:rPr lang="en-US" dirty="0" smtClean="0"/>
              <a:t>point.</a:t>
            </a:r>
          </a:p>
          <a:p>
            <a:pPr lvl="2"/>
            <a:r>
              <a:rPr lang="en-US" dirty="0" smtClean="0"/>
              <a:t>This will give us access to the Crane within the pit to raise and lower components as needed.</a:t>
            </a:r>
          </a:p>
          <a:p>
            <a:pPr lvl="3"/>
            <a:r>
              <a:rPr lang="en-US" dirty="0" smtClean="0"/>
              <a:t>Crane will most likely need service.</a:t>
            </a:r>
          </a:p>
          <a:p>
            <a:r>
              <a:rPr lang="en-US" dirty="0" smtClean="0"/>
              <a:t>D/A line</a:t>
            </a:r>
          </a:p>
          <a:p>
            <a:pPr lvl="1"/>
            <a:r>
              <a:rPr lang="en-US" dirty="0" smtClean="0"/>
              <a:t>Vacuum components between magnets have been removed</a:t>
            </a:r>
          </a:p>
          <a:p>
            <a:pPr lvl="1"/>
            <a:r>
              <a:rPr lang="en-US" dirty="0" smtClean="0"/>
              <a:t>Power leads and </a:t>
            </a:r>
            <a:r>
              <a:rPr lang="en-US" dirty="0" err="1" smtClean="0"/>
              <a:t>Klixon</a:t>
            </a:r>
            <a:r>
              <a:rPr lang="en-US" dirty="0" smtClean="0"/>
              <a:t> cabling have been disconnected</a:t>
            </a:r>
          </a:p>
          <a:p>
            <a:pPr lvl="1"/>
            <a:r>
              <a:rPr lang="en-US" dirty="0" smtClean="0"/>
              <a:t>Water lines will be </a:t>
            </a:r>
            <a:r>
              <a:rPr lang="en-US" dirty="0" err="1" smtClean="0"/>
              <a:t>valved</a:t>
            </a:r>
            <a:r>
              <a:rPr lang="en-US" dirty="0" smtClean="0"/>
              <a:t> out and capped </a:t>
            </a:r>
          </a:p>
          <a:p>
            <a:pPr lvl="1"/>
            <a:r>
              <a:rPr lang="en-US" dirty="0" smtClean="0"/>
              <a:t>Magnets will be moved to jump point (40 hatch)  starting today</a:t>
            </a:r>
          </a:p>
          <a:p>
            <a:pPr lvl="1"/>
            <a:r>
              <a:rPr lang="en-US" dirty="0" smtClean="0"/>
              <a:t>Working on the process of moving magnets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5374D6-08DB-804C-94FA-968005829EA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02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areas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5374D6-08DB-804C-94FA-968005829EA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143000"/>
            <a:ext cx="7696200" cy="4799013"/>
          </a:xfrm>
        </p:spPr>
        <p:txBody>
          <a:bodyPr/>
          <a:lstStyle/>
          <a:p>
            <a:r>
              <a:rPr lang="en-US" dirty="0" smtClean="0"/>
              <a:t>30 straight sections</a:t>
            </a:r>
          </a:p>
          <a:p>
            <a:pPr lvl="1"/>
            <a:r>
              <a:rPr lang="en-US" dirty="0" smtClean="0"/>
              <a:t>ICW system removal</a:t>
            </a:r>
          </a:p>
          <a:p>
            <a:pPr lvl="2"/>
            <a:r>
              <a:rPr lang="en-US" dirty="0" smtClean="0"/>
              <a:t>95% of the pipe is down  from the ceiling</a:t>
            </a:r>
          </a:p>
          <a:p>
            <a:pPr lvl="2"/>
            <a:r>
              <a:rPr lang="en-US" dirty="0" smtClean="0"/>
              <a:t>~350-400 Ft of piping will be cut to 4 FT lengths for disposal</a:t>
            </a:r>
          </a:p>
          <a:p>
            <a:pPr lvl="3"/>
            <a:r>
              <a:rPr lang="en-US" dirty="0" smtClean="0"/>
              <a:t>Brown Rad box will be delivered to AP-30</a:t>
            </a:r>
          </a:p>
          <a:p>
            <a:pPr lvl="1"/>
            <a:r>
              <a:rPr lang="en-US" dirty="0" smtClean="0"/>
              <a:t>Power </a:t>
            </a:r>
            <a:r>
              <a:rPr lang="en-US" dirty="0"/>
              <a:t>C</a:t>
            </a:r>
            <a:r>
              <a:rPr lang="en-US" dirty="0" smtClean="0"/>
              <a:t>able Disconnections/Removal/Booting</a:t>
            </a:r>
          </a:p>
          <a:p>
            <a:pPr lvl="2"/>
            <a:r>
              <a:rPr lang="en-US" dirty="0" smtClean="0"/>
              <a:t>Accumulator Ring</a:t>
            </a:r>
          </a:p>
          <a:p>
            <a:pPr lvl="3"/>
            <a:r>
              <a:rPr lang="en-US" dirty="0" smtClean="0"/>
              <a:t>Will start Monday</a:t>
            </a:r>
          </a:p>
          <a:p>
            <a:pPr lvl="2"/>
            <a:r>
              <a:rPr lang="en-US" dirty="0" smtClean="0"/>
              <a:t>Delivery Ring</a:t>
            </a:r>
          </a:p>
          <a:p>
            <a:pPr lvl="3"/>
            <a:r>
              <a:rPr lang="en-US" dirty="0" smtClean="0"/>
              <a:t>Will start Today</a:t>
            </a:r>
          </a:p>
          <a:p>
            <a:pPr lvl="2"/>
            <a:r>
              <a:rPr lang="en-US" dirty="0" smtClean="0"/>
              <a:t>AP3 line</a:t>
            </a:r>
          </a:p>
          <a:p>
            <a:pPr lvl="3"/>
            <a:r>
              <a:rPr lang="en-US" dirty="0" smtClean="0"/>
              <a:t>Will start Today</a:t>
            </a:r>
          </a:p>
          <a:p>
            <a:pPr lvl="1"/>
            <a:r>
              <a:rPr lang="en-US" dirty="0" smtClean="0"/>
              <a:t>Delivery Ring </a:t>
            </a:r>
          </a:p>
          <a:p>
            <a:pPr lvl="2"/>
            <a:r>
              <a:rPr lang="en-US" dirty="0" smtClean="0"/>
              <a:t>Vented</a:t>
            </a:r>
          </a:p>
          <a:p>
            <a:pPr lvl="3"/>
            <a:r>
              <a:rPr lang="en-US" dirty="0" smtClean="0"/>
              <a:t>Cooling Tanks being prepped for removal</a:t>
            </a:r>
          </a:p>
          <a:p>
            <a:pPr lvl="4"/>
            <a:r>
              <a:rPr lang="en-US" dirty="0" smtClean="0"/>
              <a:t>Shipped to B0 compressor building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34219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Bumps In The Road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22399" y="1727203"/>
            <a:ext cx="5689601" cy="426720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477000" y="2362200"/>
            <a:ext cx="2819400" cy="1981200"/>
          </a:xfrm>
        </p:spPr>
        <p:txBody>
          <a:bodyPr/>
          <a:lstStyle/>
          <a:p>
            <a:r>
              <a:rPr lang="en-US" dirty="0" smtClean="0"/>
              <a:t>D3Q8 location in the 30 straight section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5374D6-08DB-804C-94FA-968005829EA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48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ICW removal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8592" y="1647792"/>
            <a:ext cx="5257537" cy="394315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7150" y="1390650"/>
            <a:ext cx="3200400" cy="24003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95374D6-08DB-804C-94FA-968005829EA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2140" y="3327566"/>
            <a:ext cx="4002125" cy="300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46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 Gothic"/>
        <a:cs typeface="MS Gothic"/>
      </a:majorFont>
      <a:minorFont>
        <a:latin typeface="Arial"/>
        <a:ea typeface="MS Gothic"/>
        <a:cs typeface="MS 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457200" rtl="0" eaLnBrk="1" fontAlgn="base" latinLnBrk="0" hangingPunct="1">
          <a:lnSpc>
            <a:spcPct val="100000"/>
          </a:lnSpc>
          <a:spcBef>
            <a:spcPts val="60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457200" rtl="0" eaLnBrk="1" fontAlgn="base" latinLnBrk="0" hangingPunct="1">
          <a:lnSpc>
            <a:spcPct val="100000"/>
          </a:lnSpc>
          <a:spcBef>
            <a:spcPts val="60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74277</TotalTime>
  <Words>685</Words>
  <Application>Microsoft Office PowerPoint</Application>
  <PresentationFormat>On-screen Show (4:3)</PresentationFormat>
  <Paragraphs>132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Muon Campus Shutdown      Cons Gattuso  5/01/14</vt:lpstr>
      <vt:lpstr>Tunnel Access Status</vt:lpstr>
      <vt:lpstr>Tunnel work status</vt:lpstr>
      <vt:lpstr>Alignment work</vt:lpstr>
      <vt:lpstr>PowerPoint Presentation</vt:lpstr>
      <vt:lpstr>Work areas</vt:lpstr>
      <vt:lpstr>Work areas</vt:lpstr>
      <vt:lpstr>Bumps In The Road</vt:lpstr>
      <vt:lpstr>ICW removal</vt:lpstr>
      <vt:lpstr>D/A Line Removal</vt:lpstr>
      <vt:lpstr>Component Tagging</vt:lpstr>
      <vt:lpstr>Plan for the next few weeks</vt:lpstr>
      <vt:lpstr>Plan for the next few weeks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Important communication talk</dc:title>
  <dc:creator>Young-kee Kim x3384 05917V</dc:creator>
  <cp:lastModifiedBy>Consolato Gattuso x6331 08022N</cp:lastModifiedBy>
  <cp:revision>508</cp:revision>
  <cp:lastPrinted>1601-01-01T00:00:00Z</cp:lastPrinted>
  <dcterms:created xsi:type="dcterms:W3CDTF">2011-12-16T15:41:58Z</dcterms:created>
  <dcterms:modified xsi:type="dcterms:W3CDTF">2014-05-01T13:54:22Z</dcterms:modified>
</cp:coreProperties>
</file>