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83" r:id="rId2"/>
    <p:sldId id="284" r:id="rId3"/>
    <p:sldId id="257" r:id="rId4"/>
    <p:sldId id="258" r:id="rId5"/>
    <p:sldId id="306" r:id="rId6"/>
    <p:sldId id="307" r:id="rId7"/>
    <p:sldId id="310" r:id="rId8"/>
    <p:sldId id="294" r:id="rId9"/>
    <p:sldId id="263" r:id="rId10"/>
    <p:sldId id="311" r:id="rId11"/>
    <p:sldId id="301" r:id="rId12"/>
    <p:sldId id="300" r:id="rId13"/>
    <p:sldId id="303" r:id="rId14"/>
    <p:sldId id="259" r:id="rId15"/>
    <p:sldId id="287" r:id="rId16"/>
    <p:sldId id="291" r:id="rId17"/>
    <p:sldId id="289" r:id="rId18"/>
    <p:sldId id="288" r:id="rId19"/>
    <p:sldId id="280" r:id="rId20"/>
    <p:sldId id="273" r:id="rId21"/>
    <p:sldId id="312" r:id="rId22"/>
    <p:sldId id="313" r:id="rId23"/>
    <p:sldId id="314" r:id="rId24"/>
    <p:sldId id="260" r:id="rId25"/>
    <p:sldId id="315" r:id="rId26"/>
    <p:sldId id="316" r:id="rId27"/>
    <p:sldId id="285" r:id="rId28"/>
    <p:sldId id="265" r:id="rId29"/>
    <p:sldId id="266" r:id="rId30"/>
    <p:sldId id="268" r:id="rId31"/>
    <p:sldId id="293" r:id="rId32"/>
    <p:sldId id="270" r:id="rId33"/>
    <p:sldId id="299" r:id="rId34"/>
    <p:sldId id="298" r:id="rId35"/>
    <p:sldId id="286" r:id="rId36"/>
    <p:sldId id="261" r:id="rId37"/>
    <p:sldId id="304" r:id="rId38"/>
    <p:sldId id="305" r:id="rId39"/>
    <p:sldId id="277" r:id="rId40"/>
    <p:sldId id="278" r:id="rId41"/>
    <p:sldId id="297" r:id="rId42"/>
    <p:sldId id="262" r:id="rId43"/>
    <p:sldId id="281" r:id="rId44"/>
    <p:sldId id="282" r:id="rId45"/>
    <p:sldId id="309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4709" autoAdjust="0"/>
  </p:normalViewPr>
  <p:slideViewPr>
    <p:cSldViewPr>
      <p:cViewPr>
        <p:scale>
          <a:sx n="90" d="100"/>
          <a:sy n="90" d="100"/>
        </p:scale>
        <p:origin x="-1400" y="-4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4" Type="http://schemas.openxmlformats.org/officeDocument/2006/relationships/image" Target="../media/image35.wmf"/><Relationship Id="rId5" Type="http://schemas.openxmlformats.org/officeDocument/2006/relationships/image" Target="../media/image36.wmf"/><Relationship Id="rId6" Type="http://schemas.openxmlformats.org/officeDocument/2006/relationships/image" Target="../media/image37.emf"/><Relationship Id="rId1" Type="http://schemas.openxmlformats.org/officeDocument/2006/relationships/image" Target="../media/image32.wmf"/><Relationship Id="rId2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E90E0-C35A-3E49-B8C7-23D86E8237D9}" type="datetimeFigureOut">
              <a:rPr lang="en-US" smtClean="0"/>
              <a:t>5/7/14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66F6A-5469-9D41-B52E-E41C7E65F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817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1A998-9241-4633-B30D-918B16268B61}" type="datetimeFigureOut">
              <a:rPr lang="en-GB" smtClean="0"/>
              <a:t>5/7/14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ECD05-A643-4460-92B4-87FD1CAEDD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609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4CF9B-3DB3-421A-B623-C0ABB9D34C8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5C611-DF28-0446-92C9-431AE930776A}" type="datetime1">
              <a:rPr lang="en-US" smtClean="0"/>
              <a:t>5/7/14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600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9494D8-84F1-E643-81B8-850D494206CF}" type="datetime1">
              <a:rPr lang="en-US" smtClean="0"/>
              <a:t>5/7/14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005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F1D8F2-F1A2-C145-AC10-76D7C75E82FE}" type="datetime1">
              <a:rPr lang="en-US" smtClean="0"/>
              <a:t>5/7/14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218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9829F3-90A5-BF42-8241-6C74C8163C3E}" type="datetime1">
              <a:rPr lang="en-US" smtClean="0"/>
              <a:t>5/7/14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395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A26535-0E8B-7F48-85D1-BB4A36AD5297}" type="datetime1">
              <a:rPr lang="en-US" smtClean="0"/>
              <a:t>5/7/14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95536" y="4149080"/>
            <a:ext cx="874846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751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502B8E-2D6E-9044-BC05-0E7B922342FF}" type="datetime1">
              <a:rPr lang="en-US" smtClean="0"/>
              <a:t>5/7/14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09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8C5878-D5DE-3A45-8116-B9AF392AB6B3}" type="datetime1">
              <a:rPr lang="en-US" smtClean="0"/>
              <a:t>5/7/14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960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AFA3DD-D56F-A746-B0EC-70E34AFE1E32}" type="datetime1">
              <a:rPr lang="en-US" smtClean="0"/>
              <a:t>5/7/14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96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1627B3-7776-7E47-9143-30B121B41C4F}" type="datetime1">
              <a:rPr lang="en-US" smtClean="0"/>
              <a:t>5/7/14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984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3BB927-2BF6-8944-A65A-E2FBF2661F45}" type="datetime1">
              <a:rPr lang="en-US" smtClean="0"/>
              <a:t>5/7/14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608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054CE4-F3E3-3946-921A-895F0B4CF089}" type="datetime1">
              <a:rPr lang="en-US" smtClean="0"/>
              <a:t>5/7/14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111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661" y="0"/>
            <a:ext cx="36768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vert270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W. Hofle                     LHC Transverse Damper                  LARP  CM20 Napa  April 8-10, 2013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DB357-E4E9-4009-AC9D-3793556B2D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78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93763" indent="-531813" algn="l" defTabSz="914400" rtl="0" eaLnBrk="1" latinLnBrk="0" hangingPunct="1">
        <a:spcBef>
          <a:spcPct val="20000"/>
        </a:spcBef>
        <a:buFont typeface="Wingdings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169988" indent="-457200" algn="l" defTabSz="914400" rtl="0" eaLnBrk="1" latinLnBrk="0" hangingPunct="1">
        <a:spcBef>
          <a:spcPct val="20000"/>
        </a:spcBef>
        <a:buFont typeface="Wingdings" pitchFamily="2" charset="2"/>
        <a:buChar char="q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5100" indent="-361950" algn="l" defTabSz="914400" rtl="0" eaLnBrk="1" latinLnBrk="0" hangingPunct="1">
        <a:spcBef>
          <a:spcPct val="20000"/>
        </a:spcBef>
        <a:buFont typeface="Wingdings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7050" indent="-361950" algn="l" defTabSz="914400" rtl="0" eaLnBrk="1" latinLnBrk="0" hangingPunct="1">
        <a:spcBef>
          <a:spcPct val="20000"/>
        </a:spcBef>
        <a:buFont typeface="Wingdings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360363" algn="l" defTabSz="914400" rtl="0" eaLnBrk="1" latinLnBrk="0" hangingPunct="1">
        <a:spcBef>
          <a:spcPct val="20000"/>
        </a:spcBef>
        <a:buFont typeface="Wingdings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36.wmf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3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32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33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34.w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35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5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2639"/>
            <a:ext cx="9144000" cy="6252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5410200"/>
            <a:ext cx="354605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ADT kickers and amplifiers in tunnel  </a:t>
            </a:r>
          </a:p>
          <a:p>
            <a:r>
              <a:rPr lang="en-US" dirty="0" smtClean="0"/>
              <a:t>point 4 of LHC, RB44 and RB46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13B4B-4710-409E-9BDF-F6B512461B6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       LHC Transverse Damper                  LARP  CM20 Napa  April 8-10, 2013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043608" y="1196752"/>
            <a:ext cx="7584010" cy="2160240"/>
          </a:xfrm>
          <a:solidFill>
            <a:srgbClr val="FF0000">
              <a:alpha val="36000"/>
            </a:srgb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LHC Transverse Damper (ADT)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operational experience 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and upgrade plans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732240" y="5505619"/>
            <a:ext cx="2304256" cy="550912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Wolfgang </a:t>
            </a:r>
            <a:r>
              <a:rPr lang="en-GB" dirty="0" err="1" smtClean="0">
                <a:solidFill>
                  <a:schemeClr val="bg1"/>
                </a:solidFill>
              </a:rPr>
              <a:t>Hofle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995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isetimes_and_damp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2"/>
            <a:ext cx="9144000" cy="6143625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1145332" y="1743100"/>
            <a:ext cx="762000" cy="533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75657" y="2348880"/>
            <a:ext cx="22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 turns, 1/40 = 0.025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57400" y="3886200"/>
            <a:ext cx="197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1.2x10</a:t>
            </a:r>
            <a:r>
              <a:rPr lang="en-US" baseline="30000" dirty="0" smtClean="0"/>
              <a:t>11</a:t>
            </a:r>
            <a:r>
              <a:rPr lang="en-US" dirty="0" smtClean="0"/>
              <a:t> per bunch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12160" y="6165304"/>
            <a:ext cx="23669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Instability calculation by </a:t>
            </a:r>
          </a:p>
          <a:p>
            <a:r>
              <a:rPr lang="en-US" sz="1600" dirty="0" smtClean="0"/>
              <a:t>N. </a:t>
            </a:r>
            <a:r>
              <a:rPr lang="en-US" sz="1600" dirty="0" err="1" smtClean="0"/>
              <a:t>Mounet</a:t>
            </a:r>
            <a:r>
              <a:rPr lang="en-US" sz="1600" dirty="0" smtClean="0"/>
              <a:t> (CERN BE-ABP)</a:t>
            </a:r>
            <a:endParaRPr lang="en-US" sz="1600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94066" y="0"/>
            <a:ext cx="8848724" cy="781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600" dirty="0" smtClean="0">
                <a:latin typeface="+mj-lt"/>
                <a:ea typeface="Cambria Math" pitchFamily="18" charset="0"/>
                <a:cs typeface="Arial" pitchFamily="34" charset="0"/>
              </a:rPr>
              <a:t>Instability Growth </a:t>
            </a:r>
            <a:r>
              <a:rPr lang="en-US" sz="3600" dirty="0">
                <a:latin typeface="+mj-lt"/>
                <a:ea typeface="Cambria Math" pitchFamily="18" charset="0"/>
                <a:cs typeface="Arial" pitchFamily="34" charset="0"/>
              </a:rPr>
              <a:t>R</a:t>
            </a:r>
            <a:r>
              <a:rPr lang="en-US" sz="3600" dirty="0" smtClean="0">
                <a:latin typeface="+mj-lt"/>
                <a:ea typeface="Cambria Math" pitchFamily="18" charset="0"/>
                <a:cs typeface="Arial" pitchFamily="34" charset="0"/>
              </a:rPr>
              <a:t>ates versus Damping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4648200"/>
            <a:ext cx="1875220" cy="923330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 ns spacing well</a:t>
            </a:r>
          </a:p>
          <a:p>
            <a:r>
              <a:rPr lang="en-US" dirty="0" smtClean="0"/>
              <a:t>under control </a:t>
            </a:r>
          </a:p>
          <a:p>
            <a:r>
              <a:rPr lang="en-US" dirty="0" smtClean="0"/>
              <a:t>with damper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99992" y="4149082"/>
            <a:ext cx="2133600" cy="365125"/>
          </a:xfrm>
        </p:spPr>
        <p:txBody>
          <a:bodyPr/>
          <a:lstStyle/>
          <a:p>
            <a:r>
              <a:rPr lang="en-US" dirty="0" smtClean="0"/>
              <a:t>Large impedance contribution by </a:t>
            </a:r>
            <a:r>
              <a:rPr lang="en-US" dirty="0" smtClean="0">
                <a:solidFill>
                  <a:srgbClr val="FF0000"/>
                </a:solidFill>
              </a:rPr>
              <a:t>resistive wall effect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W. Hofle    @Chamonix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4858-C8C8-4B34-9212-A47D0D1F017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5076057" y="1772816"/>
            <a:ext cx="3168352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dirty="0" smtClean="0">
                <a:latin typeface="+mj-lt"/>
                <a:ea typeface="Cambria Math" pitchFamily="18" charset="0"/>
                <a:cs typeface="Arial" pitchFamily="34" charset="0"/>
              </a:rPr>
              <a:t>50 ns bunch spacing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536" y="64886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8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648"/>
            <a:ext cx="8229600" cy="1143000"/>
          </a:xfrm>
        </p:spPr>
        <p:txBody>
          <a:bodyPr/>
          <a:lstStyle/>
          <a:p>
            <a:r>
              <a:rPr lang="en-US" dirty="0" smtClean="0"/>
              <a:t>Drive signal generation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11</a:t>
            </a:fld>
            <a:endParaRPr lang="en-GB"/>
          </a:p>
        </p:txBody>
      </p:sp>
      <p:pic>
        <p:nvPicPr>
          <p:cNvPr id="6" name="Picture 9" descr="G:\Departments\AB\Groups\RF\Photos\LHCPhoto\SR4_November09\DSC006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3793097" cy="252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G:\Departments\AB\Groups\RF\Photos\LHCPhoto\SR4_November09\DSC004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3793097" cy="252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552" y="3933056"/>
            <a:ext cx="46602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under ground cavern</a:t>
            </a:r>
          </a:p>
          <a:p>
            <a:pPr marL="742950" lvl="1" indent="-285750">
              <a:buFont typeface="Wingdings" charset="2"/>
              <a:buChar char="q"/>
            </a:pPr>
            <a:r>
              <a:rPr lang="en-US" dirty="0" smtClean="0"/>
              <a:t>200 W driver amplifiers </a:t>
            </a:r>
          </a:p>
          <a:p>
            <a:pPr marL="742950" lvl="1" indent="-285750">
              <a:buFont typeface="Wingdings" charset="2"/>
              <a:buChar char="q"/>
            </a:pPr>
            <a:r>
              <a:rPr lang="en-US" dirty="0" err="1" smtClean="0"/>
              <a:t>tetrode</a:t>
            </a:r>
            <a:r>
              <a:rPr lang="en-US" dirty="0" smtClean="0"/>
              <a:t> amplifier control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EMC</a:t>
            </a:r>
          </a:p>
          <a:p>
            <a:pPr marL="742950" lvl="1" indent="-285750">
              <a:buFont typeface="Wingdings" charset="2"/>
              <a:buChar char="q"/>
            </a:pPr>
            <a:r>
              <a:rPr lang="en-US" dirty="0" smtClean="0"/>
              <a:t>carefully designed to minimize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perturbances</a:t>
            </a:r>
            <a:r>
              <a:rPr lang="en-US" dirty="0" smtClean="0"/>
              <a:t> by noise</a:t>
            </a:r>
          </a:p>
          <a:p>
            <a:pPr marL="742950" lvl="1" indent="-285750">
              <a:buFont typeface="Wingdings" charset="2"/>
              <a:buChar char="q"/>
            </a:pPr>
            <a:r>
              <a:rPr lang="en-US" dirty="0" smtClean="0"/>
              <a:t>major EMC issue during commissioning: </a:t>
            </a:r>
          </a:p>
          <a:p>
            <a:pPr lvl="2"/>
            <a:r>
              <a:rPr lang="en-US" dirty="0" smtClean="0"/>
              <a:t>8 kHz switching frequency of UPS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32040" y="3933056"/>
            <a:ext cx="36939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lectronics in surface building SR4</a:t>
            </a:r>
          </a:p>
          <a:p>
            <a:r>
              <a:rPr lang="en-US" dirty="0" smtClean="0"/>
              <a:t>for easy access during commissioning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A/D conversion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all signal processing and D/A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computer controls</a:t>
            </a:r>
          </a:p>
        </p:txBody>
      </p:sp>
    </p:spTree>
    <p:extLst>
      <p:ext uri="{BB962C8B-B14F-4D97-AF65-F5344CB8AC3E}">
        <p14:creationId xmlns:p14="http://schemas.microsoft.com/office/powerpoint/2010/main" val="3179357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-1458913" y="446088"/>
          <a:ext cx="10247313" cy="852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Visio" r:id="rId3" imgW="10592315" imgH="8803988" progId="">
                  <p:embed/>
                </p:oleObj>
              </mc:Choice>
              <mc:Fallback>
                <p:oleObj name="Visio" r:id="rId3" imgW="10592315" imgH="880398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58913" y="446088"/>
                        <a:ext cx="10247313" cy="8520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3822700" y="4160838"/>
            <a:ext cx="2471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None/>
            </a:pPr>
            <a:r>
              <a:rPr lang="en-US" sz="1400"/>
              <a:t>beam position VME module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3079" name="Text Box 4"/>
          <p:cNvSpPr txBox="1">
            <a:spLocks noChangeArrowheads="1"/>
          </p:cNvSpPr>
          <p:nvPr/>
        </p:nvSpPr>
        <p:spPr bwMode="auto">
          <a:xfrm>
            <a:off x="6348413" y="4114800"/>
            <a:ext cx="279558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1400"/>
              <a:t>signal processing VME module</a:t>
            </a:r>
          </a:p>
          <a:p>
            <a:pPr algn="ctr" eaLnBrk="0" hangingPunct="0">
              <a:buFont typeface="Wingdings" pitchFamily="2" charset="2"/>
              <a:buNone/>
            </a:pPr>
            <a:r>
              <a:rPr lang="en-US" sz="1400"/>
              <a:t>DSPU (“Damper Loop”)</a:t>
            </a:r>
          </a:p>
          <a:p>
            <a:pPr algn="ctr" eaLnBrk="0" hangingPunct="0">
              <a:buFont typeface="Wingdings" pitchFamily="2" charset="2"/>
              <a:buNone/>
            </a:pPr>
            <a:r>
              <a:rPr lang="en-US" sz="1400"/>
              <a:t>based on 1T-FB module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3080" name="Rectangle 5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7848872" cy="409575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sz="3600" dirty="0" smtClean="0"/>
              <a:t>Overview of signal processing</a:t>
            </a:r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5076056" y="4941168"/>
            <a:ext cx="1295401" cy="0"/>
          </a:xfrm>
          <a:prstGeom prst="line">
            <a:avLst/>
          </a:prstGeom>
          <a:noFill/>
          <a:ln w="25400" cap="sq">
            <a:solidFill>
              <a:srgbClr val="800000"/>
            </a:solidFill>
            <a:round/>
            <a:headEnd type="none" w="sm" len="sm"/>
            <a:tailEnd type="arrow" w="lg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6588224" y="4941168"/>
            <a:ext cx="809625" cy="0"/>
          </a:xfrm>
          <a:prstGeom prst="line">
            <a:avLst/>
          </a:prstGeom>
          <a:noFill/>
          <a:ln w="25400" cap="sq">
            <a:solidFill>
              <a:srgbClr val="800000"/>
            </a:solidFill>
            <a:round/>
            <a:headEnd type="none" w="sm" len="sm"/>
            <a:tailEnd type="arrow" w="lg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6527800" y="746125"/>
            <a:ext cx="9525" cy="438150"/>
          </a:xfrm>
          <a:prstGeom prst="line">
            <a:avLst/>
          </a:prstGeom>
          <a:noFill/>
          <a:ln w="25400" cap="sq">
            <a:solidFill>
              <a:srgbClr val="800000"/>
            </a:solidFill>
            <a:round/>
            <a:headEnd type="none" w="sm" len="sm"/>
            <a:tailEnd type="arrow" w="lg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4427984" y="5445224"/>
            <a:ext cx="4059562" cy="646331"/>
          </a:xfrm>
          <a:prstGeom prst="rect">
            <a:avLst/>
          </a:prstGeom>
          <a:solidFill>
            <a:srgbClr val="FFFF00">
              <a:alpha val="39999"/>
            </a:srgbClr>
          </a:solidFill>
          <a:ln w="12700" cap="sq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0033"/>
                </a:solidFill>
              </a:rPr>
              <a:t>intensity </a:t>
            </a:r>
            <a:r>
              <a:rPr lang="en-US" dirty="0" err="1">
                <a:solidFill>
                  <a:srgbClr val="660033"/>
                </a:solidFill>
              </a:rPr>
              <a:t>nomalised</a:t>
            </a:r>
            <a:r>
              <a:rPr lang="en-US" dirty="0">
                <a:solidFill>
                  <a:srgbClr val="660033"/>
                </a:solidFill>
              </a:rPr>
              <a:t> bunch position</a:t>
            </a:r>
          </a:p>
          <a:p>
            <a:r>
              <a:rPr lang="en-US" dirty="0" err="1">
                <a:solidFill>
                  <a:srgbClr val="660033"/>
                </a:solidFill>
              </a:rPr>
              <a:t>digitised</a:t>
            </a:r>
            <a:r>
              <a:rPr lang="en-US" dirty="0">
                <a:solidFill>
                  <a:srgbClr val="660033"/>
                </a:solidFill>
              </a:rPr>
              <a:t> and </a:t>
            </a:r>
            <a:r>
              <a:rPr lang="en-US" dirty="0" err="1">
                <a:solidFill>
                  <a:srgbClr val="660033"/>
                </a:solidFill>
              </a:rPr>
              <a:t>synchronised</a:t>
            </a:r>
            <a:r>
              <a:rPr lang="en-US" dirty="0">
                <a:solidFill>
                  <a:srgbClr val="660033"/>
                </a:solidFill>
              </a:rPr>
              <a:t> (two pick-ups)</a:t>
            </a:r>
            <a:endParaRPr lang="en-US" b="1" dirty="0">
              <a:solidFill>
                <a:srgbClr val="660033"/>
              </a:solidFill>
            </a:endParaRP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 flipH="1">
            <a:off x="6516216" y="1176338"/>
            <a:ext cx="13172" cy="4268886"/>
          </a:xfrm>
          <a:prstGeom prst="line">
            <a:avLst/>
          </a:prstGeom>
          <a:noFill/>
          <a:ln w="25400">
            <a:solidFill>
              <a:srgbClr val="800000"/>
            </a:solidFill>
            <a:prstDash val="dash"/>
            <a:round/>
            <a:headEnd type="none" w="sm" len="sm"/>
            <a:tailEnd type="arrow" w="lg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99992" y="6093296"/>
            <a:ext cx="388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indent="-396875">
              <a:spcAft>
                <a:spcPts val="600"/>
              </a:spcAft>
            </a:pPr>
            <a:r>
              <a:rPr lang="en-US" dirty="0" smtClean="0"/>
              <a:t>4 x i.e. one system per beam and plane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13B4B-4710-409E-9BDF-F6B512461B6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W. Hofle                     LHC Transverse Damper                  LARP  CM20 Napa  April 8-10,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en-GB" dirty="0" smtClean="0"/>
              <a:t>ADC / Signal Processing / DAC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789040"/>
            <a:ext cx="3319272" cy="248945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13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17032"/>
            <a:ext cx="3330993" cy="25405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5616" y="1700808"/>
            <a:ext cx="359327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Position VME board</a:t>
            </a:r>
          </a:p>
          <a:p>
            <a:r>
              <a:rPr lang="en-US" dirty="0" smtClean="0"/>
              <a:t>bunch spacing: 25 ns</a:t>
            </a:r>
          </a:p>
          <a:p>
            <a:r>
              <a:rPr lang="en-US" dirty="0" smtClean="0"/>
              <a:t>bunch by bunch </a:t>
            </a:r>
            <a:r>
              <a:rPr lang="en-US" dirty="0" err="1" smtClean="0"/>
              <a:t>normalised</a:t>
            </a:r>
            <a:r>
              <a:rPr lang="en-US" dirty="0" smtClean="0"/>
              <a:t> position</a:t>
            </a:r>
          </a:p>
          <a:p>
            <a:r>
              <a:rPr lang="en-US" dirty="0" smtClean="0"/>
              <a:t>16 bit ADCs</a:t>
            </a:r>
          </a:p>
          <a:p>
            <a:r>
              <a:rPr lang="en-US" dirty="0" smtClean="0"/>
              <a:t>2 </a:t>
            </a:r>
            <a:r>
              <a:rPr lang="en-US" dirty="0" smtClean="0">
                <a:latin typeface="Symbol"/>
              </a:rPr>
              <a:t>m</a:t>
            </a:r>
            <a:r>
              <a:rPr lang="en-US" dirty="0" smtClean="0"/>
              <a:t>m </a:t>
            </a:r>
            <a:r>
              <a:rPr lang="en-US" dirty="0" err="1" smtClean="0"/>
              <a:t>rms</a:t>
            </a:r>
            <a:r>
              <a:rPr lang="en-US" dirty="0" smtClean="0"/>
              <a:t> resolution</a:t>
            </a:r>
          </a:p>
          <a:p>
            <a:r>
              <a:rPr lang="en-US" dirty="0" err="1" smtClean="0"/>
              <a:t>Gbit</a:t>
            </a:r>
            <a:r>
              <a:rPr lang="en-US" dirty="0" smtClean="0"/>
              <a:t> serial link to transmit data for</a:t>
            </a:r>
          </a:p>
          <a:p>
            <a:r>
              <a:rPr lang="en-US" dirty="0"/>
              <a:t>p</a:t>
            </a:r>
            <a:r>
              <a:rPr lang="en-US" dirty="0" smtClean="0"/>
              <a:t>rocessing or storage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6016" y="1700808"/>
            <a:ext cx="398291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Processing VME board</a:t>
            </a:r>
          </a:p>
          <a:p>
            <a:r>
              <a:rPr lang="en-US" dirty="0" smtClean="0"/>
              <a:t>80 MHz clock frequency</a:t>
            </a:r>
          </a:p>
          <a:p>
            <a:r>
              <a:rPr lang="en-US" dirty="0"/>
              <a:t>a</a:t>
            </a:r>
            <a:r>
              <a:rPr lang="en-US" dirty="0" smtClean="0"/>
              <a:t>mplitude and phase correction by FIRs</a:t>
            </a:r>
          </a:p>
          <a:p>
            <a:r>
              <a:rPr lang="en-US" dirty="0"/>
              <a:t>a</a:t>
            </a:r>
            <a:r>
              <a:rPr lang="en-US" dirty="0" smtClean="0"/>
              <a:t>djustment of delay and feedback phase</a:t>
            </a:r>
          </a:p>
          <a:p>
            <a:r>
              <a:rPr lang="en-US" dirty="0"/>
              <a:t>g</a:t>
            </a:r>
            <a:r>
              <a:rPr lang="en-US" dirty="0" smtClean="0"/>
              <a:t>eneration of excitation signals</a:t>
            </a:r>
          </a:p>
          <a:p>
            <a:r>
              <a:rPr lang="en-US" dirty="0" smtClean="0"/>
              <a:t>14 DAC</a:t>
            </a:r>
          </a:p>
        </p:txBody>
      </p:sp>
    </p:spTree>
    <p:extLst>
      <p:ext uri="{BB962C8B-B14F-4D97-AF65-F5344CB8AC3E}">
        <p14:creationId xmlns:p14="http://schemas.microsoft.com/office/powerpoint/2010/main" val="2936614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Operational Experience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771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eam2_thursday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066800"/>
            <a:ext cx="8014335" cy="5360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548680"/>
            <a:ext cx="4400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1: transverse injection transient, pilot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1524000"/>
            <a:ext cx="2025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 Q7, no dispersion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1676400"/>
            <a:ext cx="242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 Q9, dispersion 0.9 m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5000" y="4114800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Q7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4114800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Q9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00200" y="5486400"/>
            <a:ext cx="174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ow chromaticity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91200" y="5486400"/>
            <a:ext cx="174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ow chromaticity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14600" y="2438400"/>
            <a:ext cx="181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chromaticity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00800" y="2438400"/>
            <a:ext cx="186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igh chromaticity</a:t>
            </a:r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4858327" y="3011055"/>
            <a:ext cx="3500582" cy="110836"/>
          </a:xfrm>
          <a:custGeom>
            <a:avLst/>
            <a:gdLst>
              <a:gd name="connsiteX0" fmla="*/ 0 w 3500582"/>
              <a:gd name="connsiteY0" fmla="*/ 110836 h 110836"/>
              <a:gd name="connsiteX1" fmla="*/ 129309 w 3500582"/>
              <a:gd name="connsiteY1" fmla="*/ 83127 h 110836"/>
              <a:gd name="connsiteX2" fmla="*/ 221673 w 3500582"/>
              <a:gd name="connsiteY2" fmla="*/ 9236 h 110836"/>
              <a:gd name="connsiteX3" fmla="*/ 471055 w 3500582"/>
              <a:gd name="connsiteY3" fmla="*/ 27709 h 110836"/>
              <a:gd name="connsiteX4" fmla="*/ 2549237 w 3500582"/>
              <a:gd name="connsiteY4" fmla="*/ 46181 h 110836"/>
              <a:gd name="connsiteX5" fmla="*/ 3500582 w 3500582"/>
              <a:gd name="connsiteY5" fmla="*/ 36945 h 11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0582" h="110836">
                <a:moveTo>
                  <a:pt x="0" y="110836"/>
                </a:moveTo>
                <a:cubicBezTo>
                  <a:pt x="46182" y="105448"/>
                  <a:pt x="92364" y="100060"/>
                  <a:pt x="129309" y="83127"/>
                </a:cubicBezTo>
                <a:cubicBezTo>
                  <a:pt x="166254" y="66194"/>
                  <a:pt x="164715" y="18472"/>
                  <a:pt x="221673" y="9236"/>
                </a:cubicBezTo>
                <a:cubicBezTo>
                  <a:pt x="278631" y="0"/>
                  <a:pt x="471055" y="27709"/>
                  <a:pt x="471055" y="27709"/>
                </a:cubicBezTo>
                <a:lnTo>
                  <a:pt x="2549237" y="46181"/>
                </a:lnTo>
                <a:lnTo>
                  <a:pt x="3500582" y="36945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endCxn id="16" idx="2"/>
          </p:cNvCxnSpPr>
          <p:nvPr/>
        </p:nvCxnSpPr>
        <p:spPr>
          <a:xfrm rot="5400000">
            <a:off x="4877955" y="2411845"/>
            <a:ext cx="810491" cy="40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10200" y="2057400"/>
            <a:ext cx="277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transient in energy of beam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52600" y="0"/>
            <a:ext cx="5178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Diagnostics: the fixed display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7162800" y="228600"/>
            <a:ext cx="12532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Damper off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13B4B-4710-409E-9BDF-F6B512461B6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W. Hofle                     LHC Transverse Damper                  LARP  CM20 Napa  April 8-10,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5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W. Hofle                     LHC Transverse Damper                  LARP  CM20 Napa  April 8-10,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13B4B-4710-409E-9BDF-F6B512461B6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2290" name="Picture 2" descr="C:\ADT_Seprate_backup_incl_Mydocs_sorted_06DEC10\ADT_from_MyDocs\InjectionOscillations_old\100percentQkick_damperOf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3740001" cy="2800000"/>
          </a:xfrm>
          <a:prstGeom prst="rect">
            <a:avLst/>
          </a:prstGeom>
          <a:noFill/>
        </p:spPr>
      </p:pic>
      <p:pic>
        <p:nvPicPr>
          <p:cNvPr id="12291" name="Picture 3" descr="C:\ADT_Seprate_backup_incl_Mydocs_sorted_06DEC10\ADT_from_MyDocs\InjectionOscillations_old\100percentQkick_damper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068960"/>
            <a:ext cx="3740001" cy="2800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868144" y="60212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22.04.2010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3645024"/>
            <a:ext cx="1232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damper off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36096" y="364502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damper 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17880" y="609600"/>
            <a:ext cx="36998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Initial commissioning</a:t>
            </a:r>
          </a:p>
        </p:txBody>
      </p:sp>
    </p:spTree>
    <p:extLst>
      <p:ext uri="{BB962C8B-B14F-4D97-AF65-F5344CB8AC3E}">
        <p14:creationId xmlns:p14="http://schemas.microsoft.com/office/powerpoint/2010/main" val="256059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beam1_H_fill_1268_n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484784"/>
            <a:ext cx="5333334" cy="4000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13B4B-4710-409E-9BDF-F6B512461B6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W. Hofle                     LHC Transverse Damper                  LARP  CM20 Napa  April 8-10, 2013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26708" y="304800"/>
            <a:ext cx="48099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Injection oscillation logging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5445224"/>
            <a:ext cx="83780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ll injection oscillation data of the first bunch of every batch logged since Summer 2010</a:t>
            </a:r>
          </a:p>
          <a:p>
            <a:r>
              <a:rPr lang="en-US" dirty="0"/>
              <a:t>c</a:t>
            </a:r>
            <a:r>
              <a:rPr lang="en-US" dirty="0" smtClean="0"/>
              <a:t>an retrieve performance at injection from logging</a:t>
            </a:r>
          </a:p>
          <a:p>
            <a:endParaRPr lang="en-US" dirty="0"/>
          </a:p>
          <a:p>
            <a:r>
              <a:rPr lang="en-US" dirty="0" smtClean="0"/>
              <a:t>data also logged for post mortem when beam is dumped (all bunches 73 turns)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4644008" y="4149080"/>
            <a:ext cx="427617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Injection damping fill 1268 (August 9, 2010)</a:t>
            </a:r>
          </a:p>
          <a:p>
            <a:pPr algn="ctr"/>
            <a:r>
              <a:rPr lang="en-US" dirty="0" smtClean="0"/>
              <a:t>horizontal plane beam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4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W. Hofle                     LHC Transverse Damper                  LARP  CM20 Napa  April 8-10,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13B4B-4710-409E-9BDF-F6B512461B6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1266" name="Picture 2" descr="C:\ADT_Seprate_backup_incl_Mydocs_sorted_06DEC10\ADT_2010\energy offset ions\beam 2 _last inj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6858000" cy="4572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99592" y="332656"/>
            <a:ext cx="76169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Damping with ions, few 10</a:t>
            </a:r>
            <a:r>
              <a:rPr lang="en-US" sz="3200" baseline="30000" dirty="0" smtClean="0"/>
              <a:t>9</a:t>
            </a:r>
            <a:r>
              <a:rPr lang="en-US" sz="3200" dirty="0" smtClean="0"/>
              <a:t> charges/bunch</a:t>
            </a:r>
            <a:endParaRPr lang="en-US" sz="3200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4979554" y="2183246"/>
            <a:ext cx="810491" cy="40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57800" y="1676400"/>
            <a:ext cx="267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/ phase oscillations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71600" y="5949280"/>
            <a:ext cx="735935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Normal operational setting: </a:t>
            </a:r>
            <a:r>
              <a:rPr lang="en-US" b="1" dirty="0" smtClean="0">
                <a:solidFill>
                  <a:srgbClr val="FF0000"/>
                </a:solidFill>
              </a:rPr>
              <a:t>less than 20 turns </a:t>
            </a:r>
            <a:r>
              <a:rPr lang="en-US" dirty="0" smtClean="0"/>
              <a:t>damping at injection energy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79712" y="1916832"/>
            <a:ext cx="65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 Q7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4128" y="2420888"/>
            <a:ext cx="65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 Q9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79712" y="3933056"/>
            <a:ext cx="640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Q7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04048" y="4077072"/>
            <a:ext cx="640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Q9 </a:t>
            </a:r>
          </a:p>
        </p:txBody>
      </p:sp>
    </p:spTree>
    <p:extLst>
      <p:ext uri="{BB962C8B-B14F-4D97-AF65-F5344CB8AC3E}">
        <p14:creationId xmlns:p14="http://schemas.microsoft.com/office/powerpoint/2010/main" val="3416140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24944"/>
            <a:ext cx="4541523" cy="3391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255" y="3743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</a:t>
            </a:r>
            <a:r>
              <a:rPr lang="en-GB" dirty="0" err="1" smtClean="0"/>
              <a:t>andwidth</a:t>
            </a:r>
            <a:r>
              <a:rPr lang="en-GB" dirty="0" smtClean="0"/>
              <a:t> and bunch-by-bunch response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19</a:t>
            </a:fld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24944"/>
            <a:ext cx="4541523" cy="339197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51520" y="1196752"/>
            <a:ext cx="8568952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893763" indent="-531813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72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5100" indent="-3619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7050" indent="-3619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360363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ingle bunch operation </a:t>
            </a:r>
            <a:r>
              <a:rPr lang="en-GB" dirty="0" smtClean="0">
                <a:solidFill>
                  <a:srgbClr val="0000FF"/>
                </a:solidFill>
              </a:rPr>
              <a:t>with peak hold algorithm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GB" dirty="0" err="1" smtClean="0">
                <a:solidFill>
                  <a:srgbClr val="0000FF"/>
                </a:solidFill>
              </a:rPr>
              <a:t>ettings</a:t>
            </a:r>
            <a:r>
              <a:rPr lang="en-GB" dirty="0" smtClean="0">
                <a:solidFill>
                  <a:srgbClr val="0000FF"/>
                </a:solidFill>
              </a:rPr>
              <a:t> for 25 ns, 50 ns, 75 ns bunch </a:t>
            </a:r>
            <a:r>
              <a:rPr lang="en-GB" dirty="0" err="1" smtClean="0">
                <a:solidFill>
                  <a:srgbClr val="0000FF"/>
                </a:solidFill>
              </a:rPr>
              <a:t>spacings</a:t>
            </a:r>
            <a:endParaRPr lang="en-GB" dirty="0" smtClean="0">
              <a:solidFill>
                <a:srgbClr val="0000FF"/>
              </a:solidFill>
            </a:endParaRPr>
          </a:p>
          <a:p>
            <a:pPr lvl="1"/>
            <a:r>
              <a:rPr lang="en-GB" dirty="0" smtClean="0">
                <a:solidFill>
                  <a:srgbClr val="0000FF"/>
                </a:solidFill>
              </a:rPr>
              <a:t>2012: proposed bunch-by-bunch mode</a:t>
            </a:r>
          </a:p>
          <a:p>
            <a:pPr marL="712788" lvl="1" indent="0">
              <a:buNone/>
            </a:pPr>
            <a:endParaRPr lang="en-GB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043608" y="4653136"/>
            <a:ext cx="28808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requency domain</a:t>
            </a:r>
          </a:p>
          <a:p>
            <a:r>
              <a:rPr lang="en-US" dirty="0"/>
              <a:t>m</a:t>
            </a:r>
            <a:r>
              <a:rPr lang="en-US" dirty="0" smtClean="0"/>
              <a:t>ake flat to 15 MHz</a:t>
            </a:r>
          </a:p>
          <a:p>
            <a:r>
              <a:rPr lang="en-US" dirty="0"/>
              <a:t>r</a:t>
            </a:r>
            <a:r>
              <a:rPr lang="en-US" dirty="0" smtClean="0"/>
              <a:t>oll-off symmetric to 20 MHz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48064" y="3789040"/>
            <a:ext cx="137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ime domain</a:t>
            </a:r>
          </a:p>
        </p:txBody>
      </p:sp>
    </p:spTree>
    <p:extLst>
      <p:ext uri="{BB962C8B-B14F-4D97-AF65-F5344CB8AC3E}">
        <p14:creationId xmlns:p14="http://schemas.microsoft.com/office/powerpoint/2010/main" val="247081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LHC Transverse Damper (ADT)</a:t>
            </a:r>
            <a:br>
              <a:rPr lang="en-GB" dirty="0" smtClean="0"/>
            </a:br>
            <a:r>
              <a:rPr lang="en-GB" dirty="0" smtClean="0"/>
              <a:t>operational experience </a:t>
            </a:r>
            <a:br>
              <a:rPr lang="en-GB" dirty="0" smtClean="0"/>
            </a:br>
            <a:r>
              <a:rPr lang="en-GB" dirty="0" smtClean="0"/>
              <a:t>and upgrade plans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W. </a:t>
            </a:r>
            <a:r>
              <a:rPr lang="en-GB" dirty="0" err="1" smtClean="0"/>
              <a:t>Hofle</a:t>
            </a:r>
            <a:endParaRPr lang="en-GB" dirty="0" smtClean="0"/>
          </a:p>
          <a:p>
            <a:r>
              <a:rPr lang="en-GB" dirty="0" smtClean="0"/>
              <a:t>BE/RF/FB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2</a:t>
            </a:fld>
            <a:endParaRPr lang="en-GB"/>
          </a:p>
        </p:txBody>
      </p:sp>
      <p:sp>
        <p:nvSpPr>
          <p:cNvPr id="10" name="Subtitle 6"/>
          <p:cNvSpPr txBox="1">
            <a:spLocks/>
          </p:cNvSpPr>
          <p:nvPr/>
        </p:nvSpPr>
        <p:spPr>
          <a:xfrm>
            <a:off x="755576" y="5085184"/>
            <a:ext cx="792088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Acknowledgement: L. </a:t>
            </a:r>
            <a:r>
              <a:rPr lang="en-GB" dirty="0" err="1" smtClean="0"/>
              <a:t>Arnaudon</a:t>
            </a:r>
            <a:r>
              <a:rPr lang="en-GB" dirty="0" smtClean="0"/>
              <a:t>, A. Butterworth,</a:t>
            </a:r>
          </a:p>
          <a:p>
            <a:r>
              <a:rPr lang="en-GB" dirty="0" smtClean="0"/>
              <a:t> F. </a:t>
            </a:r>
            <a:r>
              <a:rPr lang="en-GB" dirty="0" err="1" smtClean="0"/>
              <a:t>Dubouchet</a:t>
            </a:r>
            <a:r>
              <a:rPr lang="en-GB" dirty="0" smtClean="0"/>
              <a:t>, D. </a:t>
            </a:r>
            <a:r>
              <a:rPr lang="en-GB" dirty="0" err="1" smtClean="0"/>
              <a:t>Jacquet</a:t>
            </a:r>
            <a:r>
              <a:rPr lang="en-GB" dirty="0" smtClean="0"/>
              <a:t>,  M. </a:t>
            </a:r>
            <a:r>
              <a:rPr lang="en-GB" dirty="0" err="1"/>
              <a:t>J</a:t>
            </a:r>
            <a:r>
              <a:rPr lang="en-GB" dirty="0" err="1" smtClean="0"/>
              <a:t>aussi</a:t>
            </a:r>
            <a:r>
              <a:rPr lang="en-GB" dirty="0" smtClean="0"/>
              <a:t>, G. </a:t>
            </a:r>
            <a:r>
              <a:rPr lang="en-GB" dirty="0" err="1" smtClean="0"/>
              <a:t>Kotzian</a:t>
            </a:r>
            <a:r>
              <a:rPr lang="en-GB" dirty="0" smtClean="0"/>
              <a:t>, </a:t>
            </a:r>
          </a:p>
          <a:p>
            <a:r>
              <a:rPr lang="en-GB" dirty="0" smtClean="0"/>
              <a:t>E. </a:t>
            </a:r>
            <a:r>
              <a:rPr lang="en-GB" dirty="0" err="1" smtClean="0"/>
              <a:t>Montesinos</a:t>
            </a:r>
            <a:r>
              <a:rPr lang="en-GB" dirty="0" smtClean="0"/>
              <a:t>, D. </a:t>
            </a:r>
            <a:r>
              <a:rPr lang="en-GB" dirty="0" err="1" smtClean="0"/>
              <a:t>Valuch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385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</a:t>
            </a:r>
            <a:r>
              <a:rPr lang="en-GB" dirty="0" err="1" smtClean="0"/>
              <a:t>unch</a:t>
            </a:r>
            <a:r>
              <a:rPr lang="en-GB" dirty="0" smtClean="0"/>
              <a:t>-by-bunch mode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/>
              <a:t>measured response</a:t>
            </a:r>
          </a:p>
          <a:p>
            <a:pPr lvl="1"/>
            <a:r>
              <a:rPr lang="en-US" sz="2000" dirty="0"/>
              <a:t>p</a:t>
            </a:r>
            <a:r>
              <a:rPr lang="en-GB" sz="2000" dirty="0" err="1" smtClean="0"/>
              <a:t>erfect</a:t>
            </a:r>
            <a:r>
              <a:rPr lang="en-GB" sz="2000" dirty="0" smtClean="0"/>
              <a:t> for 50 ns spacing</a:t>
            </a:r>
          </a:p>
          <a:p>
            <a:pPr lvl="1"/>
            <a:r>
              <a:rPr lang="en-US" sz="2000" dirty="0" err="1" smtClean="0"/>
              <a:t>i</a:t>
            </a:r>
            <a:r>
              <a:rPr lang="en-GB" sz="2000" dirty="0" err="1" smtClean="0"/>
              <a:t>mprovements</a:t>
            </a:r>
            <a:r>
              <a:rPr lang="en-GB" sz="2000" dirty="0" smtClean="0"/>
              <a:t> planned</a:t>
            </a:r>
            <a:endParaRPr lang="en-GB" sz="2000" dirty="0"/>
          </a:p>
          <a:p>
            <a:pPr marL="712788" lvl="1" indent="0">
              <a:buNone/>
            </a:pPr>
            <a:r>
              <a:rPr lang="en-GB" sz="2000" dirty="0" smtClean="0"/>
              <a:t>	     for LS1 for 25 ns spacing</a:t>
            </a:r>
          </a:p>
          <a:p>
            <a:pPr lvl="1">
              <a:buFont typeface="Wingdings" charset="2"/>
              <a:buChar char="q"/>
            </a:pPr>
            <a:r>
              <a:rPr lang="en-US" sz="2000" dirty="0" smtClean="0"/>
              <a:t>z</a:t>
            </a:r>
            <a:r>
              <a:rPr lang="en-GB" sz="2000" dirty="0" err="1" smtClean="0"/>
              <a:t>eros</a:t>
            </a:r>
            <a:r>
              <a:rPr lang="en-GB" sz="2000" dirty="0" smtClean="0"/>
              <a:t> of response at adjacent</a:t>
            </a:r>
          </a:p>
          <a:p>
            <a:pPr marL="712788" lvl="1" indent="0">
              <a:buNone/>
            </a:pPr>
            <a:r>
              <a:rPr lang="en-GB" sz="2000" dirty="0"/>
              <a:t>	 </a:t>
            </a:r>
            <a:r>
              <a:rPr lang="en-GB" sz="2000" dirty="0" smtClean="0"/>
              <a:t>    bunches</a:t>
            </a:r>
          </a:p>
          <a:p>
            <a:pPr lvl="1">
              <a:buFont typeface="Wingdings" charset="2"/>
              <a:buChar char="q"/>
            </a:pPr>
            <a:r>
              <a:rPr lang="en-US" sz="2000" dirty="0" smtClean="0"/>
              <a:t>d</a:t>
            </a:r>
            <a:r>
              <a:rPr lang="en-GB" sz="2000" dirty="0" err="1" smtClean="0"/>
              <a:t>emand</a:t>
            </a:r>
            <a:r>
              <a:rPr lang="en-GB" sz="2000" dirty="0" smtClean="0"/>
              <a:t> in power higher</a:t>
            </a:r>
          </a:p>
          <a:p>
            <a:pPr marL="712788" lvl="1" indent="0">
              <a:buNone/>
            </a:pPr>
            <a:r>
              <a:rPr lang="en-GB" sz="2000" dirty="0"/>
              <a:t>	 </a:t>
            </a:r>
            <a:r>
              <a:rPr lang="en-GB" sz="2000" dirty="0" smtClean="0"/>
              <a:t>    </a:t>
            </a:r>
            <a:r>
              <a:rPr lang="en-US" sz="2000" dirty="0" smtClean="0">
                <a:sym typeface="Wingdings"/>
              </a:rPr>
              <a:t> reduction in peak kick</a:t>
            </a:r>
          </a:p>
          <a:p>
            <a:pPr marL="712788" lvl="1" indent="0">
              <a:buNone/>
            </a:pPr>
            <a:endParaRPr lang="en-US" sz="2000" dirty="0">
              <a:sym typeface="Wingdings"/>
            </a:endParaRPr>
          </a:p>
          <a:p>
            <a:pPr marL="712788" lvl="1" indent="0">
              <a:buNone/>
            </a:pPr>
            <a:r>
              <a:rPr lang="en-US" sz="2000" dirty="0">
                <a:solidFill>
                  <a:srgbClr val="3333CC"/>
                </a:solidFill>
                <a:sym typeface="Wingdings"/>
              </a:rPr>
              <a:t>b</a:t>
            </a:r>
            <a:r>
              <a:rPr lang="en-US" sz="2000" dirty="0" smtClean="0">
                <a:solidFill>
                  <a:srgbClr val="3333CC"/>
                </a:solidFill>
                <a:sym typeface="Wingdings"/>
              </a:rPr>
              <a:t>unch-by-bunch mode</a:t>
            </a:r>
          </a:p>
          <a:p>
            <a:pPr marL="712788" lvl="1" indent="0">
              <a:buNone/>
            </a:pPr>
            <a:r>
              <a:rPr lang="en-US" sz="2000" dirty="0">
                <a:solidFill>
                  <a:srgbClr val="3333CC"/>
                </a:solidFill>
                <a:sym typeface="Wingdings"/>
              </a:rPr>
              <a:t>u</a:t>
            </a:r>
            <a:r>
              <a:rPr lang="en-US" sz="2000" dirty="0" smtClean="0">
                <a:solidFill>
                  <a:srgbClr val="3333CC"/>
                </a:solidFill>
                <a:sym typeface="Wingdings"/>
              </a:rPr>
              <a:t>sed in second half of 2012</a:t>
            </a:r>
          </a:p>
          <a:p>
            <a:pPr marL="712788" lvl="1" indent="0">
              <a:buNone/>
            </a:pPr>
            <a:r>
              <a:rPr lang="en-US" sz="2000" dirty="0">
                <a:solidFill>
                  <a:srgbClr val="3333CC"/>
                </a:solidFill>
                <a:sym typeface="Wingdings"/>
              </a:rPr>
              <a:t>d</a:t>
            </a:r>
            <a:r>
              <a:rPr lang="en-US" sz="2000" dirty="0" smtClean="0">
                <a:solidFill>
                  <a:srgbClr val="3333CC"/>
                </a:solidFill>
                <a:sym typeface="Wingdings"/>
              </a:rPr>
              <a:t>uring the squeeze</a:t>
            </a:r>
          </a:p>
          <a:p>
            <a:pPr marL="712788" lvl="1" indent="0">
              <a:buNone/>
            </a:pPr>
            <a:r>
              <a:rPr lang="en-US" sz="2000" dirty="0" smtClean="0">
                <a:sym typeface="Wingdings"/>
              </a:rPr>
              <a:t> introduces more noise </a:t>
            </a:r>
            <a:endParaRPr lang="en-GB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20</a:t>
            </a:fld>
            <a:endParaRPr lang="en-GB"/>
          </a:p>
        </p:txBody>
      </p:sp>
      <p:pic>
        <p:nvPicPr>
          <p:cNvPr id="6" name="Picture 5" descr="impulse_response_enhanc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933056"/>
            <a:ext cx="5034734" cy="2728206"/>
          </a:xfrm>
          <a:prstGeom prst="rect">
            <a:avLst/>
          </a:prstGeom>
        </p:spPr>
      </p:pic>
      <p:pic>
        <p:nvPicPr>
          <p:cNvPr id="7" name="Picture 6" descr="ideal impulse respons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3860" y="1124744"/>
            <a:ext cx="4953000" cy="28142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60232" y="1844824"/>
            <a:ext cx="117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50 ns train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76256" y="3212976"/>
            <a:ext cx="183509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mpulse response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0032" y="5949280"/>
            <a:ext cx="149560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tep response</a:t>
            </a:r>
          </a:p>
        </p:txBody>
      </p:sp>
    </p:spTree>
    <p:extLst>
      <p:ext uri="{BB962C8B-B14F-4D97-AF65-F5344CB8AC3E}">
        <p14:creationId xmlns:p14="http://schemas.microsoft.com/office/powerpoint/2010/main" val="147554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njOsc-0-2012-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4023763" cy="301782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Progress in Transverse Feedbacks ... for Hadron Machines               IPAC'13    Shanghai, China    May 13-17,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21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572000" y="5661248"/>
            <a:ext cx="2187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dirty="0" smtClean="0">
                <a:solidFill>
                  <a:srgbClr val="008000"/>
                </a:solidFill>
              </a:rPr>
              <a:t>Macpherson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CERN BE-OP &amp; BE-RF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1400"/>
            <a:ext cx="9289032" cy="93538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Automated Fill Analysis: Damping </a:t>
            </a:r>
            <a:r>
              <a:rPr lang="en-US" sz="3600" dirty="0"/>
              <a:t>T</a:t>
            </a:r>
            <a:r>
              <a:rPr lang="en-US" sz="3600" dirty="0" smtClean="0"/>
              <a:t>ime </a:t>
            </a:r>
            <a:endParaRPr lang="en-GB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499992" y="1412776"/>
            <a:ext cx="43924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Injection oscillations damping of </a:t>
            </a:r>
            <a:r>
              <a:rPr lang="en-US" dirty="0" smtClean="0">
                <a:solidFill>
                  <a:srgbClr val="3333CC"/>
                </a:solidFill>
              </a:rPr>
              <a:t>first bunch in a train systematically logged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33CC"/>
                </a:solidFill>
              </a:rPr>
              <a:t>Fill analysis tool </a:t>
            </a:r>
            <a:r>
              <a:rPr lang="en-US" dirty="0" smtClean="0"/>
              <a:t>computes </a:t>
            </a:r>
          </a:p>
          <a:p>
            <a:pPr indent="265113"/>
            <a:r>
              <a:rPr lang="en-US" dirty="0" smtClean="0"/>
              <a:t>damping time and tune </a:t>
            </a:r>
          </a:p>
          <a:p>
            <a:pPr indent="265113"/>
            <a:r>
              <a:rPr lang="en-US" dirty="0" smtClean="0">
                <a:solidFill>
                  <a:srgbClr val="3333CC"/>
                </a:solidFill>
              </a:rPr>
              <a:t>for every injected batch and fill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D</a:t>
            </a:r>
            <a:r>
              <a:rPr lang="en-US" dirty="0" smtClean="0"/>
              <a:t>ata </a:t>
            </a:r>
            <a:r>
              <a:rPr lang="en-US" dirty="0" smtClean="0">
                <a:solidFill>
                  <a:srgbClr val="3333CC"/>
                </a:solidFill>
              </a:rPr>
              <a:t>quality check </a:t>
            </a:r>
            <a:r>
              <a:rPr lang="en-US" dirty="0" smtClean="0"/>
              <a:t>challenging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Variations over time in part due to chromaticity settings (V-plane !)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33CC"/>
                </a:solidFill>
              </a:rPr>
              <a:t>Difference H/V:</a:t>
            </a:r>
            <a:r>
              <a:rPr lang="en-US" dirty="0" smtClean="0"/>
              <a:t> large V inj. error </a:t>
            </a:r>
            <a:r>
              <a:rPr lang="en-US" dirty="0" smtClean="0">
                <a:sym typeface="Wingdings"/>
              </a:rPr>
              <a:t></a:t>
            </a:r>
          </a:p>
          <a:p>
            <a:pPr indent="266700"/>
            <a:r>
              <a:rPr lang="en-US" dirty="0"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irst bunch on edge of kicker pulse</a:t>
            </a:r>
          </a:p>
          <a:p>
            <a:endParaRPr lang="en-US" dirty="0"/>
          </a:p>
        </p:txBody>
      </p:sp>
      <p:pic>
        <p:nvPicPr>
          <p:cNvPr id="10" name="Picture 9" descr="InjOsc-1-2012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73016"/>
            <a:ext cx="4023763" cy="30178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35696" y="1052736"/>
            <a:ext cx="30243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2012 Proton Physics Run</a:t>
            </a:r>
          </a:p>
          <a:p>
            <a:r>
              <a:rPr lang="en-US" sz="1600" dirty="0" smtClean="0">
                <a:solidFill>
                  <a:srgbClr val="3333CC"/>
                </a:solidFill>
              </a:rPr>
              <a:t>Horizontal</a:t>
            </a:r>
            <a:endParaRPr lang="en-US" sz="1600" dirty="0">
              <a:solidFill>
                <a:srgbClr val="33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5696" y="3861048"/>
            <a:ext cx="30243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2012 Proton Physics Run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Vertical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64886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451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jOsc-4-2012-Beam1-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4389559" cy="329216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Progress in Transverse Feedbacks ... for Hadron Machines               IPAC'13    Shanghai, China    May 13-17,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22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11560" y="5949280"/>
            <a:ext cx="2187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dirty="0" smtClean="0">
                <a:solidFill>
                  <a:srgbClr val="008000"/>
                </a:solidFill>
              </a:rPr>
              <a:t>Macpherson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CERN BE-OP &amp; BE-RF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89032" cy="93538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Automated Fill Analysis: Damping </a:t>
            </a:r>
            <a:r>
              <a:rPr lang="en-US" sz="3600" dirty="0"/>
              <a:t>T</a:t>
            </a:r>
            <a:r>
              <a:rPr lang="en-US" sz="3600" dirty="0" smtClean="0"/>
              <a:t>ime </a:t>
            </a:r>
            <a:endParaRPr lang="en-GB" sz="3600" dirty="0"/>
          </a:p>
        </p:txBody>
      </p:sp>
      <p:pic>
        <p:nvPicPr>
          <p:cNvPr id="6" name="Picture 5" descr="InjOsc-4-2012-Beam2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08920"/>
            <a:ext cx="4389559" cy="32921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19672" y="4797152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Beam 1</a:t>
            </a:r>
          </a:p>
          <a:p>
            <a:r>
              <a:rPr lang="en-US" dirty="0" smtClean="0"/>
              <a:t>H: 16 turns</a:t>
            </a:r>
          </a:p>
          <a:p>
            <a:r>
              <a:rPr lang="en-US" dirty="0" smtClean="0"/>
              <a:t>V: 27 turns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08104" y="1700808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2</a:t>
            </a:r>
          </a:p>
          <a:p>
            <a:r>
              <a:rPr lang="en-US" dirty="0" smtClean="0"/>
              <a:t>H:  13 turns</a:t>
            </a:r>
          </a:p>
          <a:p>
            <a:r>
              <a:rPr lang="en-US" dirty="0" smtClean="0"/>
              <a:t>V:  26 turns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87624" y="314096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64088" y="443711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92280" y="393305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71800" y="270892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3968" y="638132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137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PME043f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24744"/>
            <a:ext cx="3708992" cy="24059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737"/>
            <a:ext cx="8352928" cy="692696"/>
          </a:xfrm>
        </p:spPr>
        <p:txBody>
          <a:bodyPr>
            <a:normAutofit/>
          </a:bodyPr>
          <a:lstStyle/>
          <a:p>
            <a:r>
              <a:rPr lang="en-US" sz="3600" dirty="0"/>
              <a:t>P</a:t>
            </a:r>
            <a:r>
              <a:rPr lang="en-GB" sz="3600" dirty="0" err="1" smtClean="0"/>
              <a:t>erformance</a:t>
            </a:r>
            <a:r>
              <a:rPr lang="en-GB" sz="3600" dirty="0" smtClean="0"/>
              <a:t> with Bunch Trains in LHC 2012</a:t>
            </a:r>
            <a:endParaRPr lang="en-GB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Progress in Transverse Feedbacks ... for Hadron Machines               IPAC'13    Shanghai, China    May 13-17,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99" y="5996312"/>
            <a:ext cx="2133600" cy="365125"/>
          </a:xfrm>
        </p:spPr>
        <p:txBody>
          <a:bodyPr/>
          <a:lstStyle/>
          <a:p>
            <a:fld id="{E41DB357-E4E9-4009-AC9D-3793556B2D77}" type="slidenum">
              <a:rPr lang="en-GB" smtClean="0"/>
              <a:t>23</a:t>
            </a:fld>
            <a:endParaRPr lang="en-GB"/>
          </a:p>
        </p:txBody>
      </p:sp>
      <p:pic>
        <p:nvPicPr>
          <p:cNvPr id="9" name="Picture 8" descr="Inj50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2"/>
            <a:ext cx="3785165" cy="2846989"/>
          </a:xfrm>
          <a:prstGeom prst="rect">
            <a:avLst/>
          </a:prstGeom>
        </p:spPr>
      </p:pic>
      <p:pic>
        <p:nvPicPr>
          <p:cNvPr id="10" name="Picture 9" descr="Inj25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429002"/>
            <a:ext cx="3785165" cy="28469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2348880"/>
            <a:ext cx="2072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50 ns bunch spacing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standard + hold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144 bunches (4x36)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2239" y="2348880"/>
            <a:ext cx="2172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25 ns bunch spacing</a:t>
            </a:r>
          </a:p>
          <a:p>
            <a:r>
              <a:rPr lang="en-US" dirty="0">
                <a:solidFill>
                  <a:srgbClr val="3333CC"/>
                </a:solidFill>
              </a:rPr>
              <a:t>e</a:t>
            </a:r>
            <a:r>
              <a:rPr lang="en-US" dirty="0" smtClean="0">
                <a:solidFill>
                  <a:srgbClr val="3333CC"/>
                </a:solidFill>
              </a:rPr>
              <a:t>nhanced bandwidth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144 bunches (2x72)  </a:t>
            </a:r>
            <a:endParaRPr lang="en-US" dirty="0">
              <a:solidFill>
                <a:srgbClr val="3333CC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364087" y="2924944"/>
            <a:ext cx="1224137" cy="1224136"/>
          </a:xfrm>
          <a:prstGeom prst="straightConnector1">
            <a:avLst/>
          </a:prstGeom>
          <a:ln w="28575" cmpd="sng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843808" y="2780928"/>
            <a:ext cx="1152128" cy="1296144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51920" y="4077072"/>
            <a:ext cx="1135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Injection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oscillation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damping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84168" y="6309320"/>
            <a:ext cx="2612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W. Hofle et al., WEPME43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3528" y="64886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80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Impact on tune and Q’ Measurement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771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Operation through cycle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25</a:t>
            </a:fld>
            <a:endParaRPr lang="en-GB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556792"/>
            <a:ext cx="863600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9641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ll_225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253" y="1168961"/>
            <a:ext cx="8551926" cy="5264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4267200"/>
            <a:ext cx="1380506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BBQ </a:t>
            </a:r>
            <a:r>
              <a:rPr lang="en-US" sz="1400" dirty="0" err="1"/>
              <a:t>h</a:t>
            </a:r>
            <a:r>
              <a:rPr lang="en-US" sz="1400" dirty="0" err="1" smtClean="0"/>
              <a:t>or</a:t>
            </a:r>
            <a:r>
              <a:rPr lang="en-US" sz="1400" dirty="0" smtClean="0"/>
              <a:t> Beam 1</a:t>
            </a:r>
          </a:p>
          <a:p>
            <a:r>
              <a:rPr lang="en-US" sz="1400" dirty="0" smtClean="0"/>
              <a:t>amplitude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1905000"/>
            <a:ext cx="2047676" cy="646331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d</a:t>
            </a:r>
            <a:r>
              <a:rPr lang="en-US" sz="1200" dirty="0" smtClean="0"/>
              <a:t>amper gain </a:t>
            </a:r>
            <a:r>
              <a:rPr lang="en-US" sz="1200" dirty="0" err="1" smtClean="0"/>
              <a:t>hor</a:t>
            </a:r>
            <a:r>
              <a:rPr lang="en-US" sz="1200" dirty="0" smtClean="0"/>
              <a:t> beam 1</a:t>
            </a:r>
          </a:p>
          <a:p>
            <a:r>
              <a:rPr lang="en-US" sz="1200" dirty="0" smtClean="0"/>
              <a:t>(linear scale) HIGH @450 </a:t>
            </a:r>
            <a:r>
              <a:rPr lang="en-US" sz="1200" dirty="0" err="1" smtClean="0"/>
              <a:t>GeV</a:t>
            </a:r>
            <a:endParaRPr lang="en-US" sz="1200" dirty="0" smtClean="0"/>
          </a:p>
          <a:p>
            <a:r>
              <a:rPr lang="en-US" sz="1200" dirty="0"/>
              <a:t>b</a:t>
            </a:r>
            <a:r>
              <a:rPr lang="en-US" sz="1200" dirty="0" smtClean="0"/>
              <a:t>efore prepare for ramp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867400" y="2438400"/>
            <a:ext cx="1065869" cy="27699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</a:t>
            </a:r>
            <a:r>
              <a:rPr lang="en-US" sz="1200" dirty="0" smtClean="0"/>
              <a:t>amp (energy)</a:t>
            </a:r>
            <a:endParaRPr lang="en-US" sz="12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400800" y="2743200"/>
            <a:ext cx="907504" cy="469776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8" idx="3"/>
          </p:cNvCxnSpPr>
          <p:nvPr/>
        </p:nvCxnSpPr>
        <p:spPr>
          <a:xfrm flipV="1">
            <a:off x="2153804" y="2852936"/>
            <a:ext cx="762012" cy="197297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90600" y="2819400"/>
            <a:ext cx="1163204" cy="46166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drop of damper</a:t>
            </a:r>
          </a:p>
          <a:p>
            <a:r>
              <a:rPr lang="en-US" sz="1200" dirty="0" smtClean="0"/>
              <a:t>gain</a:t>
            </a:r>
            <a:endParaRPr lang="en-US" sz="12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953000" y="2819400"/>
            <a:ext cx="1779240" cy="1617712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733800" y="1981200"/>
            <a:ext cx="1703800" cy="83099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i</a:t>
            </a:r>
            <a:r>
              <a:rPr lang="en-US" sz="1200" dirty="0" smtClean="0"/>
              <a:t>ncrease of damper</a:t>
            </a:r>
          </a:p>
          <a:p>
            <a:r>
              <a:rPr lang="en-US" sz="1200" dirty="0" smtClean="0"/>
              <a:t>(electronic) gain in ramp</a:t>
            </a:r>
          </a:p>
          <a:p>
            <a:r>
              <a:rPr lang="en-US" sz="1200" dirty="0"/>
              <a:t>t</a:t>
            </a:r>
            <a:r>
              <a:rPr lang="en-US" sz="1200" dirty="0" smtClean="0"/>
              <a:t>o maintain approx.</a:t>
            </a:r>
          </a:p>
          <a:p>
            <a:r>
              <a:rPr lang="en-US" sz="1200" dirty="0"/>
              <a:t>s</a:t>
            </a:r>
            <a:r>
              <a:rPr lang="en-US" sz="1200" dirty="0" smtClean="0"/>
              <a:t>ame damping rate</a:t>
            </a:r>
            <a:endParaRPr lang="en-US" sz="12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590800" y="4267200"/>
            <a:ext cx="1447800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590800" y="3124200"/>
            <a:ext cx="2434641" cy="1015663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i</a:t>
            </a:r>
            <a:r>
              <a:rPr lang="en-US" sz="1200" dirty="0" smtClean="0"/>
              <a:t>ncreased BBQ amplitude</a:t>
            </a:r>
          </a:p>
          <a:p>
            <a:r>
              <a:rPr lang="en-US" sz="1200" dirty="0" smtClean="0"/>
              <a:t>= more residual beam oscillations</a:t>
            </a:r>
          </a:p>
          <a:p>
            <a:r>
              <a:rPr lang="en-US" sz="1200" dirty="0" smtClean="0"/>
              <a:t>=&gt; potentially  leading to blow-up;</a:t>
            </a:r>
          </a:p>
          <a:p>
            <a:r>
              <a:rPr lang="en-US" sz="1200" dirty="0"/>
              <a:t>b</a:t>
            </a:r>
            <a:r>
              <a:rPr lang="en-US" sz="1200" dirty="0" smtClean="0"/>
              <a:t>ut signal needed for tune feedback</a:t>
            </a:r>
          </a:p>
          <a:p>
            <a:r>
              <a:rPr lang="en-US" sz="1200" dirty="0"/>
              <a:t>w</a:t>
            </a:r>
            <a:r>
              <a:rPr lang="en-US" sz="1200" dirty="0" smtClean="0"/>
              <a:t>hich is switched on here</a:t>
            </a:r>
            <a:endParaRPr lang="en-US" sz="1200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590800" y="6096000"/>
            <a:ext cx="1066800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733800" y="6096000"/>
            <a:ext cx="3962400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876800" y="6172200"/>
            <a:ext cx="56733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ramp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2743200" y="6172200"/>
            <a:ext cx="100809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p</a:t>
            </a:r>
            <a:r>
              <a:rPr lang="en-US" sz="1400" dirty="0" smtClean="0"/>
              <a:t>repare for</a:t>
            </a:r>
          </a:p>
          <a:p>
            <a:r>
              <a:rPr lang="en-US" sz="1400" dirty="0" smtClean="0"/>
              <a:t>ramp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609600" y="6248400"/>
            <a:ext cx="141538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Injection plateau</a:t>
            </a:r>
            <a:endParaRPr lang="en-US" sz="1400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457200" y="6096000"/>
            <a:ext cx="2057400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524000" y="4800600"/>
            <a:ext cx="609600" cy="45720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W. Hofle                     LHC Transverse Damper                  LARP  CM20 Napa  April 8-10,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4858-C8C8-4B34-9212-A47D0D1F017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3955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</a:t>
            </a:r>
            <a:r>
              <a:rPr lang="en-US" dirty="0" smtClean="0"/>
              <a:t>amp with lower ADT gain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3472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Impact on BBQ </a:t>
            </a:r>
            <a:r>
              <a:rPr lang="en-GB" dirty="0"/>
              <a:t>t</a:t>
            </a:r>
            <a:r>
              <a:rPr lang="en-GB" dirty="0" smtClean="0"/>
              <a:t>une system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27</a:t>
            </a:fld>
            <a:endParaRPr lang="en-GB"/>
          </a:p>
        </p:txBody>
      </p:sp>
      <p:pic>
        <p:nvPicPr>
          <p:cNvPr id="6" name="Picture 5" descr="tu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0087" y="1523114"/>
            <a:ext cx="8201025" cy="3543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95487" y="2742314"/>
            <a:ext cx="3228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damper, max gain, 2 kickers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052887" y="3123314"/>
            <a:ext cx="990600" cy="7620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4929187" y="5218814"/>
            <a:ext cx="99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5729287" y="5256914"/>
            <a:ext cx="106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424487" y="5409314"/>
            <a:ext cx="838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76056" y="5445224"/>
            <a:ext cx="3068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ange were FB works well</a:t>
            </a:r>
          </a:p>
          <a:p>
            <a:r>
              <a:rPr lang="en-US" dirty="0" smtClean="0"/>
              <a:t>(limits 45 degrees phase error)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1560" y="5157192"/>
            <a:ext cx="39199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less broadening with lower gain</a:t>
            </a:r>
          </a:p>
          <a:p>
            <a:r>
              <a:rPr lang="en-US" dirty="0"/>
              <a:t>r</a:t>
            </a:r>
            <a:r>
              <a:rPr lang="en-US" dirty="0" smtClean="0"/>
              <a:t>eduction of tune peak, i.e.</a:t>
            </a:r>
          </a:p>
          <a:p>
            <a:r>
              <a:rPr lang="en-US" dirty="0" smtClean="0"/>
              <a:t>residual oscillations by more than 20 dB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1560" y="6211669"/>
            <a:ext cx="7683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rgbClr val="FF0000"/>
                </a:solidFill>
                <a:sym typeface="Wingdings"/>
              </a:rPr>
              <a:t>solution deployed in 2012: ADT gain modulation within turn and gated BBQ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6 bunches are used for the BBQ, these have low ADT gain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0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>
                <a:ea typeface="Cambria Math" pitchFamily="18" charset="0"/>
                <a:cs typeface="Arial" pitchFamily="34" charset="0"/>
              </a:rPr>
              <a:t>Closed loop transfer </a:t>
            </a:r>
            <a:r>
              <a:rPr lang="en-US" dirty="0" smtClean="0">
                <a:ea typeface="Cambria Math" pitchFamily="18" charset="0"/>
                <a:cs typeface="Arial" pitchFamily="34" charset="0"/>
              </a:rPr>
              <a:t>function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28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643479" y="1505966"/>
            <a:ext cx="7569547" cy="4583113"/>
            <a:chOff x="609600" y="1209675"/>
            <a:chExt cx="7569547" cy="4583113"/>
          </a:xfrm>
        </p:grpSpPr>
        <p:sp>
          <p:nvSpPr>
            <p:cNvPr id="7" name="Rectangle 6"/>
            <p:cNvSpPr/>
            <p:nvPr/>
          </p:nvSpPr>
          <p:spPr>
            <a:xfrm>
              <a:off x="3333750" y="1581151"/>
              <a:ext cx="2362200" cy="82867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1652588" y="1462088"/>
              <a:ext cx="1447800" cy="381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1600" dirty="0" smtClean="0">
                  <a:latin typeface="Cambria Math" pitchFamily="18" charset="0"/>
                  <a:ea typeface="Cambria Math" pitchFamily="18" charset="0"/>
                  <a:cs typeface="Arial" pitchFamily="34" charset="0"/>
                </a:rPr>
                <a:t>system input</a:t>
              </a:r>
              <a:endPara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endParaRPr>
            </a:p>
          </p:txBody>
        </p:sp>
        <p:sp>
          <p:nvSpPr>
            <p:cNvPr id="9" name="Subtitle 2"/>
            <p:cNvSpPr txBox="1">
              <a:spLocks/>
            </p:cNvSpPr>
            <p:nvPr/>
          </p:nvSpPr>
          <p:spPr>
            <a:xfrm>
              <a:off x="5753100" y="1476375"/>
              <a:ext cx="1447800" cy="381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1600" dirty="0" smtClean="0">
                  <a:latin typeface="Cambria Math" pitchFamily="18" charset="0"/>
                  <a:ea typeface="Cambria Math" pitchFamily="18" charset="0"/>
                  <a:cs typeface="Arial" pitchFamily="34" charset="0"/>
                </a:rPr>
                <a:t>system output</a:t>
              </a:r>
              <a:endPara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05263" y="2928937"/>
              <a:ext cx="1114425" cy="685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ubtitle 2"/>
            <p:cNvSpPr txBox="1">
              <a:spLocks/>
            </p:cNvSpPr>
            <p:nvPr/>
          </p:nvSpPr>
          <p:spPr>
            <a:xfrm>
              <a:off x="4114800" y="1785938"/>
              <a:ext cx="790575" cy="381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1600" dirty="0" smtClean="0">
                  <a:latin typeface="Cambria Math" pitchFamily="18" charset="0"/>
                  <a:ea typeface="Cambria Math" pitchFamily="18" charset="0"/>
                  <a:cs typeface="Arial" pitchFamily="34" charset="0"/>
                </a:rPr>
                <a:t>G(s)</a:t>
              </a:r>
              <a:endPara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endParaRPr>
            </a:p>
          </p:txBody>
        </p:sp>
        <p:graphicFrame>
          <p:nvGraphicFramePr>
            <p:cNvPr id="12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0133876"/>
                </p:ext>
              </p:extLst>
            </p:nvPr>
          </p:nvGraphicFramePr>
          <p:xfrm>
            <a:off x="5848350" y="1209675"/>
            <a:ext cx="468313" cy="300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1" name="Equation" r:id="rId3" imgW="317160" imgH="203040" progId="Equation.3">
                    <p:embed/>
                  </p:oleObj>
                </mc:Choice>
                <mc:Fallback>
                  <p:oleObj name="Equation" r:id="rId3" imgW="3171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48350" y="1209675"/>
                          <a:ext cx="468313" cy="3000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57945083"/>
                </p:ext>
              </p:extLst>
            </p:nvPr>
          </p:nvGraphicFramePr>
          <p:xfrm>
            <a:off x="1244600" y="1214438"/>
            <a:ext cx="523875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2" name="Equation" r:id="rId5" imgW="355320" imgH="203040" progId="Equation.3">
                    <p:embed/>
                  </p:oleObj>
                </mc:Choice>
                <mc:Fallback>
                  <p:oleObj name="Equation" r:id="rId5" imgW="3553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4600" y="1214438"/>
                          <a:ext cx="523875" cy="3000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" name="Straight Arrow Connector 13"/>
            <p:cNvCxnSpPr/>
            <p:nvPr/>
          </p:nvCxnSpPr>
          <p:spPr>
            <a:xfrm>
              <a:off x="5695950" y="1952625"/>
              <a:ext cx="23241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8" idx="6"/>
              <a:endCxn id="7" idx="1"/>
            </p:cNvCxnSpPr>
            <p:nvPr/>
          </p:nvCxnSpPr>
          <p:spPr>
            <a:xfrm>
              <a:off x="2324100" y="1990725"/>
              <a:ext cx="1009650" cy="476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6218237" y="2606676"/>
              <a:ext cx="1314454" cy="635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0" idx="1"/>
            </p:cNvCxnSpPr>
            <p:nvPr/>
          </p:nvCxnSpPr>
          <p:spPr>
            <a:xfrm rot="10800000" flipV="1">
              <a:off x="2181225" y="3271836"/>
              <a:ext cx="1824038" cy="476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2095500" y="1876425"/>
              <a:ext cx="228600" cy="228600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085850" y="1985963"/>
              <a:ext cx="100965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4028066" y="3601524"/>
              <a:ext cx="9676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600" dirty="0" smtClean="0">
                  <a:latin typeface="Cambria Math" pitchFamily="18" charset="0"/>
                  <a:ea typeface="Cambria Math" pitchFamily="18" charset="0"/>
                  <a:cs typeface="Arial" pitchFamily="34" charset="0"/>
                </a:rPr>
                <a:t>feedback</a:t>
              </a:r>
            </a:p>
          </p:txBody>
        </p:sp>
        <p:cxnSp>
          <p:nvCxnSpPr>
            <p:cNvPr id="21" name="Straight Arrow Connector 20"/>
            <p:cNvCxnSpPr>
              <a:endCxn id="10" idx="3"/>
            </p:cNvCxnSpPr>
            <p:nvPr/>
          </p:nvCxnSpPr>
          <p:spPr>
            <a:xfrm rot="10800000">
              <a:off x="5119689" y="3271838"/>
              <a:ext cx="1747837" cy="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Subtitle 2"/>
            <p:cNvSpPr txBox="1">
              <a:spLocks/>
            </p:cNvSpPr>
            <p:nvPr/>
          </p:nvSpPr>
          <p:spPr>
            <a:xfrm>
              <a:off x="4229100" y="3062288"/>
              <a:ext cx="790575" cy="381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1600" dirty="0" smtClean="0">
                  <a:latin typeface="Cambria Math" pitchFamily="18" charset="0"/>
                  <a:ea typeface="Cambria Math" pitchFamily="18" charset="0"/>
                  <a:cs typeface="Arial" pitchFamily="34" charset="0"/>
                </a:rPr>
                <a:t>F(s)</a:t>
              </a:r>
              <a:endPara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endParaRPr>
            </a:p>
          </p:txBody>
        </p:sp>
        <p:graphicFrame>
          <p:nvGraphicFramePr>
            <p:cNvPr id="23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9256914"/>
                </p:ext>
              </p:extLst>
            </p:nvPr>
          </p:nvGraphicFramePr>
          <p:xfrm>
            <a:off x="4222750" y="4197350"/>
            <a:ext cx="1984375" cy="300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3" name="Equation" r:id="rId7" imgW="1346040" imgH="203040" progId="Equation.3">
                    <p:embed/>
                  </p:oleObj>
                </mc:Choice>
                <mc:Fallback>
                  <p:oleObj name="Equation" r:id="rId7" imgW="134604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2750" y="4197350"/>
                          <a:ext cx="1984375" cy="3000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726148"/>
                </p:ext>
              </p:extLst>
            </p:nvPr>
          </p:nvGraphicFramePr>
          <p:xfrm>
            <a:off x="4208463" y="4799013"/>
            <a:ext cx="3557587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4" name="Equation" r:id="rId9" imgW="2412720" imgH="203040" progId="Equation.3">
                    <p:embed/>
                  </p:oleObj>
                </mc:Choice>
                <mc:Fallback>
                  <p:oleObj name="Equation" r:id="rId9" imgW="24127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08463" y="4799013"/>
                          <a:ext cx="3557587" cy="3000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Rectangle 24"/>
            <p:cNvSpPr/>
            <p:nvPr/>
          </p:nvSpPr>
          <p:spPr>
            <a:xfrm>
              <a:off x="752474" y="4752975"/>
              <a:ext cx="296227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230188">
                <a:defRPr/>
              </a:pPr>
              <a:r>
                <a:rPr lang="en-US" dirty="0" smtClean="0">
                  <a:latin typeface="Cambria Math" pitchFamily="18" charset="0"/>
                  <a:ea typeface="Cambria Math" pitchFamily="18" charset="0"/>
                  <a:cs typeface="Arial" pitchFamily="34" charset="0"/>
                </a:rPr>
                <a:t>output of closed loop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2474" y="5305425"/>
              <a:ext cx="328612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230188">
                <a:defRPr/>
              </a:pPr>
              <a:r>
                <a:rPr lang="en-US" dirty="0" smtClean="0">
                  <a:latin typeface="Cambria Math" pitchFamily="18" charset="0"/>
                  <a:ea typeface="Cambria Math" pitchFamily="18" charset="0"/>
                  <a:cs typeface="Arial" pitchFamily="34" charset="0"/>
                </a:rPr>
                <a:t>closed loop transfer function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42950" y="4181475"/>
              <a:ext cx="22764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230188">
                <a:defRPr/>
              </a:pPr>
              <a:r>
                <a:rPr lang="en-US" dirty="0" smtClean="0">
                  <a:latin typeface="Cambria Math" pitchFamily="18" charset="0"/>
                  <a:ea typeface="Cambria Math" pitchFamily="18" charset="0"/>
                  <a:cs typeface="Arial" pitchFamily="34" charset="0"/>
                </a:rPr>
                <a:t>open loop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5400000">
              <a:off x="1620044" y="2675732"/>
              <a:ext cx="1162052" cy="159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9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7290701"/>
                </p:ext>
              </p:extLst>
            </p:nvPr>
          </p:nvGraphicFramePr>
          <p:xfrm>
            <a:off x="4175125" y="5175250"/>
            <a:ext cx="2903538" cy="617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5" name="Equation" r:id="rId11" imgW="1968480" imgH="419040" progId="Equation.3">
                    <p:embed/>
                  </p:oleObj>
                </mc:Choice>
                <mc:Fallback>
                  <p:oleObj name="Equation" r:id="rId11" imgW="196848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5125" y="5175250"/>
                          <a:ext cx="2903538" cy="6175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0" name="Straight Arrow Connector 29"/>
            <p:cNvCxnSpPr/>
            <p:nvPr/>
          </p:nvCxnSpPr>
          <p:spPr>
            <a:xfrm rot="10800000">
              <a:off x="6862766" y="3271840"/>
              <a:ext cx="928685" cy="4761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1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23669656"/>
                </p:ext>
              </p:extLst>
            </p:nvPr>
          </p:nvGraphicFramePr>
          <p:xfrm>
            <a:off x="7239000" y="2895600"/>
            <a:ext cx="506412" cy="30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6" name="Equation" r:id="rId13" imgW="342900" imgH="203200" progId="Equation.3">
                    <p:embed/>
                  </p:oleObj>
                </mc:Choice>
                <mc:Fallback>
                  <p:oleObj name="Equation" r:id="rId13" imgW="3429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39000" y="2895600"/>
                          <a:ext cx="506412" cy="301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2" name="Straight Arrow Connector 31"/>
            <p:cNvCxnSpPr/>
            <p:nvPr/>
          </p:nvCxnSpPr>
          <p:spPr>
            <a:xfrm>
              <a:off x="6858000" y="3352800"/>
              <a:ext cx="0" cy="76200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7010400" y="3505200"/>
              <a:ext cx="11687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visible</a:t>
              </a:r>
            </a:p>
            <a:p>
              <a:r>
                <a:rPr lang="en-US" dirty="0" smtClean="0"/>
                <a:t>to damper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315200" y="2133600"/>
              <a:ext cx="452017" cy="369332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PU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9600" y="2133600"/>
              <a:ext cx="1383800" cy="369332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perturbation</a:t>
              </a:r>
              <a:endParaRPr lang="en-US" dirty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3923928" y="1412776"/>
            <a:ext cx="6679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 smtClean="0">
                <a:latin typeface="Cambria Math" pitchFamily="18" charset="0"/>
                <a:ea typeface="Cambria Math" pitchFamily="18" charset="0"/>
                <a:cs typeface="Arial" pitchFamily="34" charset="0"/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3835252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 with noise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29</a:t>
            </a:fld>
            <a:endParaRPr lang="en-GB"/>
          </a:p>
        </p:txBody>
      </p:sp>
      <p:pic>
        <p:nvPicPr>
          <p:cNvPr id="6" name="Content Placeholder 5" descr="Bild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700808"/>
            <a:ext cx="3740078" cy="2800058"/>
          </a:xfrm>
          <a:prstGeom prst="rect">
            <a:avLst/>
          </a:prstGeom>
        </p:spPr>
      </p:pic>
      <p:pic>
        <p:nvPicPr>
          <p:cNvPr id="7" name="Content Placeholder 5" descr="Bild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00808"/>
            <a:ext cx="3733411" cy="280005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5652120" y="4077072"/>
            <a:ext cx="360040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27584" y="4797152"/>
            <a:ext cx="39604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beam oscillation (time domain)</a:t>
            </a:r>
          </a:p>
          <a:p>
            <a:r>
              <a:rPr lang="en-US" sz="2000" dirty="0"/>
              <a:t>w</a:t>
            </a:r>
            <a:r>
              <a:rPr lang="en-US" sz="2000" dirty="0" smtClean="0"/>
              <a:t>ith damping</a:t>
            </a:r>
          </a:p>
          <a:p>
            <a:r>
              <a:rPr lang="en-US" sz="2000" dirty="0"/>
              <a:t>n</a:t>
            </a:r>
            <a:r>
              <a:rPr lang="en-US" sz="2000" dirty="0" smtClean="0"/>
              <a:t>oise level adjusted to </a:t>
            </a:r>
          </a:p>
          <a:p>
            <a:r>
              <a:rPr lang="en-US" sz="2000" dirty="0" smtClean="0"/>
              <a:t>produce a 2 um </a:t>
            </a:r>
            <a:r>
              <a:rPr lang="en-US" sz="2000" dirty="0" err="1" smtClean="0"/>
              <a:t>rms</a:t>
            </a:r>
            <a:r>
              <a:rPr lang="en-US" sz="2000" dirty="0" smtClean="0"/>
              <a:t> observable</a:t>
            </a:r>
          </a:p>
          <a:p>
            <a:r>
              <a:rPr lang="en-US" sz="2000" dirty="0" smtClean="0"/>
              <a:t>oscillation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860032" y="4797152"/>
            <a:ext cx="4102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beam oscillation (invisible to damper)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32240" y="1484784"/>
            <a:ext cx="1463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CC"/>
                </a:solidFill>
              </a:rPr>
              <a:t>p</a:t>
            </a:r>
            <a:r>
              <a:rPr lang="en-US" dirty="0" smtClean="0">
                <a:solidFill>
                  <a:srgbClr val="3333CC"/>
                </a:solidFill>
              </a:rPr>
              <a:t>ick-up signal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796136" y="1844824"/>
            <a:ext cx="1224136" cy="1800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004048" y="1484784"/>
            <a:ext cx="132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k</a:t>
            </a:r>
            <a:r>
              <a:rPr lang="en-US" dirty="0" smtClean="0">
                <a:solidFill>
                  <a:srgbClr val="008000"/>
                </a:solidFill>
              </a:rPr>
              <a:t>icker signal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868144" y="1844824"/>
            <a:ext cx="144016" cy="936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33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/>
          <a:lstStyle/>
          <a:p>
            <a:r>
              <a:rPr lang="en-GB" dirty="0" smtClean="0"/>
              <a:t>LHC Transverse Damper (ADT)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276872"/>
            <a:ext cx="7344816" cy="3168352"/>
          </a:xfrm>
        </p:spPr>
        <p:txBody>
          <a:bodyPr>
            <a:normAutofit/>
          </a:bodyPr>
          <a:lstStyle/>
          <a:p>
            <a:r>
              <a:rPr lang="en-GB" sz="2800" dirty="0"/>
              <a:t>s</a:t>
            </a:r>
            <a:r>
              <a:rPr lang="en-GB" sz="2800" dirty="0" smtClean="0"/>
              <a:t>pecifications and </a:t>
            </a:r>
            <a:r>
              <a:rPr lang="en-GB" sz="2800" dirty="0"/>
              <a:t>d</a:t>
            </a:r>
            <a:r>
              <a:rPr lang="en-GB" sz="2800" dirty="0" smtClean="0"/>
              <a:t>esign</a:t>
            </a:r>
          </a:p>
          <a:p>
            <a:r>
              <a:rPr lang="en-GB" sz="2800" dirty="0"/>
              <a:t>o</a:t>
            </a:r>
            <a:r>
              <a:rPr lang="en-GB" sz="2800" dirty="0" smtClean="0"/>
              <a:t>perational experience</a:t>
            </a:r>
          </a:p>
          <a:p>
            <a:r>
              <a:rPr lang="en-GB" sz="2800" dirty="0"/>
              <a:t>i</a:t>
            </a:r>
            <a:r>
              <a:rPr lang="en-GB" sz="2800" dirty="0" smtClean="0"/>
              <a:t>mpact on tune and Q’ measurement</a:t>
            </a:r>
          </a:p>
          <a:p>
            <a:r>
              <a:rPr lang="en-GB" sz="2800" dirty="0"/>
              <a:t>d</a:t>
            </a:r>
            <a:r>
              <a:rPr lang="en-GB" sz="2800" dirty="0" smtClean="0"/>
              <a:t>amper as exciter</a:t>
            </a:r>
          </a:p>
          <a:p>
            <a:r>
              <a:rPr lang="en-GB" sz="2800" dirty="0"/>
              <a:t>u</a:t>
            </a:r>
            <a:r>
              <a:rPr lang="en-GB" sz="2800" dirty="0" smtClean="0"/>
              <a:t>pgrades in LS1</a:t>
            </a:r>
          </a:p>
          <a:p>
            <a:r>
              <a:rPr lang="en-GB" sz="2800" dirty="0"/>
              <a:t>c</a:t>
            </a:r>
            <a:r>
              <a:rPr lang="en-GB" sz="2800" dirty="0" smtClean="0"/>
              <a:t>onclusions</a:t>
            </a:r>
            <a:endParaRPr lang="en-GB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78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</a:t>
            </a:r>
            <a:r>
              <a:rPr lang="en-GB" dirty="0" err="1" smtClean="0"/>
              <a:t>une</a:t>
            </a:r>
            <a:r>
              <a:rPr lang="en-GB" dirty="0" smtClean="0"/>
              <a:t> shift by ADT in simulation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30</a:t>
            </a:fld>
            <a:endParaRPr lang="en-GB"/>
          </a:p>
        </p:txBody>
      </p:sp>
      <p:pic>
        <p:nvPicPr>
          <p:cNvPr id="6" name="Content Placeholder 5" descr="Bild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700808"/>
            <a:ext cx="3740078" cy="2800058"/>
          </a:xfrm>
          <a:prstGeom prst="rect">
            <a:avLst/>
          </a:prstGeom>
        </p:spPr>
      </p:pic>
      <p:pic>
        <p:nvPicPr>
          <p:cNvPr id="12" name="Content Placeholder 5" descr="Bild3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700808"/>
            <a:ext cx="3740078" cy="28000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19672" y="4869160"/>
            <a:ext cx="619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beam oscillation, pick-up and kicker signal </a:t>
            </a:r>
          </a:p>
          <a:p>
            <a:endParaRPr lang="en-US" sz="2400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phase error in feedback  tune shifted</a:t>
            </a:r>
          </a:p>
          <a:p>
            <a:r>
              <a:rPr lang="en-US" sz="2400" dirty="0">
                <a:sym typeface="Wingdings"/>
              </a:rPr>
              <a:t>l</a:t>
            </a:r>
            <a:r>
              <a:rPr lang="en-US" sz="2400" dirty="0" smtClean="0">
                <a:sym typeface="Wingdings"/>
              </a:rPr>
              <a:t>ocation of trench not shifted !</a:t>
            </a:r>
            <a:endParaRPr lang="en-US" sz="24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486820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00505_damper_studies_B2V_zoo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609600"/>
            <a:ext cx="6835140" cy="498348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16200000" flipV="1">
            <a:off x="3207546" y="4655346"/>
            <a:ext cx="2076449" cy="47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V="1">
            <a:off x="2305053" y="4167189"/>
            <a:ext cx="3105149" cy="952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339752" y="5301208"/>
            <a:ext cx="1239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Q=0.0038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5877272"/>
            <a:ext cx="6813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estimate that phase adjustment overall better than 30 degrees in 2010</a:t>
            </a:r>
          </a:p>
          <a:p>
            <a:pPr algn="ctr"/>
            <a:r>
              <a:rPr lang="en-US" dirty="0" smtClean="0"/>
              <a:t>(improvement in 2011, estimate: within 10 degrees)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13B4B-4710-409E-9BDF-F6B512461B6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W. Hofle                     LHC Transverse Damper                  LARP  CM20 Napa  April 8-10, 2013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95736" y="0"/>
            <a:ext cx="477646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Tune shift (viewed  by BBQ) </a:t>
            </a:r>
            <a:endParaRPr lang="en-US" sz="32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43608" y="2852936"/>
            <a:ext cx="0" cy="129540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16016" y="4005064"/>
            <a:ext cx="2160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change in damper </a:t>
            </a:r>
          </a:p>
          <a:p>
            <a:r>
              <a:rPr lang="en-US" dirty="0"/>
              <a:t>g</a:t>
            </a:r>
            <a:r>
              <a:rPr lang="en-US" dirty="0" smtClean="0"/>
              <a:t>ain </a:t>
            </a:r>
            <a:r>
              <a:rPr lang="en-US" dirty="0" smtClean="0">
                <a:sym typeface="Wingdings"/>
              </a:rPr>
              <a:t> tune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525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GB" dirty="0" smtClean="0"/>
              <a:t>Measured spectrum with ADT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32</a:t>
            </a:fld>
            <a:endParaRPr lang="en-GB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69723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H="1">
            <a:off x="3419872" y="4293096"/>
            <a:ext cx="720080" cy="107937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91680" y="5805264"/>
            <a:ext cx="5314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measurements from a single bunch, two pick-ups</a:t>
            </a:r>
          </a:p>
          <a:p>
            <a:r>
              <a:rPr lang="en-US" dirty="0"/>
              <a:t>s</a:t>
            </a:r>
            <a:r>
              <a:rPr lang="en-US" dirty="0" smtClean="0"/>
              <a:t>pectra averaged over 45 minutes (2010 data, V plane)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35696" y="5229200"/>
            <a:ext cx="161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(tune is trench)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427984" y="2780928"/>
            <a:ext cx="792088" cy="86484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20072" y="2132856"/>
            <a:ext cx="23664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eam oscillating due to </a:t>
            </a:r>
          </a:p>
          <a:p>
            <a:r>
              <a:rPr lang="en-US" dirty="0"/>
              <a:t>e</a:t>
            </a:r>
            <a:r>
              <a:rPr lang="en-US" dirty="0" smtClean="0"/>
              <a:t>xternal excitation</a:t>
            </a:r>
          </a:p>
          <a:p>
            <a:r>
              <a:rPr lang="en-US" dirty="0" smtClean="0"/>
              <a:t>(not instability !)</a:t>
            </a:r>
          </a:p>
          <a:p>
            <a:r>
              <a:rPr lang="en-US" dirty="0" smtClean="0"/>
              <a:t>reduced by feedback</a:t>
            </a:r>
          </a:p>
        </p:txBody>
      </p:sp>
    </p:spTree>
    <p:extLst>
      <p:ext uri="{BB962C8B-B14F-4D97-AF65-F5344CB8AC3E}">
        <p14:creationId xmlns:p14="http://schemas.microsoft.com/office/powerpoint/2010/main" val="33978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 Measurement with ADT</a:t>
            </a:r>
            <a:endParaRPr lang="en-US" dirty="0"/>
          </a:p>
        </p:txBody>
      </p:sp>
      <p:pic>
        <p:nvPicPr>
          <p:cNvPr id="6" name="Content Placeholder 5" descr="md-121011-hb2-bunches111111-1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3" b="38393"/>
          <a:stretch>
            <a:fillRect/>
          </a:stretch>
        </p:blipFill>
        <p:spPr>
          <a:xfrm>
            <a:off x="611560" y="1628800"/>
            <a:ext cx="8229600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33</a:t>
            </a:fld>
            <a:endParaRPr lang="en-GB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222304" y="2521496"/>
            <a:ext cx="821432" cy="36004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03848" y="2492896"/>
            <a:ext cx="1138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leaning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(injection)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82544" y="2593504"/>
            <a:ext cx="1630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gain</a:t>
            </a:r>
          </a:p>
          <a:p>
            <a:r>
              <a:rPr lang="en-US" dirty="0" smtClean="0"/>
              <a:t>(trench @tune)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302424" y="2665512"/>
            <a:ext cx="1080120" cy="14401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230416" y="4249688"/>
            <a:ext cx="1080120" cy="14401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10536" y="3889648"/>
            <a:ext cx="25516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lower gain</a:t>
            </a:r>
          </a:p>
          <a:p>
            <a:r>
              <a:rPr lang="en-US" dirty="0" smtClean="0"/>
              <a:t>(average over 6 bunches)</a:t>
            </a:r>
          </a:p>
          <a:p>
            <a:r>
              <a:rPr lang="en-US" dirty="0"/>
              <a:t>p</a:t>
            </a:r>
            <a:r>
              <a:rPr lang="en-US" dirty="0" smtClean="0"/>
              <a:t>arasitic lines !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518448" y="5185792"/>
            <a:ext cx="648072" cy="576064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66520" y="4969768"/>
            <a:ext cx="2074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une change at start</a:t>
            </a:r>
          </a:p>
          <a:p>
            <a:r>
              <a:rPr lang="en-US" dirty="0"/>
              <a:t>o</a:t>
            </a:r>
            <a:r>
              <a:rPr lang="en-US" dirty="0" smtClean="0"/>
              <a:t>f squeeze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915816" y="3284984"/>
            <a:ext cx="0" cy="792088"/>
          </a:xfrm>
          <a:prstGeom prst="straightConnector1">
            <a:avLst/>
          </a:prstGeom>
          <a:ln w="28575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131840" y="5949280"/>
            <a:ext cx="576064" cy="0"/>
          </a:xfrm>
          <a:prstGeom prst="straightConnector1">
            <a:avLst/>
          </a:prstGeom>
          <a:ln w="28575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51920" y="5733256"/>
            <a:ext cx="955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FFFF00"/>
                </a:solidFill>
              </a:rPr>
              <a:t>une (H)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87824" y="3573016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time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43608" y="6197759"/>
            <a:ext cx="5089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ased on recording of 6 bunches </a:t>
            </a:r>
          </a:p>
          <a:p>
            <a:r>
              <a:rPr lang="en-US" dirty="0" smtClean="0"/>
              <a:t>(optional: excitation with damper to enhance signal)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454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US" dirty="0" smtClean="0"/>
              <a:t>Tune Measurement with ADT</a:t>
            </a:r>
            <a:endParaRPr lang="en-US" dirty="0"/>
          </a:p>
        </p:txBody>
      </p:sp>
      <p:pic>
        <p:nvPicPr>
          <p:cNvPr id="6" name="Content Placeholder 5" descr="md-121016-vb1-m1-6bunches-10acc-1359-1425-collision-1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" r="983"/>
          <a:stretch>
            <a:fillRect/>
          </a:stretch>
        </p:blipFill>
        <p:spPr>
          <a:xfrm>
            <a:off x="1187624" y="1556792"/>
            <a:ext cx="7419389" cy="408150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34</a:t>
            </a:fld>
            <a:endParaRPr lang="en-GB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47864" y="3140968"/>
            <a:ext cx="0" cy="1295400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19872" y="3573016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time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491880" y="5445224"/>
            <a:ext cx="576064" cy="0"/>
          </a:xfrm>
          <a:prstGeom prst="straightConnector1">
            <a:avLst/>
          </a:prstGeom>
          <a:ln w="28575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39952" y="5157192"/>
            <a:ext cx="942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FFFF00"/>
                </a:solidFill>
              </a:rPr>
              <a:t>une (V)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91680" y="5805264"/>
            <a:ext cx="614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volution of V tune in squeeze based on recording of 6 bunches </a:t>
            </a:r>
          </a:p>
        </p:txBody>
      </p:sp>
    </p:spTree>
    <p:extLst>
      <p:ext uri="{BB962C8B-B14F-4D97-AF65-F5344CB8AC3E}">
        <p14:creationId xmlns:p14="http://schemas.microsoft.com/office/powerpoint/2010/main" val="3740026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r>
              <a:rPr lang="en-GB" dirty="0" smtClean="0"/>
              <a:t>Q’ and ADT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35</a:t>
            </a:fld>
            <a:endParaRPr lang="en-GB"/>
          </a:p>
        </p:txBody>
      </p:sp>
      <p:pic>
        <p:nvPicPr>
          <p:cNvPr id="6" name="Picture 5" descr="damper_off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3889" y="1052736"/>
            <a:ext cx="5330111" cy="36534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80312" y="4293096"/>
            <a:ext cx="12532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Damper off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27984" y="4797152"/>
            <a:ext cx="452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fit:   Q’=5.5,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 = 0.6x10</a:t>
            </a:r>
            <a:r>
              <a:rPr lang="en-US" baseline="30000" dirty="0" smtClean="0"/>
              <a:t>-4</a:t>
            </a:r>
            <a:r>
              <a:rPr lang="en-US" dirty="0" smtClean="0"/>
              <a:t>, Q</a:t>
            </a:r>
            <a:r>
              <a:rPr lang="en-US" baseline="-25000" dirty="0" smtClean="0"/>
              <a:t>H</a:t>
            </a:r>
            <a:r>
              <a:rPr lang="en-US" dirty="0" smtClean="0"/>
              <a:t>=0.28, Q</a:t>
            </a:r>
            <a:r>
              <a:rPr lang="en-US" baseline="-25000" dirty="0" smtClean="0"/>
              <a:t>S</a:t>
            </a:r>
            <a:r>
              <a:rPr lang="en-US" dirty="0" smtClean="0"/>
              <a:t>=5.6x10</a:t>
            </a:r>
            <a:r>
              <a:rPr lang="en-US" baseline="30000" dirty="0" smtClean="0"/>
              <a:t>-3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5157192"/>
            <a:ext cx="4698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potential for a tool for chromaticity estimation </a:t>
            </a:r>
          </a:p>
          <a:p>
            <a:r>
              <a:rPr lang="en-US" dirty="0" smtClean="0"/>
              <a:t>(from pilot injection) at 450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/>
              <a:t>o</a:t>
            </a:r>
            <a:r>
              <a:rPr lang="en-US" dirty="0" smtClean="0"/>
              <a:t>r by kicking in ramp </a:t>
            </a:r>
            <a:r>
              <a:rPr lang="en-US" dirty="0" smtClean="0">
                <a:sym typeface="Wingdings"/>
              </a:rPr>
              <a:t> need sacrificial bunches</a:t>
            </a:r>
            <a:endParaRPr lang="en-US" dirty="0" smtClean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0" y="1700808"/>
            <a:ext cx="8229600" cy="4525963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rgbClr val="3333CC"/>
                </a:solidFill>
              </a:rPr>
              <a:t>Q’ measurement today</a:t>
            </a:r>
          </a:p>
          <a:p>
            <a:pPr lvl="1">
              <a:buFont typeface="Wingdings" charset="2"/>
              <a:buChar char="q"/>
            </a:pPr>
            <a:r>
              <a:rPr lang="en-US" sz="2000" dirty="0" smtClean="0"/>
              <a:t>uses pilot at  few 10</a:t>
            </a:r>
            <a:r>
              <a:rPr lang="en-US" sz="2000" baseline="30000" dirty="0" smtClean="0"/>
              <a:t>9</a:t>
            </a:r>
            <a:r>
              <a:rPr lang="en-US" sz="2000" dirty="0" smtClean="0"/>
              <a:t> p</a:t>
            </a:r>
          </a:p>
          <a:p>
            <a:pPr lvl="1">
              <a:buFont typeface="Wingdings" charset="2"/>
              <a:buChar char="q"/>
            </a:pPr>
            <a:r>
              <a:rPr lang="en-US" sz="2000" dirty="0" smtClean="0"/>
              <a:t>special ramp needed</a:t>
            </a:r>
          </a:p>
          <a:p>
            <a:pPr lvl="1"/>
            <a:r>
              <a:rPr lang="en-US" sz="2000" dirty="0"/>
              <a:t>e</a:t>
            </a:r>
            <a:r>
              <a:rPr lang="en-US" sz="2000" dirty="0" smtClean="0"/>
              <a:t>nergy modulation</a:t>
            </a:r>
            <a:endParaRPr lang="en-GB" sz="2000" dirty="0" smtClean="0"/>
          </a:p>
          <a:p>
            <a:r>
              <a:rPr lang="en-US" sz="2400" dirty="0" smtClean="0">
                <a:solidFill>
                  <a:srgbClr val="3333CC"/>
                </a:solidFill>
              </a:rPr>
              <a:t>Future use: ADT?</a:t>
            </a:r>
          </a:p>
          <a:p>
            <a:pPr lvl="1"/>
            <a:r>
              <a:rPr lang="en-US" sz="2000" dirty="0"/>
              <a:t>r</a:t>
            </a:r>
            <a:r>
              <a:rPr lang="en-US" sz="2000" dirty="0" smtClean="0"/>
              <a:t>ecord oscillations </a:t>
            </a:r>
          </a:p>
          <a:p>
            <a:pPr lvl="1"/>
            <a:r>
              <a:rPr lang="en-US" sz="2000" dirty="0" smtClean="0"/>
              <a:t>option 1: use  pilots</a:t>
            </a:r>
          </a:p>
          <a:p>
            <a:pPr lvl="1"/>
            <a:r>
              <a:rPr lang="en-US" sz="2000" dirty="0"/>
              <a:t>o</a:t>
            </a:r>
            <a:r>
              <a:rPr lang="en-US" sz="2000" dirty="0" smtClean="0"/>
              <a:t>ption 2: leading bunch train</a:t>
            </a:r>
          </a:p>
          <a:p>
            <a:pPr lvl="2"/>
            <a:r>
              <a:rPr lang="en-US" sz="1600" dirty="0"/>
              <a:t>a</a:t>
            </a:r>
            <a:r>
              <a:rPr lang="en-US" sz="1600" dirty="0" smtClean="0"/>
              <a:t>ctive excitation with ADT</a:t>
            </a:r>
          </a:p>
          <a:p>
            <a:pPr lvl="2"/>
            <a:r>
              <a:rPr lang="en-US" sz="1600" dirty="0" smtClean="0"/>
              <a:t>no need for energy modulation</a:t>
            </a:r>
          </a:p>
          <a:p>
            <a:pPr marL="1073150" lvl="2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  if natural </a:t>
            </a:r>
            <a:r>
              <a:rPr lang="en-US" sz="1600" dirty="0" err="1" smtClean="0"/>
              <a:t>filamentation</a:t>
            </a:r>
            <a:r>
              <a:rPr lang="en-US" sz="1600" dirty="0" smtClean="0"/>
              <a:t> exploited</a:t>
            </a:r>
          </a:p>
          <a:p>
            <a:pPr lvl="1"/>
            <a:endParaRPr lang="en-US" sz="2000" dirty="0" smtClean="0"/>
          </a:p>
          <a:p>
            <a:pPr marL="712788" lvl="1" indent="0">
              <a:buNone/>
            </a:pPr>
            <a:endParaRPr lang="en-US" sz="20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32587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Damper As an Exciter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771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>
              <a:tabLst>
                <a:tab pos="2863850" algn="l"/>
              </a:tabLst>
            </a:pPr>
            <a:r>
              <a:rPr lang="en-US" dirty="0" smtClean="0"/>
              <a:t>Abort Gap Cleaning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37</a:t>
            </a:fld>
            <a:endParaRPr lang="en-GB"/>
          </a:p>
        </p:txBody>
      </p:sp>
      <p:pic>
        <p:nvPicPr>
          <p:cNvPr id="6" name="Picture 221" descr="3D intensity plot with label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5" b="12625"/>
          <a:stretch>
            <a:fillRect/>
          </a:stretch>
        </p:blipFill>
        <p:spPr bwMode="auto">
          <a:xfrm>
            <a:off x="467544" y="119675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2339752" y="5805264"/>
            <a:ext cx="2448272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87624" y="5765393"/>
            <a:ext cx="73389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 smtClean="0"/>
              <a:t>abort gap viewed by abort gap monitor with RF switched off, </a:t>
            </a:r>
          </a:p>
          <a:p>
            <a:pPr>
              <a:spcAft>
                <a:spcPts val="300"/>
              </a:spcAft>
            </a:pPr>
            <a:r>
              <a:rPr lang="en-US" sz="2000" dirty="0" smtClean="0"/>
              <a:t>cleaning by ADT (DDS) in V-plane</a:t>
            </a:r>
          </a:p>
          <a:p>
            <a:pPr>
              <a:spcAft>
                <a:spcPts val="300"/>
              </a:spcAft>
            </a:pPr>
            <a:r>
              <a:rPr lang="en-US" sz="2000" dirty="0"/>
              <a:t>a</a:t>
            </a:r>
            <a:r>
              <a:rPr lang="en-US" sz="2000" dirty="0" smtClean="0"/>
              <a:t>lso used for injection gap cleaning prior to every injection (H-plane)</a:t>
            </a:r>
          </a:p>
        </p:txBody>
      </p:sp>
    </p:spTree>
    <p:extLst>
      <p:ext uri="{BB962C8B-B14F-4D97-AF65-F5344CB8AC3E}">
        <p14:creationId xmlns:p14="http://schemas.microsoft.com/office/powerpoint/2010/main" val="2028290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8396" y="228600"/>
            <a:ext cx="5322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Gated excitation with noise </a:t>
            </a:r>
          </a:p>
        </p:txBody>
      </p:sp>
      <p:pic>
        <p:nvPicPr>
          <p:cNvPr id="4" name="Picture 3" descr="Single_Pulse_nois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066800"/>
            <a:ext cx="7431521" cy="30190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4221088"/>
            <a:ext cx="7390790" cy="2131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en-US" sz="2000" dirty="0" smtClean="0"/>
              <a:t>white noise generated on FPGA running at 40 MS/s</a:t>
            </a: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en-US" sz="2000" dirty="0"/>
              <a:t>a</a:t>
            </a:r>
            <a:r>
              <a:rPr lang="en-US" sz="2000" dirty="0" smtClean="0"/>
              <a:t>vailable since 2012 for all dampers</a:t>
            </a:r>
            <a:endParaRPr lang="en-US" sz="2000" dirty="0" smtClean="0">
              <a:solidFill>
                <a:srgbClr val="00B050"/>
              </a:solidFill>
            </a:endParaRP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en-US" sz="2000" dirty="0"/>
              <a:t>h</a:t>
            </a:r>
            <a:r>
              <a:rPr lang="en-US" sz="2000" dirty="0" smtClean="0"/>
              <a:t>eavily used for tailoring </a:t>
            </a:r>
            <a:r>
              <a:rPr lang="en-US" sz="2000" dirty="0" err="1" smtClean="0"/>
              <a:t>emittance</a:t>
            </a:r>
            <a:r>
              <a:rPr lang="en-US" sz="2000" dirty="0" smtClean="0"/>
              <a:t> in MDs</a:t>
            </a: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en-US" sz="2000" dirty="0"/>
              <a:t>a</a:t>
            </a:r>
            <a:r>
              <a:rPr lang="en-US" sz="2000" dirty="0" smtClean="0"/>
              <a:t>perture measurements by blow-up</a:t>
            </a: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en-US" sz="2000" dirty="0"/>
              <a:t>l</a:t>
            </a:r>
            <a:r>
              <a:rPr lang="en-US" sz="2000" dirty="0" smtClean="0"/>
              <a:t>oss maps for collimation set-up</a:t>
            </a:r>
          </a:p>
          <a:p>
            <a:pPr>
              <a:spcAft>
                <a:spcPts val="300"/>
              </a:spcAft>
            </a:pPr>
            <a:r>
              <a:rPr lang="en-US" sz="2000" dirty="0">
                <a:solidFill>
                  <a:srgbClr val="FF0000"/>
                </a:solidFill>
              </a:rPr>
              <a:t>a</a:t>
            </a:r>
            <a:r>
              <a:rPr lang="en-US" sz="2000" dirty="0" smtClean="0">
                <a:solidFill>
                  <a:srgbClr val="FF0000"/>
                </a:solidFill>
              </a:rPr>
              <a:t>ny kind of excitation can be gated (also DDS produced narrow band)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590800" y="3657600"/>
            <a:ext cx="4038600" cy="1588"/>
          </a:xfrm>
          <a:prstGeom prst="straightConnector1">
            <a:avLst/>
          </a:prstGeom>
          <a:ln w="254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76600" y="3810000"/>
            <a:ext cx="2245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gate, 11 </a:t>
            </a:r>
            <a:r>
              <a:rPr lang="en-US" dirty="0" smtClean="0">
                <a:solidFill>
                  <a:srgbClr val="00B050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rgbClr val="00B050"/>
                </a:solidFill>
              </a:rPr>
              <a:t>s (example)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W. Hofle                     LHC Transverse Damper                  LARP  CM20 Napa  April 8-10, 2013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4858-C8C8-4B34-9212-A47D0D1F017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51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91680" y="332656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Selective blow-up (2 pilots)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96200" y="3048000"/>
            <a:ext cx="671979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96200" y="5029200"/>
            <a:ext cx="788999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18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</a:p>
        </p:txBody>
      </p:sp>
      <p:pic>
        <p:nvPicPr>
          <p:cNvPr id="10" name="Picture 9" descr="Pilots_W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219200"/>
            <a:ext cx="6096000" cy="487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2800" y="5715000"/>
            <a:ext cx="158138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stops at 18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</a:p>
          <a:p>
            <a:r>
              <a:rPr lang="en-US" dirty="0" smtClean="0">
                <a:sym typeface="Wingdings"/>
              </a:rPr>
              <a:t> aperture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W. Hofle                     LHC Transverse Damper                  LARP  CM20 Napa  April 8-10,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4858-C8C8-4B34-9212-A47D0D1F017E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75656" y="6116283"/>
            <a:ext cx="4630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/>
              <a:t>a</a:t>
            </a:r>
            <a:r>
              <a:rPr lang="en-US" sz="2000" dirty="0" smtClean="0"/>
              <a:t>perture measurement using ADT blow-up</a:t>
            </a:r>
          </a:p>
        </p:txBody>
      </p:sp>
    </p:spTree>
    <p:extLst>
      <p:ext uri="{BB962C8B-B14F-4D97-AF65-F5344CB8AC3E}">
        <p14:creationId xmlns:p14="http://schemas.microsoft.com/office/powerpoint/2010/main" val="3811017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Specifications and Design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               LHC Transverse Damper                  LARP  CM22 BNL   May 6, 2014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19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1831" y="1600200"/>
            <a:ext cx="3200027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damper (ADT blow-up) loss map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1200" y="1600200"/>
            <a:ext cx="202626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order resonance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09800" y="533400"/>
            <a:ext cx="6178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  <a:cs typeface="Cambria Math"/>
              </a:rPr>
              <a:t>Comparison of loss maps</a:t>
            </a:r>
          </a:p>
        </p:txBody>
      </p:sp>
      <p:pic>
        <p:nvPicPr>
          <p:cNvPr id="10" name="Picture 9" descr="LM_450GeV_StdRes_B2-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133600"/>
            <a:ext cx="4393600" cy="3564800"/>
          </a:xfrm>
          <a:prstGeom prst="rect">
            <a:avLst/>
          </a:prstGeom>
        </p:spPr>
      </p:pic>
      <p:pic>
        <p:nvPicPr>
          <p:cNvPr id="12" name="Picture 11" descr="LM_450GeV_BU-half-ADToff_B2-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133600"/>
            <a:ext cx="4393600" cy="356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5400" y="5715000"/>
            <a:ext cx="3308005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S. </a:t>
            </a:r>
            <a:r>
              <a:rPr lang="en-US" dirty="0" err="1" smtClean="0"/>
              <a:t>Redaelli</a:t>
            </a:r>
            <a:r>
              <a:rPr lang="en-US" dirty="0" smtClean="0"/>
              <a:t>, R. Schmidt, D. </a:t>
            </a:r>
            <a:r>
              <a:rPr lang="en-US" dirty="0" err="1" smtClean="0"/>
              <a:t>Valuch</a:t>
            </a:r>
            <a:r>
              <a:rPr lang="en-US" dirty="0" smtClean="0"/>
              <a:t>, </a:t>
            </a:r>
          </a:p>
          <a:p>
            <a:r>
              <a:rPr lang="en-US" dirty="0" smtClean="0"/>
              <a:t>D. </a:t>
            </a:r>
            <a:r>
              <a:rPr lang="en-US" dirty="0" err="1" smtClean="0"/>
              <a:t>Wollmann</a:t>
            </a:r>
            <a:r>
              <a:rPr lang="en-US" dirty="0" smtClean="0"/>
              <a:t>, M. </a:t>
            </a:r>
            <a:r>
              <a:rPr lang="en-US" dirty="0" err="1" smtClean="0"/>
              <a:t>Zerlauth</a:t>
            </a:r>
            <a:r>
              <a:rPr lang="en-US" dirty="0"/>
              <a:t> </a:t>
            </a:r>
            <a:r>
              <a:rPr lang="en-US" dirty="0" smtClean="0"/>
              <a:t>et al.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W. Hofle                     LHC Transverse Damper                  LARP  CM20 Napa  April 8-10,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4858-C8C8-4B34-9212-A47D0D1F017E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5576" y="5589240"/>
            <a:ext cx="3187541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 smtClean="0"/>
              <a:t>excitation with noise</a:t>
            </a:r>
          </a:p>
          <a:p>
            <a:pPr>
              <a:spcAft>
                <a:spcPts val="300"/>
              </a:spcAft>
            </a:pPr>
            <a:r>
              <a:rPr lang="en-US" sz="2000" dirty="0"/>
              <a:t>a</a:t>
            </a:r>
            <a:r>
              <a:rPr lang="en-US" sz="2000" dirty="0" smtClean="0"/>
              <a:t>lso used for collimation and </a:t>
            </a:r>
          </a:p>
          <a:p>
            <a:pPr>
              <a:spcAft>
                <a:spcPts val="300"/>
              </a:spcAft>
            </a:pPr>
            <a:r>
              <a:rPr lang="en-US" sz="2000" dirty="0" smtClean="0"/>
              <a:t>orbital bump quench test</a:t>
            </a:r>
          </a:p>
        </p:txBody>
      </p:sp>
    </p:spTree>
    <p:extLst>
      <p:ext uri="{BB962C8B-B14F-4D97-AF65-F5344CB8AC3E}">
        <p14:creationId xmlns:p14="http://schemas.microsoft.com/office/powerpoint/2010/main" val="355869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47501" y="2492896"/>
            <a:ext cx="3911009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evolution of beam oscillation amplitude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5955" y="2492896"/>
            <a:ext cx="2382533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Fast losses (BLM signal)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9672" y="260648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  <a:cs typeface="Cambria Math"/>
              </a:rPr>
              <a:t>Fast losses with ADT simulating UFO type losses for </a:t>
            </a:r>
            <a:r>
              <a:rPr lang="en-US" sz="3600" dirty="0">
                <a:latin typeface="+mj-lt"/>
                <a:cs typeface="Cambria Math"/>
              </a:rPr>
              <a:t>q</a:t>
            </a:r>
            <a:r>
              <a:rPr lang="en-US" sz="3600" dirty="0" smtClean="0">
                <a:latin typeface="+mj-lt"/>
                <a:cs typeface="Cambria Math"/>
              </a:rPr>
              <a:t>uench test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W. Hofle                     LHC Transverse Damper                  LARP  CM20 Napa  April 8-10,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4858-C8C8-4B34-9212-A47D0D1F017E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13" name="Picture 12" descr="Quench_Test_Gold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212976"/>
            <a:ext cx="3472929" cy="26000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rcRect l="27389" t="9541" b="11357"/>
          <a:stretch>
            <a:fillRect/>
          </a:stretch>
        </p:blipFill>
        <p:spPr>
          <a:xfrm>
            <a:off x="4644008" y="3140968"/>
            <a:ext cx="3774440" cy="25950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88224" y="5733256"/>
            <a:ext cx="677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 smtClean="0"/>
              <a:t>1 </a:t>
            </a:r>
            <a:r>
              <a:rPr lang="en-US" sz="2000" dirty="0" err="1" smtClean="0"/>
              <a:t>ms</a:t>
            </a:r>
            <a:endParaRPr lang="en-US" sz="2000" dirty="0" smtClean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588224" y="6165304"/>
            <a:ext cx="749424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051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Upgrades in ls1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771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ADT - post LS1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43</a:t>
            </a:fld>
            <a:endParaRPr lang="en-GB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107" y="1556792"/>
            <a:ext cx="5245100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3068960"/>
            <a:ext cx="3801041" cy="2823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en-US" sz="2000" dirty="0"/>
              <a:t>d</a:t>
            </a:r>
            <a:r>
              <a:rPr lang="en-US" sz="2000" dirty="0" smtClean="0"/>
              <a:t>oubling # of pick-ups</a:t>
            </a: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en-US" sz="2000" dirty="0"/>
              <a:t>c</a:t>
            </a:r>
            <a:r>
              <a:rPr lang="en-US" sz="2000" dirty="0" smtClean="0"/>
              <a:t>omplete re-cabling of PUs</a:t>
            </a: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en-US" sz="2000" dirty="0"/>
              <a:t>n</a:t>
            </a:r>
            <a:r>
              <a:rPr lang="en-US" sz="2000" dirty="0" smtClean="0"/>
              <a:t>ew digital hardware</a:t>
            </a: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en-US" sz="2000" dirty="0" smtClean="0"/>
              <a:t>reduction of noise</a:t>
            </a: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en-US" sz="2000" dirty="0" smtClean="0"/>
              <a:t>flexibility for gain control</a:t>
            </a: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en-US" sz="2000" dirty="0" smtClean="0"/>
              <a:t>instability diagnostics (trigger !)</a:t>
            </a: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en-US" sz="2000" dirty="0" smtClean="0"/>
              <a:t>tune diagnostics (GPU)</a:t>
            </a:r>
          </a:p>
          <a:p>
            <a:pPr>
              <a:spcAft>
                <a:spcPts val="300"/>
              </a:spcAft>
            </a:pPr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83568" y="1916832"/>
            <a:ext cx="284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 smtClean="0">
                <a:solidFill>
                  <a:srgbClr val="FF0000"/>
                </a:solidFill>
              </a:rPr>
              <a:t>Major upgrade in LS1</a:t>
            </a:r>
          </a:p>
        </p:txBody>
      </p:sp>
    </p:spTree>
    <p:extLst>
      <p:ext uri="{BB962C8B-B14F-4D97-AF65-F5344CB8AC3E}">
        <p14:creationId xmlns:p14="http://schemas.microsoft.com/office/powerpoint/2010/main" val="2083167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dirty="0" smtClean="0"/>
              <a:t>ADT pick-ups after </a:t>
            </a:r>
            <a:r>
              <a:rPr lang="en-GB" dirty="0" smtClean="0"/>
              <a:t>LS1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662" y="0"/>
            <a:ext cx="374663" cy="6858000"/>
          </a:xfrm>
        </p:spPr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174121" cy="365125"/>
          </a:xfrm>
        </p:spPr>
        <p:txBody>
          <a:bodyPr/>
          <a:lstStyle/>
          <a:p>
            <a:fld id="{E41DB357-E4E9-4009-AC9D-3793556B2D77}" type="slidenum">
              <a:rPr lang="en-GB" smtClean="0"/>
              <a:t>44</a:t>
            </a:fld>
            <a:endParaRPr lang="en-GB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89485"/>
              </p:ext>
            </p:extLst>
          </p:nvPr>
        </p:nvGraphicFramePr>
        <p:xfrm>
          <a:off x="457200" y="1219200"/>
          <a:ext cx="836327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002"/>
                <a:gridCol w="1173878"/>
                <a:gridCol w="1173878"/>
                <a:gridCol w="1173878"/>
                <a:gridCol w="1173878"/>
                <a:gridCol w="1173878"/>
                <a:gridCol w="1173878"/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B1 horizontal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Q10L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Q9L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Q7L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Q7R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Q9R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Q10R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28 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127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112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78 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16 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158 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existing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existing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new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new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Slide Number Placeholder 4"/>
          <p:cNvSpPr txBox="1">
            <a:spLocks/>
          </p:cNvSpPr>
          <p:nvPr/>
        </p:nvSpPr>
        <p:spPr>
          <a:xfrm>
            <a:off x="4038600" y="4724400"/>
            <a:ext cx="77336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7A7020-EA14-47A7-A27E-7024A417362B}" type="slidenum">
              <a:rPr lang="en-US" smtClean="0"/>
              <a:pPr/>
              <a:t>44</a:t>
            </a:fld>
            <a:endParaRPr lang="en-US" dirty="0"/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0289261"/>
              </p:ext>
            </p:extLst>
          </p:nvPr>
        </p:nvGraphicFramePr>
        <p:xfrm>
          <a:off x="457200" y="2514600"/>
          <a:ext cx="836327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002"/>
                <a:gridCol w="1173878"/>
                <a:gridCol w="1173878"/>
                <a:gridCol w="1173878"/>
                <a:gridCol w="1173878"/>
                <a:gridCol w="1173878"/>
                <a:gridCol w="1173878"/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B1 vertical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Q10L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Q9L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Q7L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Q7R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Q9R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Q10R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172 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25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52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127 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138 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38 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new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new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existing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existing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152400" y="2438400"/>
            <a:ext cx="9007071" cy="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5886381"/>
              </p:ext>
            </p:extLst>
          </p:nvPr>
        </p:nvGraphicFramePr>
        <p:xfrm>
          <a:off x="457200" y="3992880"/>
          <a:ext cx="836327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002"/>
                <a:gridCol w="1173878"/>
                <a:gridCol w="1173878"/>
                <a:gridCol w="1173878"/>
                <a:gridCol w="1173878"/>
                <a:gridCol w="1173878"/>
                <a:gridCol w="1173878"/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B2 horizontal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Q10L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Q9L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Q7L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Q7R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Q9R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Q10R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164 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60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173 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106 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30 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new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new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existing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existing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5652552"/>
              </p:ext>
            </p:extLst>
          </p:nvPr>
        </p:nvGraphicFramePr>
        <p:xfrm>
          <a:off x="457200" y="5288280"/>
          <a:ext cx="836327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002"/>
                <a:gridCol w="1173878"/>
                <a:gridCol w="1173878"/>
                <a:gridCol w="1173878"/>
                <a:gridCol w="1173878"/>
                <a:gridCol w="1173878"/>
                <a:gridCol w="1173878"/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B2 vertical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Q10L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Q9L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Q7L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Q7R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Q9R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Q10R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36 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140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169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23 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34 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itchFamily="18" charset="2"/>
                        </a:rPr>
                        <a:t>b</a:t>
                      </a:r>
                      <a:r>
                        <a:rPr lang="en-GB" dirty="0" smtClean="0"/>
                        <a:t> = 181 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existing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existing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new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new</a:t>
                      </a:r>
                      <a:endParaRPr lang="en-GB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152400" y="5212080"/>
            <a:ext cx="883920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19138230">
            <a:off x="1113032" y="3471645"/>
            <a:ext cx="7611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Engineering change request being prepared to swap 4x Q7 PU with Q8 pick-ups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Optics under revision 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108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844824"/>
            <a:ext cx="8229600" cy="4525963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en-GB" dirty="0" smtClean="0"/>
              <a:t>ADT used since middle of 2010 for all Physics fills</a:t>
            </a:r>
          </a:p>
          <a:p>
            <a:pPr>
              <a:spcAft>
                <a:spcPts val="600"/>
              </a:spcAft>
            </a:pPr>
            <a:r>
              <a:rPr lang="en-US" dirty="0" err="1" smtClean="0"/>
              <a:t>i</a:t>
            </a:r>
            <a:r>
              <a:rPr lang="en-GB" dirty="0" err="1" smtClean="0"/>
              <a:t>njection</a:t>
            </a:r>
            <a:r>
              <a:rPr lang="en-GB" dirty="0" smtClean="0"/>
              <a:t> damping in 10 turns achieved</a:t>
            </a:r>
          </a:p>
          <a:p>
            <a:pPr>
              <a:spcAft>
                <a:spcPts val="600"/>
              </a:spcAft>
            </a:pPr>
            <a:r>
              <a:rPr lang="en-GB" dirty="0"/>
              <a:t>f</a:t>
            </a:r>
            <a:r>
              <a:rPr lang="en-GB" dirty="0" smtClean="0"/>
              <a:t>eedback on during collisions thanks to good performance in terms of noise, preventing instabilities when beams not head-on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e</a:t>
            </a:r>
            <a:r>
              <a:rPr lang="en-GB" dirty="0" err="1" smtClean="0"/>
              <a:t>ssential</a:t>
            </a:r>
            <a:r>
              <a:rPr lang="en-GB" dirty="0" smtClean="0"/>
              <a:t> to keep </a:t>
            </a:r>
            <a:r>
              <a:rPr lang="en-GB" dirty="0" err="1" smtClean="0"/>
              <a:t>emittance</a:t>
            </a:r>
            <a:r>
              <a:rPr lang="en-GB" dirty="0" smtClean="0"/>
              <a:t> small and protect against instabilities</a:t>
            </a:r>
          </a:p>
          <a:p>
            <a:pPr>
              <a:spcAft>
                <a:spcPts val="600"/>
              </a:spcAft>
            </a:pPr>
            <a:r>
              <a:rPr lang="en-US" dirty="0"/>
              <a:t>u</a:t>
            </a:r>
            <a:r>
              <a:rPr lang="en-GB" dirty="0" err="1" smtClean="0"/>
              <a:t>sed</a:t>
            </a:r>
            <a:r>
              <a:rPr lang="en-GB" dirty="0" smtClean="0"/>
              <a:t> to excite beam for multiple purposes: cleaning, blow-up, loss maps, quench tests </a:t>
            </a:r>
            <a:r>
              <a:rPr lang="en-US" dirty="0" smtClean="0">
                <a:sym typeface="Wingdings"/>
              </a:rPr>
              <a:t> future potential for narrow band excitations</a:t>
            </a:r>
          </a:p>
          <a:p>
            <a:pPr>
              <a:spcAft>
                <a:spcPts val="600"/>
              </a:spcAft>
            </a:pPr>
            <a:r>
              <a:rPr lang="en-US" dirty="0">
                <a:sym typeface="Wingdings"/>
              </a:rPr>
              <a:t>b</a:t>
            </a:r>
            <a:r>
              <a:rPr lang="en-US" dirty="0" smtClean="0">
                <a:sym typeface="Wingdings"/>
              </a:rPr>
              <a:t>unch-by-bunch mode (25 ns) achieved with signal processing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ym typeface="Wingdings"/>
              </a:rPr>
              <a:t>promising results to use ADT for instability, tune, and Q’ diagnostics</a:t>
            </a:r>
          </a:p>
          <a:p>
            <a:pPr>
              <a:spcAft>
                <a:spcPts val="600"/>
              </a:spcAft>
            </a:pPr>
            <a:r>
              <a:rPr lang="en-US" dirty="0">
                <a:sym typeface="Wingdings"/>
              </a:rPr>
              <a:t>o</a:t>
            </a:r>
            <a:r>
              <a:rPr lang="en-US" dirty="0" smtClean="0">
                <a:sym typeface="Wingdings"/>
              </a:rPr>
              <a:t>ngoing program to improve electronics and to make continuous streaming of data for observation purposes possible</a:t>
            </a:r>
          </a:p>
          <a:p>
            <a:pPr>
              <a:spcAft>
                <a:spcPts val="600"/>
              </a:spcAft>
            </a:pPr>
            <a:r>
              <a:rPr lang="en-US" dirty="0">
                <a:sym typeface="Wingdings"/>
              </a:rPr>
              <a:t>m</a:t>
            </a:r>
            <a:r>
              <a:rPr lang="en-US" dirty="0" smtClean="0">
                <a:sym typeface="Wingdings"/>
              </a:rPr>
              <a:t>ajor upgrade of electronics in LS1 to improve features for excitation and to reduce noise in system, more pick-ups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530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dirty="0" smtClean="0"/>
              <a:t>LHC Transverse Damper (ADT)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928992" cy="9017852"/>
          </a:xfrm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nitially </a:t>
            </a:r>
            <a:r>
              <a:rPr lang="en-GB" dirty="0" smtClean="0">
                <a:solidFill>
                  <a:srgbClr val="0000FF"/>
                </a:solidFill>
              </a:rPr>
              <a:t>designed for</a:t>
            </a:r>
          </a:p>
          <a:p>
            <a:pPr lvl="2"/>
            <a:r>
              <a:rPr lang="en-US" dirty="0" err="1"/>
              <a:t>i</a:t>
            </a:r>
            <a:r>
              <a:rPr lang="en-GB" dirty="0" err="1" smtClean="0"/>
              <a:t>njection</a:t>
            </a:r>
            <a:r>
              <a:rPr lang="en-GB" dirty="0" smtClean="0"/>
              <a:t> damping</a:t>
            </a:r>
          </a:p>
          <a:p>
            <a:pPr lvl="2"/>
            <a:r>
              <a:rPr lang="en-US" dirty="0"/>
              <a:t>f</a:t>
            </a:r>
            <a:r>
              <a:rPr lang="en-GB" dirty="0" err="1" smtClean="0"/>
              <a:t>eedback</a:t>
            </a:r>
            <a:r>
              <a:rPr lang="en-GB" dirty="0" smtClean="0"/>
              <a:t> during ramp (coupled bunch instabilities)</a:t>
            </a:r>
          </a:p>
          <a:p>
            <a:pPr lvl="1"/>
            <a:endParaRPr lang="en-GB" dirty="0" smtClean="0"/>
          </a:p>
          <a:p>
            <a:pPr lvl="1"/>
            <a:r>
              <a:rPr lang="en-GB" dirty="0">
                <a:solidFill>
                  <a:srgbClr val="FF0000"/>
                </a:solidFill>
              </a:rPr>
              <a:t>t</a:t>
            </a:r>
            <a:r>
              <a:rPr lang="en-GB" dirty="0" smtClean="0">
                <a:solidFill>
                  <a:srgbClr val="FF0000"/>
                </a:solidFill>
              </a:rPr>
              <a:t>oday used for</a:t>
            </a:r>
          </a:p>
          <a:p>
            <a:pPr lvl="2"/>
            <a:r>
              <a:rPr lang="en-US" dirty="0"/>
              <a:t>p</a:t>
            </a:r>
            <a:r>
              <a:rPr lang="en-GB" dirty="0" err="1" smtClean="0"/>
              <a:t>roviding</a:t>
            </a:r>
            <a:r>
              <a:rPr lang="en-GB" dirty="0" smtClean="0"/>
              <a:t> stability at all times in the cycle</a:t>
            </a:r>
          </a:p>
          <a:p>
            <a:pPr marL="1073150" lvl="2" indent="0">
              <a:buNone/>
            </a:pPr>
            <a:r>
              <a:rPr lang="en-GB" dirty="0"/>
              <a:t>	</a:t>
            </a:r>
            <a:r>
              <a:rPr lang="en-GB" dirty="0" smtClean="0"/>
              <a:t>(including with colliding beams !)</a:t>
            </a:r>
          </a:p>
          <a:p>
            <a:pPr lvl="2"/>
            <a:r>
              <a:rPr lang="en-US" dirty="0"/>
              <a:t>d</a:t>
            </a:r>
            <a:r>
              <a:rPr lang="en-GB" dirty="0" err="1" smtClean="0"/>
              <a:t>iagnostics</a:t>
            </a:r>
            <a:r>
              <a:rPr lang="en-GB" dirty="0" smtClean="0"/>
              <a:t> tool to record bunch-by-bunch oscillation</a:t>
            </a:r>
          </a:p>
          <a:p>
            <a:pPr lvl="2"/>
            <a:r>
              <a:rPr lang="en-US" dirty="0"/>
              <a:t>a</a:t>
            </a:r>
            <a:r>
              <a:rPr lang="en-GB" dirty="0" err="1" smtClean="0"/>
              <a:t>bort</a:t>
            </a:r>
            <a:r>
              <a:rPr lang="en-GB" dirty="0" smtClean="0"/>
              <a:t> gap and injection cleaning</a:t>
            </a:r>
          </a:p>
          <a:p>
            <a:pPr lvl="2"/>
            <a:r>
              <a:rPr lang="en-US" dirty="0" smtClean="0"/>
              <a:t>blow-up for loss maps and aperture studies</a:t>
            </a:r>
          </a:p>
          <a:p>
            <a:pPr lvl="2"/>
            <a:r>
              <a:rPr lang="en-US" dirty="0" smtClean="0"/>
              <a:t>tool to produce losses for quench tests</a:t>
            </a:r>
          </a:p>
          <a:p>
            <a:pPr lvl="2"/>
            <a:r>
              <a:rPr lang="en-US" dirty="0" smtClean="0"/>
              <a:t>tune measurement (under development)</a:t>
            </a:r>
            <a:endParaRPr lang="en-GB" dirty="0" smtClean="0"/>
          </a:p>
          <a:p>
            <a:pPr lvl="2"/>
            <a:endParaRPr lang="en-GB" dirty="0" smtClean="0"/>
          </a:p>
          <a:p>
            <a:pPr lvl="2"/>
            <a:endParaRPr lang="en-GB" dirty="0" smtClean="0"/>
          </a:p>
          <a:p>
            <a:pPr lvl="2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188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/>
          <a:lstStyle/>
          <a:p>
            <a:r>
              <a:rPr lang="en-GB" dirty="0" smtClean="0"/>
              <a:t>Principle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4104456" cy="4525963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GB" dirty="0" smtClean="0">
                <a:solidFill>
                  <a:srgbClr val="0000FF"/>
                </a:solidFill>
              </a:rPr>
              <a:t>4 systems</a:t>
            </a:r>
          </a:p>
          <a:p>
            <a:pPr lvl="2"/>
            <a:r>
              <a:rPr lang="en-GB" dirty="0" smtClean="0"/>
              <a:t>2 beams</a:t>
            </a:r>
          </a:p>
          <a:p>
            <a:pPr lvl="2"/>
            <a:r>
              <a:rPr lang="en-US" dirty="0" smtClean="0"/>
              <a:t>2</a:t>
            </a:r>
            <a:r>
              <a:rPr lang="en-GB" dirty="0" smtClean="0"/>
              <a:t> planes (H/V)</a:t>
            </a:r>
          </a:p>
          <a:p>
            <a:pPr lvl="1"/>
            <a:r>
              <a:rPr lang="en-US" dirty="0">
                <a:solidFill>
                  <a:srgbClr val="3333CC"/>
                </a:solidFill>
              </a:rPr>
              <a:t>p</a:t>
            </a:r>
            <a:r>
              <a:rPr lang="en-GB" dirty="0" err="1" smtClean="0">
                <a:solidFill>
                  <a:srgbClr val="3333CC"/>
                </a:solidFill>
              </a:rPr>
              <a:t>er</a:t>
            </a:r>
            <a:r>
              <a:rPr lang="en-GB" dirty="0" smtClean="0">
                <a:solidFill>
                  <a:srgbClr val="3333CC"/>
                </a:solidFill>
              </a:rPr>
              <a:t> system</a:t>
            </a:r>
          </a:p>
          <a:p>
            <a:pPr lvl="2"/>
            <a:r>
              <a:rPr lang="en-GB" dirty="0" smtClean="0"/>
              <a:t>2 pick-ups</a:t>
            </a:r>
          </a:p>
          <a:p>
            <a:pPr lvl="2"/>
            <a:r>
              <a:rPr lang="en-GB" dirty="0" smtClean="0"/>
              <a:t>4 kickers</a:t>
            </a:r>
          </a:p>
          <a:p>
            <a:pPr lvl="1"/>
            <a:r>
              <a:rPr lang="en-US" dirty="0" err="1" smtClean="0">
                <a:solidFill>
                  <a:srgbClr val="3333CC"/>
                </a:solidFill>
              </a:rPr>
              <a:t>i</a:t>
            </a:r>
            <a:r>
              <a:rPr lang="en-GB" dirty="0" err="1" smtClean="0">
                <a:solidFill>
                  <a:srgbClr val="3333CC"/>
                </a:solidFill>
              </a:rPr>
              <a:t>nstalled</a:t>
            </a:r>
            <a:r>
              <a:rPr lang="en-GB" dirty="0" smtClean="0">
                <a:solidFill>
                  <a:srgbClr val="3333CC"/>
                </a:solidFill>
              </a:rPr>
              <a:t> in LHC point 4</a:t>
            </a:r>
          </a:p>
          <a:p>
            <a:pPr lvl="2"/>
            <a:r>
              <a:rPr lang="en-US" dirty="0"/>
              <a:t>t</a:t>
            </a:r>
            <a:r>
              <a:rPr lang="en-GB" dirty="0" err="1" smtClean="0"/>
              <a:t>unnel</a:t>
            </a:r>
            <a:endParaRPr lang="en-GB" dirty="0" smtClean="0"/>
          </a:p>
          <a:p>
            <a:pPr lvl="2"/>
            <a:r>
              <a:rPr lang="en-GB" dirty="0" smtClean="0"/>
              <a:t>UX45 (underground)</a:t>
            </a:r>
          </a:p>
          <a:p>
            <a:pPr lvl="2"/>
            <a:r>
              <a:rPr lang="en-GB" dirty="0" smtClean="0"/>
              <a:t>SR4 (surface)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556792"/>
            <a:ext cx="46101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53651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LHC Transverse Damper Specs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Hofle      Progress in Transverse Feedbacks ... for Hadron Machines               IPAC'13    Shanghai, China    May 13-17,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96752"/>
            <a:ext cx="7029450" cy="52692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6136" y="1340768"/>
            <a:ext cx="1512168" cy="864096"/>
          </a:xfrm>
          <a:prstGeom prst="rect">
            <a:avLst/>
          </a:prstGeom>
          <a:solidFill>
            <a:srgbClr val="FFFF00">
              <a:alpha val="3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52120" y="3068960"/>
            <a:ext cx="2304256" cy="288032"/>
          </a:xfrm>
          <a:prstGeom prst="rect">
            <a:avLst/>
          </a:prstGeom>
          <a:solidFill>
            <a:srgbClr val="FFFF00">
              <a:alpha val="3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52120" y="5445224"/>
            <a:ext cx="2304256" cy="288032"/>
          </a:xfrm>
          <a:prstGeom prst="rect">
            <a:avLst/>
          </a:prstGeom>
          <a:solidFill>
            <a:srgbClr val="FFFF00">
              <a:alpha val="3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10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/>
          <a:lstStyle/>
          <a:p>
            <a:r>
              <a:rPr lang="en-GB" dirty="0" smtClean="0"/>
              <a:t>Layout in point 4 of LHC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728" y="1412776"/>
            <a:ext cx="871220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35351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GB" dirty="0" smtClean="0"/>
              <a:t>ADT power System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Hofle                     LHC Transverse Damper                  LARP  CM20 Napa  April 8-10,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B357-E4E9-4009-AC9D-3793556B2D77}" type="slidenum">
              <a:rPr lang="en-GB" smtClean="0"/>
              <a:t>9</a:t>
            </a:fld>
            <a:endParaRPr lang="en-GB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8650" y="3429000"/>
            <a:ext cx="47053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WHOFLE_PC_Migration_10SEP12\AAA_NEW_FILES\Conferences\EPAC_Papers_2008\LHCADTKV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4232910" cy="212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SC005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717032"/>
            <a:ext cx="3657600" cy="250046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827584" y="2708920"/>
            <a:ext cx="1181472" cy="1257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755576" y="1772816"/>
            <a:ext cx="3095206" cy="369332"/>
          </a:xfrm>
          <a:prstGeom prst="rect">
            <a:avLst/>
          </a:prstGeom>
          <a:solidFill>
            <a:srgbClr val="FFFF00">
              <a:alpha val="39999"/>
            </a:srgbClr>
          </a:solidFill>
          <a:ln w="12700" cap="sq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0033"/>
                </a:solidFill>
              </a:rPr>
              <a:t>b</a:t>
            </a:r>
            <a:r>
              <a:rPr lang="en-US" dirty="0" smtClean="0">
                <a:solidFill>
                  <a:srgbClr val="660033"/>
                </a:solidFill>
              </a:rPr>
              <a:t>eam, kicked with electric field</a:t>
            </a:r>
            <a:endParaRPr lang="en-US" b="1" dirty="0">
              <a:solidFill>
                <a:srgbClr val="66003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0072" y="1340768"/>
            <a:ext cx="313623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length: each kicker 1.5 m</a:t>
            </a:r>
          </a:p>
          <a:p>
            <a:r>
              <a:rPr lang="en-US" dirty="0"/>
              <a:t>m</a:t>
            </a:r>
            <a:r>
              <a:rPr lang="en-US" dirty="0" smtClean="0"/>
              <a:t>ax voltage:  10.5 kV</a:t>
            </a:r>
          </a:p>
          <a:p>
            <a:r>
              <a:rPr lang="en-US" dirty="0" smtClean="0"/>
              <a:t>2 </a:t>
            </a:r>
            <a:r>
              <a:rPr lang="en-US" dirty="0" smtClean="0">
                <a:latin typeface="Symbol"/>
              </a:rPr>
              <a:t>m</a:t>
            </a:r>
            <a:r>
              <a:rPr lang="en-US" dirty="0" smtClean="0"/>
              <a:t>m kick to 450 </a:t>
            </a:r>
            <a:r>
              <a:rPr lang="en-US" dirty="0" err="1" smtClean="0"/>
              <a:t>GeV</a:t>
            </a:r>
            <a:r>
              <a:rPr lang="en-US" dirty="0" smtClean="0"/>
              <a:t> beam</a:t>
            </a:r>
          </a:p>
          <a:p>
            <a:r>
              <a:rPr lang="en-US" dirty="0"/>
              <a:t>k</a:t>
            </a:r>
            <a:r>
              <a:rPr lang="en-US" dirty="0" smtClean="0"/>
              <a:t>ick at 10 MHz: 1 kV</a:t>
            </a:r>
          </a:p>
          <a:p>
            <a:r>
              <a:rPr lang="en-US" dirty="0"/>
              <a:t>g</a:t>
            </a:r>
            <a:r>
              <a:rPr lang="en-US" dirty="0" smtClean="0"/>
              <a:t>ain up to beyond 20 MHz</a:t>
            </a:r>
          </a:p>
          <a:p>
            <a:r>
              <a:rPr lang="en-US" dirty="0" smtClean="0"/>
              <a:t>16 kickers, </a:t>
            </a:r>
          </a:p>
          <a:p>
            <a:r>
              <a:rPr lang="en-US" dirty="0" smtClean="0"/>
              <a:t>32x30 kW </a:t>
            </a:r>
            <a:r>
              <a:rPr lang="en-US" dirty="0" err="1" smtClean="0"/>
              <a:t>tetrode</a:t>
            </a:r>
            <a:r>
              <a:rPr lang="en-US" dirty="0" smtClean="0"/>
              <a:t> amplifiers</a:t>
            </a:r>
          </a:p>
          <a:p>
            <a:r>
              <a:rPr lang="en-US" dirty="0"/>
              <a:t>b</a:t>
            </a:r>
            <a:r>
              <a:rPr lang="en-US" dirty="0" smtClean="0"/>
              <a:t>andwidth up to 20 MHz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902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ARP_Napa_ADT_W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LARP_Napa_ADT_WH</Template>
  <TotalTime>900</TotalTime>
  <Words>2633</Words>
  <Application>Microsoft Macintosh PowerPoint</Application>
  <PresentationFormat>On-screen Show (4:3)</PresentationFormat>
  <Paragraphs>532</Paragraphs>
  <Slides>45</Slides>
  <Notes>1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LARP_Napa_ADT_WH</vt:lpstr>
      <vt:lpstr>Visio</vt:lpstr>
      <vt:lpstr>Equation</vt:lpstr>
      <vt:lpstr>LHC Transverse Damper (ADT) operational experience  and upgrade plans</vt:lpstr>
      <vt:lpstr>LHC Transverse Damper (ADT) operational experience  and upgrade plans</vt:lpstr>
      <vt:lpstr>LHC Transverse Damper (ADT)</vt:lpstr>
      <vt:lpstr>Specifications and Design</vt:lpstr>
      <vt:lpstr>LHC Transverse Damper (ADT)</vt:lpstr>
      <vt:lpstr>Principle</vt:lpstr>
      <vt:lpstr>LHC Transverse Damper Specs</vt:lpstr>
      <vt:lpstr>Layout in point 4 of LHC </vt:lpstr>
      <vt:lpstr>ADT power System</vt:lpstr>
      <vt:lpstr>PowerPoint Presentation</vt:lpstr>
      <vt:lpstr>Drive signal generation</vt:lpstr>
      <vt:lpstr>Overview of signal processing</vt:lpstr>
      <vt:lpstr>ADC / Signal Processing / DAC</vt:lpstr>
      <vt:lpstr>Operational Experience</vt:lpstr>
      <vt:lpstr>PowerPoint Presentation</vt:lpstr>
      <vt:lpstr>PowerPoint Presentation</vt:lpstr>
      <vt:lpstr>PowerPoint Presentation</vt:lpstr>
      <vt:lpstr>PowerPoint Presentation</vt:lpstr>
      <vt:lpstr>Bandwidth and bunch-by-bunch response</vt:lpstr>
      <vt:lpstr>Bunch-by-bunch mode</vt:lpstr>
      <vt:lpstr>Automated Fill Analysis: Damping Time </vt:lpstr>
      <vt:lpstr>Automated Fill Analysis: Damping Time </vt:lpstr>
      <vt:lpstr>Performance with Bunch Trains in LHC 2012</vt:lpstr>
      <vt:lpstr>Impact on tune and Q’ Measurement</vt:lpstr>
      <vt:lpstr>Operation through cycle</vt:lpstr>
      <vt:lpstr>PowerPoint Presentation</vt:lpstr>
      <vt:lpstr>Impact on BBQ tune system</vt:lpstr>
      <vt:lpstr>Closed loop transfer function</vt:lpstr>
      <vt:lpstr>Simulation with noise</vt:lpstr>
      <vt:lpstr>Tune shift by ADT in simulation</vt:lpstr>
      <vt:lpstr>PowerPoint Presentation</vt:lpstr>
      <vt:lpstr>Measured spectrum with ADT</vt:lpstr>
      <vt:lpstr>Tune Measurement with ADT</vt:lpstr>
      <vt:lpstr>Tune Measurement with ADT</vt:lpstr>
      <vt:lpstr>Q’ and ADT</vt:lpstr>
      <vt:lpstr>Damper As an Exciter</vt:lpstr>
      <vt:lpstr>Abort Gap Cleaning</vt:lpstr>
      <vt:lpstr>PowerPoint Presentation</vt:lpstr>
      <vt:lpstr>PowerPoint Presentation</vt:lpstr>
      <vt:lpstr>PowerPoint Presentation</vt:lpstr>
      <vt:lpstr>PowerPoint Presentation</vt:lpstr>
      <vt:lpstr>Upgrades in ls1</vt:lpstr>
      <vt:lpstr>ADT - post LS1 </vt:lpstr>
      <vt:lpstr>ADT pick-ups after LS1</vt:lpstr>
      <vt:lpstr>Conclusions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Transverse Damper (ADT)</dc:title>
  <dc:creator>Wolfgang Hofle</dc:creator>
  <cp:lastModifiedBy>Wolfgang Hofle</cp:lastModifiedBy>
  <cp:revision>92</cp:revision>
  <dcterms:created xsi:type="dcterms:W3CDTF">2013-04-02T13:56:05Z</dcterms:created>
  <dcterms:modified xsi:type="dcterms:W3CDTF">2014-05-07T14:33:39Z</dcterms:modified>
</cp:coreProperties>
</file>