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9" r:id="rId1"/>
    <p:sldMasterId id="2147484403" r:id="rId2"/>
  </p:sldMasterIdLst>
  <p:notesMasterIdLst>
    <p:notesMasterId r:id="rId23"/>
  </p:notesMasterIdLst>
  <p:handoutMasterIdLst>
    <p:handoutMasterId r:id="rId24"/>
  </p:handoutMasterIdLst>
  <p:sldIdLst>
    <p:sldId id="257" r:id="rId3"/>
    <p:sldId id="443" r:id="rId4"/>
    <p:sldId id="473" r:id="rId5"/>
    <p:sldId id="454" r:id="rId6"/>
    <p:sldId id="461" r:id="rId7"/>
    <p:sldId id="447" r:id="rId8"/>
    <p:sldId id="463" r:id="rId9"/>
    <p:sldId id="464" r:id="rId10"/>
    <p:sldId id="465" r:id="rId11"/>
    <p:sldId id="466" r:id="rId12"/>
    <p:sldId id="467" r:id="rId13"/>
    <p:sldId id="478" r:id="rId14"/>
    <p:sldId id="460" r:id="rId15"/>
    <p:sldId id="455" r:id="rId16"/>
    <p:sldId id="479" r:id="rId17"/>
    <p:sldId id="477" r:id="rId18"/>
    <p:sldId id="476" r:id="rId19"/>
    <p:sldId id="470" r:id="rId20"/>
    <p:sldId id="469" r:id="rId21"/>
    <p:sldId id="468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03"/>
    <a:srgbClr val="1206B2"/>
    <a:srgbClr val="000066"/>
    <a:srgbClr val="000099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60"/>
  </p:normalViewPr>
  <p:slideViewPr>
    <p:cSldViewPr>
      <p:cViewPr>
        <p:scale>
          <a:sx n="106" d="100"/>
          <a:sy n="106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38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28B7319-7F31-4CD8-B516-DF9E74DD80E5}" type="datetimeFigureOut">
              <a:rPr lang="en-US"/>
              <a:pPr/>
              <a:t>6/1/2014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EBCE7E2A-70AD-4E2A-8505-6099860EA9E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fld id="{C80700DA-E5BE-416A-804A-E35048103D42}" type="datetimeFigureOut">
              <a:rPr lang="en-US"/>
              <a:pPr/>
              <a:t>6/1/2014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416098"/>
            <a:ext cx="5485805" cy="4183995"/>
          </a:xfrm>
          <a:prstGeom prst="rect">
            <a:avLst/>
          </a:prstGeom>
        </p:spPr>
        <p:txBody>
          <a:bodyPr vert="horz" lIns="92281" tIns="46141" rIns="92281" bIns="4614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29121"/>
            <a:ext cx="2972098" cy="46574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fld id="{65488FE3-4133-41C1-9D0F-742575B6F22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13991" algn="l"/>
                <a:tab pos="1429498" algn="l"/>
                <a:tab pos="2148036" algn="l"/>
                <a:tab pos="2863543" algn="l"/>
              </a:tabLst>
            </a:pPr>
            <a:fld id="{308FE421-5B5F-4602-A2AE-F363E0F8BD30}" type="slidenum">
              <a:rPr lang="en-US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tabLst>
                  <a:tab pos="713991" algn="l"/>
                  <a:tab pos="1429498" algn="l"/>
                  <a:tab pos="2148036" algn="l"/>
                  <a:tab pos="2863543" algn="l"/>
                </a:tabLst>
              </a:pPr>
              <a:t>2</a:t>
            </a:fld>
            <a:endParaRPr lang="en-US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7391" y="8832195"/>
            <a:ext cx="2972098" cy="465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33" tIns="45638" rIns="91633" bIns="45638" anchor="b"/>
          <a:lstStyle/>
          <a:p>
            <a:pPr algn="r">
              <a:tabLst>
                <a:tab pos="0" algn="l"/>
                <a:tab pos="450224" algn="l"/>
                <a:tab pos="903479" algn="l"/>
                <a:tab pos="1356734" algn="l"/>
                <a:tab pos="1808474" algn="l"/>
                <a:tab pos="2261728" algn="l"/>
                <a:tab pos="2714984" algn="l"/>
                <a:tab pos="3166723" algn="l"/>
                <a:tab pos="3618463" algn="l"/>
                <a:tab pos="4073234" algn="l"/>
                <a:tab pos="4524973" algn="l"/>
                <a:tab pos="4978228" algn="l"/>
                <a:tab pos="5431484" algn="l"/>
                <a:tab pos="5883223" algn="l"/>
                <a:tab pos="6336478" algn="l"/>
                <a:tab pos="6789733" algn="l"/>
                <a:tab pos="7241473" algn="l"/>
                <a:tab pos="7694727" algn="l"/>
                <a:tab pos="8147983" algn="l"/>
                <a:tab pos="8601238" algn="l"/>
                <a:tab pos="9052977" algn="l"/>
              </a:tabLst>
            </a:pPr>
            <a:fld id="{1C5CB86C-234D-43C1-8FD3-0C216CD0573E}" type="slidenum">
              <a:rPr lang="en-US" sz="11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50224" algn="l"/>
                  <a:tab pos="903479" algn="l"/>
                  <a:tab pos="1356734" algn="l"/>
                  <a:tab pos="1808474" algn="l"/>
                  <a:tab pos="2261728" algn="l"/>
                  <a:tab pos="2714984" algn="l"/>
                  <a:tab pos="3166723" algn="l"/>
                  <a:tab pos="3618463" algn="l"/>
                  <a:tab pos="4073234" algn="l"/>
                  <a:tab pos="4524973" algn="l"/>
                  <a:tab pos="4978228" algn="l"/>
                  <a:tab pos="5431484" algn="l"/>
                  <a:tab pos="5883223" algn="l"/>
                  <a:tab pos="6336478" algn="l"/>
                  <a:tab pos="6789733" algn="l"/>
                  <a:tab pos="7241473" algn="l"/>
                  <a:tab pos="7694727" algn="l"/>
                  <a:tab pos="8147983" algn="l"/>
                  <a:tab pos="8601238" algn="l"/>
                  <a:tab pos="9052977" algn="l"/>
                </a:tabLst>
              </a:pPr>
              <a:t>2</a:t>
            </a:fld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54906" y="697846"/>
            <a:ext cx="4548188" cy="34846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564" tIns="45282" rIns="90564" bIns="4528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293" y="4414561"/>
            <a:ext cx="5022949" cy="4177846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13991" algn="l"/>
                <a:tab pos="1429498" algn="l"/>
                <a:tab pos="2148036" algn="l"/>
                <a:tab pos="2863543" algn="l"/>
              </a:tabLst>
            </a:pPr>
            <a:fld id="{308FE421-5B5F-4602-A2AE-F363E0F8BD30}" type="slidenum">
              <a:rPr lang="en-US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tabLst>
                  <a:tab pos="713991" algn="l"/>
                  <a:tab pos="1429498" algn="l"/>
                  <a:tab pos="2148036" algn="l"/>
                  <a:tab pos="2863543" algn="l"/>
                </a:tabLst>
              </a:pPr>
              <a:t>3</a:t>
            </a:fld>
            <a:endParaRPr lang="en-US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7391" y="8832195"/>
            <a:ext cx="2972098" cy="465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33" tIns="45638" rIns="91633" bIns="45638" anchor="b"/>
          <a:lstStyle/>
          <a:p>
            <a:pPr algn="r">
              <a:tabLst>
                <a:tab pos="0" algn="l"/>
                <a:tab pos="450224" algn="l"/>
                <a:tab pos="903479" algn="l"/>
                <a:tab pos="1356734" algn="l"/>
                <a:tab pos="1808474" algn="l"/>
                <a:tab pos="2261728" algn="l"/>
                <a:tab pos="2714984" algn="l"/>
                <a:tab pos="3166723" algn="l"/>
                <a:tab pos="3618463" algn="l"/>
                <a:tab pos="4073234" algn="l"/>
                <a:tab pos="4524973" algn="l"/>
                <a:tab pos="4978228" algn="l"/>
                <a:tab pos="5431484" algn="l"/>
                <a:tab pos="5883223" algn="l"/>
                <a:tab pos="6336478" algn="l"/>
                <a:tab pos="6789733" algn="l"/>
                <a:tab pos="7241473" algn="l"/>
                <a:tab pos="7694727" algn="l"/>
                <a:tab pos="8147983" algn="l"/>
                <a:tab pos="8601238" algn="l"/>
                <a:tab pos="9052977" algn="l"/>
              </a:tabLst>
            </a:pPr>
            <a:fld id="{1C5CB86C-234D-43C1-8FD3-0C216CD0573E}" type="slidenum">
              <a:rPr lang="en-US" sz="11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50224" algn="l"/>
                  <a:tab pos="903479" algn="l"/>
                  <a:tab pos="1356734" algn="l"/>
                  <a:tab pos="1808474" algn="l"/>
                  <a:tab pos="2261728" algn="l"/>
                  <a:tab pos="2714984" algn="l"/>
                  <a:tab pos="3166723" algn="l"/>
                  <a:tab pos="3618463" algn="l"/>
                  <a:tab pos="4073234" algn="l"/>
                  <a:tab pos="4524973" algn="l"/>
                  <a:tab pos="4978228" algn="l"/>
                  <a:tab pos="5431484" algn="l"/>
                  <a:tab pos="5883223" algn="l"/>
                  <a:tab pos="6336478" algn="l"/>
                  <a:tab pos="6789733" algn="l"/>
                  <a:tab pos="7241473" algn="l"/>
                  <a:tab pos="7694727" algn="l"/>
                  <a:tab pos="8147983" algn="l"/>
                  <a:tab pos="8601238" algn="l"/>
                  <a:tab pos="9052977" algn="l"/>
                </a:tabLst>
              </a:pPr>
              <a:t>3</a:t>
            </a:fld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54906" y="697846"/>
            <a:ext cx="4548188" cy="34846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564" tIns="45282" rIns="90564" bIns="4528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293" y="4414561"/>
            <a:ext cx="5022949" cy="4177846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13991" algn="l"/>
                <a:tab pos="1429498" algn="l"/>
                <a:tab pos="2148036" algn="l"/>
                <a:tab pos="2863543" algn="l"/>
              </a:tabLst>
            </a:pPr>
            <a:fld id="{308FE421-5B5F-4602-A2AE-F363E0F8BD30}" type="slidenum">
              <a:rPr lang="en-US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tabLst>
                  <a:tab pos="713991" algn="l"/>
                  <a:tab pos="1429498" algn="l"/>
                  <a:tab pos="2148036" algn="l"/>
                  <a:tab pos="2863543" algn="l"/>
                </a:tabLst>
              </a:pPr>
              <a:t>4</a:t>
            </a:fld>
            <a:endParaRPr lang="en-US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7391" y="8832195"/>
            <a:ext cx="2972098" cy="465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33" tIns="45638" rIns="91633" bIns="45638" anchor="b"/>
          <a:lstStyle/>
          <a:p>
            <a:pPr algn="r">
              <a:tabLst>
                <a:tab pos="0" algn="l"/>
                <a:tab pos="450224" algn="l"/>
                <a:tab pos="903479" algn="l"/>
                <a:tab pos="1356734" algn="l"/>
                <a:tab pos="1808474" algn="l"/>
                <a:tab pos="2261728" algn="l"/>
                <a:tab pos="2714984" algn="l"/>
                <a:tab pos="3166723" algn="l"/>
                <a:tab pos="3618463" algn="l"/>
                <a:tab pos="4073234" algn="l"/>
                <a:tab pos="4524973" algn="l"/>
                <a:tab pos="4978228" algn="l"/>
                <a:tab pos="5431484" algn="l"/>
                <a:tab pos="5883223" algn="l"/>
                <a:tab pos="6336478" algn="l"/>
                <a:tab pos="6789733" algn="l"/>
                <a:tab pos="7241473" algn="l"/>
                <a:tab pos="7694727" algn="l"/>
                <a:tab pos="8147983" algn="l"/>
                <a:tab pos="8601238" algn="l"/>
                <a:tab pos="9052977" algn="l"/>
              </a:tabLst>
            </a:pPr>
            <a:fld id="{1C5CB86C-234D-43C1-8FD3-0C216CD0573E}" type="slidenum">
              <a:rPr lang="en-US" sz="11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50224" algn="l"/>
                  <a:tab pos="903479" algn="l"/>
                  <a:tab pos="1356734" algn="l"/>
                  <a:tab pos="1808474" algn="l"/>
                  <a:tab pos="2261728" algn="l"/>
                  <a:tab pos="2714984" algn="l"/>
                  <a:tab pos="3166723" algn="l"/>
                  <a:tab pos="3618463" algn="l"/>
                  <a:tab pos="4073234" algn="l"/>
                  <a:tab pos="4524973" algn="l"/>
                  <a:tab pos="4978228" algn="l"/>
                  <a:tab pos="5431484" algn="l"/>
                  <a:tab pos="5883223" algn="l"/>
                  <a:tab pos="6336478" algn="l"/>
                  <a:tab pos="6789733" algn="l"/>
                  <a:tab pos="7241473" algn="l"/>
                  <a:tab pos="7694727" algn="l"/>
                  <a:tab pos="8147983" algn="l"/>
                  <a:tab pos="8601238" algn="l"/>
                  <a:tab pos="9052977" algn="l"/>
                </a:tabLst>
              </a:pPr>
              <a:t>4</a:t>
            </a:fld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54906" y="697846"/>
            <a:ext cx="4548188" cy="34846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564" tIns="45282" rIns="90564" bIns="4528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293" y="4414561"/>
            <a:ext cx="5022949" cy="4177846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A2CFF65-4857-4339-B18F-FABAD81F7F57}" type="datetimeFigureOut">
              <a:rPr lang="en-US" smtClean="0"/>
              <a:pPr/>
              <a:t>6/1/2014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F Cavi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 new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303338" y="5905500"/>
            <a:ext cx="6753225" cy="32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350" b="1" dirty="0">
                <a:solidFill>
                  <a:srgbClr val="1206B2"/>
                </a:solidFill>
                <a:latin typeface="Trebuchet MS" pitchFamily="34" charset="0"/>
              </a:rPr>
              <a:t>MICE RFCC Module Update – MICE CM29 at RAL, UK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7108825" y="6300788"/>
            <a:ext cx="949325" cy="304800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1206B2"/>
                </a:solidFill>
                <a:latin typeface="Trebuchet MS" pitchFamily="34" charset="0"/>
              </a:rPr>
              <a:t>Page </a:t>
            </a:r>
            <a:fld id="{7F0864DA-2DEF-4842-B33A-3BC837D74A9F}" type="slidenum">
              <a:rPr lang="en-US" sz="1400" b="1" smtClean="0">
                <a:solidFill>
                  <a:srgbClr val="1206B2"/>
                </a:solidFill>
                <a:latin typeface="Trebuchet MS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 dirty="0">
              <a:solidFill>
                <a:srgbClr val="1206B2"/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>
          <a:xfrm>
            <a:off x="1301750" y="6300788"/>
            <a:ext cx="5715000" cy="304800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5" b="1" dirty="0" smtClean="0">
                <a:solidFill>
                  <a:srgbClr val="1206B2"/>
                </a:solidFill>
                <a:latin typeface="Trebuchet MS" pitchFamily="34" charset="0"/>
              </a:rPr>
              <a:t>Allan DeMello - Lawrence Berkeley National Lab – February 17, 2011</a:t>
            </a:r>
            <a:endParaRPr lang="en-US" sz="1325" b="1" dirty="0">
              <a:solidFill>
                <a:srgbClr val="1206B2"/>
              </a:solidFill>
              <a:latin typeface="Trebuchet MS" pitchFamily="34" charset="0"/>
            </a:endParaRP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1"/>
          </p:nvPr>
        </p:nvSpPr>
        <p:spPr>
          <a:xfrm>
            <a:off x="762000" y="276225"/>
            <a:ext cx="7620000" cy="533400"/>
          </a:xfrm>
        </p:spPr>
        <p:txBody>
          <a:bodyPr/>
          <a:lstStyle>
            <a:lvl1pPr algn="ctr">
              <a:buNone/>
              <a:defRPr b="1">
                <a:solidFill>
                  <a:schemeClr val="bg1"/>
                </a:solidFill>
                <a:latin typeface="Trebuchet MS" pitchFamily="34" charset="0"/>
              </a:defRPr>
            </a:lvl1pPr>
            <a:lvl2pPr>
              <a:defRPr>
                <a:solidFill>
                  <a:srgbClr val="FDDF03"/>
                </a:solidFill>
              </a:defRPr>
            </a:lvl2pPr>
            <a:lvl3pPr>
              <a:defRPr>
                <a:solidFill>
                  <a:srgbClr val="FDDF03"/>
                </a:solidFill>
              </a:defRPr>
            </a:lvl3pPr>
            <a:lvl4pPr>
              <a:defRPr>
                <a:solidFill>
                  <a:srgbClr val="FDDF03"/>
                </a:solidFill>
              </a:defRPr>
            </a:lvl4pPr>
            <a:lvl5pPr>
              <a:defRPr>
                <a:solidFill>
                  <a:srgbClr val="FDDF0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600201" y="6463746"/>
            <a:ext cx="556260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325" b="0" dirty="0" smtClean="0">
                <a:solidFill>
                  <a:schemeClr val="tx1"/>
                </a:solidFill>
                <a:latin typeface="Trebuchet MS" pitchFamily="34" charset="0"/>
              </a:rPr>
              <a:t>June 2, 2014           Allan DeMello      MICE RF Workshop</a:t>
            </a:r>
            <a:endParaRPr lang="en-US" sz="1325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7199244" y="6470373"/>
            <a:ext cx="949325" cy="304800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/>
            <a:r>
              <a:rPr lang="en-US" sz="1400" b="0" dirty="0">
                <a:solidFill>
                  <a:schemeClr val="tx1"/>
                </a:solidFill>
                <a:latin typeface="Trebuchet MS" pitchFamily="34" charset="0"/>
              </a:rPr>
              <a:t>Page </a:t>
            </a:r>
            <a:fld id="{57A6E030-99A8-4F5D-9077-41B8D4E181BE}" type="slidenum">
              <a:rPr lang="en-US" sz="1400" b="0">
                <a:solidFill>
                  <a:schemeClr val="tx1"/>
                </a:solidFill>
                <a:latin typeface="Trebuchet MS" pitchFamily="34" charset="0"/>
              </a:rPr>
              <a:pPr algn="ctr"/>
              <a:t>‹#›</a:t>
            </a:fld>
            <a:endParaRPr lang="en-US" sz="14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600201" y="6463746"/>
            <a:ext cx="556260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325" b="0" dirty="0" smtClean="0">
                <a:solidFill>
                  <a:schemeClr val="tx1"/>
                </a:solidFill>
                <a:latin typeface="Trebuchet MS" pitchFamily="34" charset="0"/>
              </a:rPr>
              <a:t>June 22, 2013           A. DeMello      MAP Collaboration</a:t>
            </a:r>
            <a:r>
              <a:rPr lang="en-US" sz="1325" b="0" baseline="0" dirty="0" smtClean="0">
                <a:solidFill>
                  <a:schemeClr val="tx1"/>
                </a:solidFill>
                <a:latin typeface="Trebuchet MS" pitchFamily="34" charset="0"/>
              </a:rPr>
              <a:t> Meeting</a:t>
            </a:r>
            <a:endParaRPr lang="en-US" sz="1325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7199244" y="6470373"/>
            <a:ext cx="949325" cy="304800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/>
            <a:r>
              <a:rPr lang="en-US" sz="1400" b="0" dirty="0">
                <a:solidFill>
                  <a:schemeClr val="tx1"/>
                </a:solidFill>
                <a:latin typeface="Trebuchet MS" pitchFamily="34" charset="0"/>
              </a:rPr>
              <a:t>Page </a:t>
            </a:r>
            <a:fld id="{57A6E030-99A8-4F5D-9077-41B8D4E181BE}" type="slidenum">
              <a:rPr lang="en-US" sz="1400" b="0">
                <a:solidFill>
                  <a:schemeClr val="tx1"/>
                </a:solidFill>
                <a:latin typeface="Trebuchet MS" pitchFamily="34" charset="0"/>
              </a:rPr>
              <a:pPr algn="ctr"/>
              <a:t>‹#›</a:t>
            </a:fld>
            <a:endParaRPr lang="en-US" sz="14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FF65-4857-4339-B18F-FABAD81F7F57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E7D-745F-4E27-9B5A-897BCB4A3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583" y="63742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June 22,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756" y="6374295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A. DeMello   MAP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73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EE7D-745F-4E27-9B5A-897BCB4A36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15" cstate="print"/>
          <a:stretch>
            <a:fillRect/>
          </a:stretch>
        </p:blipFill>
        <p:spPr bwMode="auto">
          <a:xfrm>
            <a:off x="8458199" y="6152800"/>
            <a:ext cx="616227" cy="57058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2290" name="AutoShape 2" descr="data:image/jpeg;base64,/9j/4AAQSkZJRgABAQAAAQABAAD/2wCEAAkGBhESEBUUEBQVFBQVFRQVFxcWGBgVGBUWFhUVGhgaFRoYHSYiGhkjGhQXHy8iJScqLy8sFR8xNzAqNSYrLCkBCQoKDgwOGg8PGikkHyQwNC00LTQ0LCwsLCwsLCwtLDQsLCwwLCwsLCwsLCwsLCwtKiwsLCksLCwsKSksLCksLP/AABEIAK8BIAMBIgACEQEDEQH/xAAcAAEAAwADAQEAAAAAAAAAAAAABQYHAQMEAgj/xABNEAABAwIDAgcKCQoGAgMAAAABAAIDBBEFEiEGMQcTIkFRYXEXMlRygZGSobLSIzQ1QlJzgrHBFDNTYoOTorPC0RYkNmPh8BVDdKPT/8QAGQEBAAMBAQAAAAAAAAAAAAAAAAIDBAEF/8QANBEAAgECAwQIBgICAwAAAAAAAAECAxEEEjEhQVFxExQyYYGRscEiM2Kh0fAj4ULxBRUk/9oADAMBAAIRAxEAPwDcUREAREQBERAEREBwSo1+NZtKdhmO7MDliB65Dofshx6l6ZaBrz8IS8czT3o7W7neW/kXoAtoAhJWXeZ5t1hOLyMuyQPityooMzCOm9zeQeX7IVP2d28q6MhhJkjGhikvyepp3sPVu6lul1A7Q7GUtYCZWZZLaSM0eO3mcOog+RRcd6PRoYyCj0dWKt3fv31Gzm21LWACN2WS2sb9HfZ5nDrHqU+sdwvg5qRiGUfmYJWOMrhkDgMrrMGpLraaab9VsS6m95nxVOlTkuid0/sERF0yBERAEREAREQBERAEREAREQBERAEREAREQBERAEREARdNTVsjaXSOaxo3ucQ0DtJUBNtTLLpQU75v92T4GHtBdynjxR5UJxpylp/RZLqFxbbOip7iWZuYfMby3eZt7eWyiJdkK2q+PVhDD/6qcZGW6C46u8oK92HcHmHw2tA15HPJeT1O08wXNpeoUY9uTfL8v8FdrOF0OJbSUz5DzFxt/CwOPrC8jtosfn/NU5iB3WiDfXMVpkFMxgsxrWjoaA0eYLssuWfEmsRSj2Ka8dpljsF2hl76ZzP2rGfy11dznFn9/Ut6OVPM7T0TotZsiZSXX5rsxivAyLuUYj+mh/eS/wD5rqPB3izByJB02bO5tvPZbEllzIiX/Y1t9vIxp2F49DuNSR+rKJfVmP3Lr/x9i1ObTF2nNNDl9dmn1rabL5fGCLEAjoOoTL3nVjoy7dOL/fEy+g4ZHj8/Tg9cbiP4XX+9WnC+EqgmsDIYnHmlGT+LVvrXoxPYKgnvmga0n50fwZ/h0PlBVOxfgdcLmkmB/UlFj5HtFvO0J8SJrqVXjF/b39jT4pmuALSHA7iCCD2EL7WAujxDDX/+2A33jWN/muxytmBcL7hZtbHcfpIxY/aYTr5D5EzcSFT/AI6aWam1JGpIvDhWNwVLM8EjZBz2Oo6nA6tPaF7lM85pxdmEREOBERAEREAREQBERAEXF1ygCIiAIiIAvPU8Zujyi+9zrm3Y0WufKF6EQEbFgMWcPlvNINzpOVl8Rves+yAeklSNlyiHXJvUIiIcCIiAIiIAiIgCIiAIiIDrnp2vaWvaHNOhDgCCOsHeqLtDwTwSXdSHiX/QNzGfxb5LjqV+RcauXUq1Sk7wdj891VDWYfMC4Phk+a9p0cP1XDRw6vOFetmOFgGzK4ZT+laOSfHaN3aNOoLQa/DopozHMxr2He1wuP8Ag9YWW7WcF0kV5KO8ke8xnWRvi/THVv7VCzjoepHEUcUstZWfH99zV4Z2vaHMcHNIuCDcEdII3rsWB7MbZVFC+zDmivyonbr85b9F3X5wVs+z20kFZFnhdutmYdHMPQ4fcdxUlK5ixODnQd9Vx/JKoiKRiCIiAIiIAiLz4hWtiifI/vWNLj5Bu7TuQ43baypY5tMY8RiGvFR/ByHmzSgE362gNPkKugKqE+zTpMNe14vPITUO+tOuX0eQpPYzF/yikYSbvZ8G7pu3cT2tsfKrJJWujLSlJTalv2r8ehOoiKs1hERAEREAREQBERAEREAREQBERAEREAREQBERAEsiICn7ZcHsVWDJDaOfff5snU8Dn/WGvTdZTBPVYfU6ZopmaEEaEdBG5zDb8Qv0MoHarZGGtjyv5Mje8kA5Teo9LTzj7ioOO9HpYXGuC6Optj6f0NktrYq6LM3kyNtxkd9WnpHS08xU8sWh4OcVicTEMp1GZkwZcX6QQbGwNj1LoxnCMWpYuMnllazMG3FQ52pvbQO6kzMslgqU5/x1Ft3G4IqZwU1T5KJzpHveeOeLvcXG2WPS7idNVc1JO55tWn0c3DgERF0rCiMYbxssUHzSeOk8SMjK0+NJl8jXL1YriQgYHO55Imem9rSfICT5F6GwNzF9uUQGk9TS4gedx866tm0hK0vhOyypWFf5PFJIN0VQM7OjNqQB5c7fMrsqpt9hrnRRzxfnIXtII32Lh9zsp86lDhxKsQnZTWsdv5+xa0UTQ44JKqaDS8TYzcc5I5XmJaPKpZRasXRkpK6CIi4SCo+PcLNJA8sia6dzSQS0hrARzZjv8gI61Ytq5ctDUu6IJt3iFfnJrLkDp08634TDxq3lLcefjMRKlaMd5uOGbaVs1iMMmDTrmMjW6HnHGBt9OtW6GQloLmlpIuWmxI6iQSPMUgiDWtaOYAeYWX2VjnKLfwq3mbIRkl8Tv5FR2n4S6WjeYwHTSje1lgGnoc47j1AHyLxYTt7X1ID4cNc6M3s7jQ0EAkaF7QDqLeRY7WS5pHu+k9zvScT+K/QGwkOXDaYf7TT6XK/FehXo06FNO12+fsYKFapXqNXsl+7yVoZ5HsBlj4p3O3MH28rdCo/aPa2momgzv5R71jRme7sHMOs2CmSsE4TZs2KT8+Xi2+aNn4krNhqKrVLPQ04ms6NO61L5R8Kjp3EU1DPKBbVpBtf6WVpDfOrdhGJyzNvLTyQHoeYzfsyOJ84Cp/AxBaild9KcjyNjj/uVoK5iFCMnCK05ncO5ygpyevIj8bx6CkiMlQ/K3cOdzj0NA3lUmLhafNJxdHRPlOpsX2dYc5DWmw16VGcNc95aZnQyV3pOYP6F5eBiG9ZK76MFvSkZ7vrWinQgqHSyV2Zqlebr9FF2Ro+CYvWSkflFGYBbvuNY/wDhGqmJpmsaXPIa1oJJJsABqSSdwXYqpwozZcLm/WMbfPKz+yxRSqTSStc2ybpwbbvYh8U4Y4GvyU0L5zewcTxbXHmyixcfMFMYXtNiMhHGYa5jekzMBH2XgErGtl4c9dTNPPPDfs4xpK/R4WzFU6dG0Yxv5mPC1Kla8nK3kcA6a6KiY/wu00LyynYagjQuDssd+p1iXdoFutW3aGXLSTu3WhlPmY5fmuy5g8PGrdy3HcZiJUrKO827CdrMUms4YcOLcA5rjMGck6g8oa6EcyuNM9xYC9uV1tW3zWPRfnXxh8GSJjR81jG+ZoH4L0LJOSk9iS8zZCLS2tvyK1tNt9S0RySEvltfi2WJF9xcSQGj19Sh8N4Samo1p8OlkZe2YPsNN/KLMt+q6yzaiXNXVLumeb+Y63qWy8F8GXC4elxkd55X29QC3VKFOjSUmrt/u4w0q9StVcU7Jfu8sGG1ckjLywuhd9FzmOPkLHH127FVuFr5P/bR/wBSuipfC18n/to/6l5ktGe3g/nQ5nXwQ/EHfXv9iNXhUfgh+IO+vf7EavC5HQ7jPny5hERSMpUuEk/5aP65nsvXqxbbiCnrIqV7Xl0uXlADK3O4tbfW5uRzbrrycJfxWP65vsvVR2/+XabtpP55WuhTjU2S7zz6tSUJya+n3LxW7cwxV7KNzX535BnFsoc8ckHW/Rr1pHtrBJiDqHK4vFxmIGQua3MW777r623hUbaT/UkP1lL9zUwn/U7vrZ/5D1b1eGW/038Q8RPNb6reBKbKyE4vKSd5qL9fK/4C0lZpsp8ryeNUe0VpayVdSeC7D5sIiKo2kPtfRPmoZ44m5nvjLWtFhcm2muiyrDuCfEHOBeI4wCDyn3Oh6GB33rbUWiliZ0ouMTNVw0KslKQC6575Tl32Nu22i7EWc0mHUXBNiD+/EcXjvufMwOWxYDh5gpYYnEExxsYSNxLQBcX5l70WitiJ1dkjPRw0KO2IKxnajYXEKmvqJI4bsdJyXucxoIsALXN9w6FsyKNGtKi24kq1GNZJSKzwfbPS0dIYp8mYyOfyCXCzg3eSBrofUrMiKucnOTk95ZCKhFRW4zbhI2PrKyqidTsBY2LKXOc1oDs7id5vutzL3cHexFRQvlfO6I8YxrbMJcQQSdSQOlXtFc8RN0+j3FKw0FU6TeFV+EbB56mi4qnbmeZIyRdreSCSblxA32VoRUwk4SUluLpxU4uL3mS7LcF9ZFUwzymJojka8tzFziAdQLC1/KtZC5RWVa0qrvIrpUY0laJG7S0j5aOojjF3vhkY0XAu5zSALnQalZRQ8D9c6xkdDGOtxefM0W9a2lFKliJ0k1EjVw8KrTluOGDRcoizmgw+TgzxCWaRwjaxrpHkF72jQvJBs253HoWs7J4U+mo4oZC0ujaQS25GrnHS4HT0KXRaKuInVST0M1LDQpNyWoVL4Wvk/wDbR/1K6Kl8LXyf+2j/AKlmloelhPnw5nXwQ/EHfXv9iNXhUfgh+IO+vf7EavC5HQ7jPny5hERSMpUeEv4rH9c32Xqo7f8Ay7TdtJ/PKt3CV8Vj+ub7L1IYlsZTT1cdVJn4yLLYB1muyOLm5ha+hPMR13WujUVPa+88+pTdSckvp9ygbSf6kh+spfuamE/6nd9bP/Ier/V7GU0layrcHcazLYX5BLe9JFr3HbzBcQ7F0za41gz8ab6ZuQCW5S4C17kX57anRWLEQy2+m3iHh55r/VfwKnsp8ryeNUe0VpazTZT5Xk8ao9orS1lq6k8F2HzYREVRtImr2iY02ZFPMf8AajcQPtOs3zFeYY/VO7yhl+2+Nn4lT9kspXXArcZP/L097lfNfiLu9poWePNm9lqWxQ89Iz967+ysFkTN3HOje+T/AHkV7/x2JHfVRN8WG/tFcf8Aga099XuHTlhjHm1ViRMzOdDHi/N/krh2WnPfV1R9nK37lx/g997mtqz+0A/BWREzsdBD9bK27YkHfVVf73/hfJ2GbzVVX+9P9lZkTPI51enwKqNhiNRWVQPj3XB2NqB3tfUDtuf6wrWi7nkOr0+H3ZUTsxiLe8r3Hxmk/eSvh1BjLO9nhk7QB57sH3q4omd9xzq8dza8WUt2K4zH31PHIP1bH2X/AIL5dwgTR/GKORnXdw9pv4q7WXFkzLejnQzXZm/GzKtScJFG7vuMj8Ztx/ASpmj2hpZfzc0bj0ZgD5jYrmswCml/OQxu68oB8419agq7g2pX/my+M9RzDzO19a78D7jn/ojwf2ZbLrlZ8dkMRptaWozAfNDiz+F12+tfI23rqcgVcFx0kGMnscLtPkCdHfR3Oday/Mi190aGireG7fUktg5xiceaQWHpC485CsMcocAWkEHcQbg9hUGmtTRCpGavF3PtUvha+T/20f8AUroqXwtfJ/7aP+pRlobMJ8+HM6+CH4g769/sRq8Kj8EPxB317/YjV4XI6HcZ8+XMIiKRlKjwl/FY/rm+y9W0KpcJfxWP65vsvVtCm+yjPD5s/D3OURFA0GabKfK8njVHtFaWs02U+V5PGqPaK0tW1dTFguw+bCIiqNoREQBERAEREAREQBERAEREAREQBERAEREAXxJE1wIcAQd4IuD2gr7RAVnFdgKWW5Y0wu6Y93ladPNZVibZvEKEl9O5zmDX4PX0oze/kutNQhWKo0ZamFpyd1sfFFCwfhM3NqmW5s7P6mb/ADX7FZMQo6XEaYsLg+MkEOY7VrhuPURfcR5FxjeyVNU3L25X/TZo7y8zvKqJX7PVuHvMsLiWD57Oj/cZ0dtwpWhPTYVqrXwzu9qW9ar9/WXbY7Zo0ML4i8PBlc9rrWOUtaBmHTyVPqlbP8IrH2ZVARu3B47w9v0fu7Fc2PBAINwdQRuI6lU4uOxmxYhYhuadz6REXCRUeEv4rH9c32Xq2hVLhL+Kx/XN9l6toU32UZ4fNn4e5yiIoGgzTZT5Xk8ao9orS1mmynyvJ41R7RWlq2rqYsF2HzYREVRtCIiAIiIAiIgCIiAIiIAiIgCIiAIiIAiIgCIiAIiIAuCFyiAqO0WwEU1309opN9vmOPWPmnrHmVUw/G6vDpeLkaco3xv3W6Yzzdo06lrK8OK4NDUMyTNzDmPO09LTzFWxqbpbUYquFu89N2kdOB7RQ1TbxO1HfMOjm9o5x1jRSiyjGtl6ihfxsLnFgNxI3RzOp4G7t3H1Ky7MbfMltHU2ZJuD9zH9v0Xer7klT3x0OUsVtyVVZ/ZnZwl/FY/rm+y9W0Ks8IFC+WlHFjNkka9wG/KA4Egc9r37FZgovsovgn0svD3OURFAvM02U+V5PGqPaK0tZpsp8ryeNUe0Vpatq6mLBdh82ERFUbStd0bDfCWei/3U7o+G+Es9F/urD8BoGz1UMTyQ2SVjCRa4DnAG1wRfXoVwx3ZvBqSYwzy1mcNa7k8WRZ27XIvUnhKUZZbyueVDF1ZRzWjY0Duj4b4Sz0X+6ndHw3wlnov91Z1Pslh0tBPU0U1QTBvEuW1xY2IDBvB3gqC2e2Nqa1j3QZLRkB2d2XUi/QiwtFpttq3E68VXTSUU78DYu6PhvhLPRf7qd0fDfCWei/3VmPcrrumD96P7KFwLZeerlfFBkzsBc7M7KLBwabG2upXVhKDTanpyOPF100nDXmbR3R8N8JZ6L/dTuj4b4Sz0X+6sxHBVXdMH70f2UDU7OVEdU2lkaGzOcxgFwW3kIynMObUJHCUJaT9DksXXjrH1Ns7o+G+Es9F/up3R8N8JZ6L/AHVilbs1UR1RpcmeYZeTHy75mhwseizhc7guzH9l5qPKJ3RZ3fMa/M8C29wA0Hl15rqXUqOxZnt5HOu1rN5Vs5mz90fDfCWei/3U7o+G+Es9F/urLKTgzrZImSt4kNka17c0ljZwBF9N9ivPjGwNVTQumlMWRuW+WQOPKcGiwtrqQoLC4du2f0JPFYhK+T1Nb7o+G+Es9F/up3R8N8JZ6L/dWKHZuf8AIxV8niS/Jv5V723W3XCi1YsBSekn9it4+qtYr7m/90fDfCWei/3U7o+G+Es9F/urJ8K4PKyogZNHxQjffLmflOji03FulpX1iHBzVwxPleYcrGlxtICbDoFtSq+q4e9s/oWdaxFr5PU1buj4b4Sz0X+6ndHw3wlnov8AdWOQ7H1L6Q1UWSSNvfBjsz2235m2uLbz1a7l0YDszUVhfxIGWMZnvecrGjrcefn7BdS6nRs3mezkR65WullW3mbV3R8N8JZ6L/dTuj4b4Sz0X+6sDlZZxFwbEi41BtzjqUpsnhDKqsigkLg15cCW2DhZjjpcEbx0KUsDTiszbIxx9STypI2juj4b4Sz0X+6ndHw3wlnov91YptPhbKasmhjLi2N+UF1iSMoOtgBz9Ci0jgKckmmxLH1ItppG/wDdHw3wlnov91O6PhvhLPRf7qxDA8Dmq5hFAAXEF2psABvJPMNQO0hfGMYRLSzOhmFnttuNwQRcFp5wU6jSvlzO/gd69Vtmyq3ibl3R8N8JZ6L/AHU7o+G+Es9F/urIcB2GqqyIyw8XkDiw535TcAHo3coKQ7lVf83iXHoEoufOFW8Lh07OfoTWKxDV1D1NTpduMPme2KOdj3POUNyv5RPNq2yg9p+D4OvJRix3mLcD4nQf1Tp2LNti4y3E6ZpFiJgCOgi4K/QgWfEU1h5JRepbSaxcH0iMv2c20lpTxVQHOjBy2Pfx25hfeB9E+ToWk0NdHKwPicHNO4j8eg9Sido9kYasXPIlA0eB6nj5w9az9klZhk+ul+bUxygdH/bhVWVTTYyKnUwztPbHjwNeRQuz+1MNW3kcmQC7ozvHWPpN6/uU0qWrbGehGSmrxewzTZT5Xk8ao9orS1mmynyvJ21HtFaWrKupkwXYfNhERVG0/OeyHyhS/wDyIvbC1HavEq5lSRT0EdQzIz4R0ZcSbai9+ZZ1TbF4lG9r2RFr2kOaRJFcEG4I5SmbbQfpJf3kPvL26yjOakpR03v8Hh0XKEHFxlruRZKt1RPhFX+UwCjcwFwbGMgkDWh3KHQSMp6VD8GzWnDq4PjdM24vGy+Z4yHkttrcqKr8NxydmSYyPYd7TLHY9oDtfKuvDMExmmDhTh8YcbuDZIhcjQX5SrUI5HHNHa76lmeWdSyy2K2h1Y9g7ZGtFHhtXC4E5i9kr8wtoBcG2qlOB1tqyYHS0Dgen85Gvm20H6SX95D7yjsP2cxeB7nwtdG9wIc5skVyCbm/K6Va2pU3Byj539StXjUU1F+Vie2Z2YwipLn05qjJEc/EudEx7spuC3QAi+l8wtpe11F4hjH5TjsL+LfHaemZlkGV4yvbfMLmxud3Yo6l2PxOJ7ZIo3Me03DmyRgg+mvTVYBjEkrZZGudKwgteXxZgWm41zcxXEoqTedPZbXQNycUsjW2+mpotdiEDqmpp6eRtLXPEfwrmh3G/BMLQ0noFhbeLXAKx/aDB6mnmc2qa4PJJzElwk6XNce++/pUrW7J4pNIZJY3PkNruMkVzlAA+dzADzL012D41NGI5s8jBawfJE6xG4gl179d0oqNLSSfH+n7Cs5VdYvu/te5bcWhhdh+H8dRzVfwLbcTm+D+DjuXZenTzLOMcwh7XvkZST08FxlEjH8gENFi9w53dfOArFT02PMY1jHSNa0BrQJIrAAWAHK6F11+HY5PGY5jI9jrXa6SKxsQR87pAPkXKX8b7UfPv4aHav8AIuzLy9yQhpJJNnGtiY57vygnKxpcbCQ30aCVSZsBqmNLn087WgXLnRSNAHSSW2AVlw/DMbgYI4TJGwEkNbJFa5Nz87pXZVUmOyMcyR0jmPBa5pkisQd4PKU4TyN2lGzd9SE450rxldK2hPUccTsCpBNTS1TeMdZkWbMDnn5Ry62AuPtBUjaHByXl9PQ1FPC1nKEjJHWIzFzi4jQWt5lL0VBjkMbY4jIxjb2aJIrC5JNuV0kr7qKbHpGOY90jmuaWuBkisWuFiDyucFQg8km1KOr38e7QnP44pOMtOHDvIPZDaOajqWuiN2vc1r2HvXtJtr0EX0PN2XBtHCjihgcKKna2GEtErwwZeMc9ztHW5uTe39gFW2bDYgCCIbEG4PGRaEfaXoxLZfFah+edjpH2DczpIr2F7Dvus+dWS6J1FO68/Iri6qpuFn5eZVlZeDj5Up/Gf/Keun/Adf8Aof8A7IvfXfRbI4nDIJIoyx7b2cJIri4INuV0Eq2pUhKLjmW1cSqnTnGSllezuJDbPZOtlxCofFTyvY6S7XBtwRlbqPMqxieA1NOAaiJ8QdcAuFr232VuttB+kl/eQ+8vHiODYzPl48PkyHM3NJEcp01HK6lVTqONk5Rsu8tqU1K7UZXfcWHBMCbSYa5slRFTVVY3vpXZSyL6Ldb5rE9hd1LnbDBm1tA2aKaKoqaVgEroiDxjNb3A3EWL/StzKrYlsxi1Q/POx0jgA0F0kRIAJIHfbrk+dfeGbO4vTkmna+MuADsskWoB0vyv+3VWVXz51mvfd/u1i3M7ZMjta2//AFe5Yti2MOBziWF9QzjzeKO+d/5m1suuh18i9uxdNTCrBhw6ppn5H2ll4wsbpuObTXcqth2E41TsLIM8bSS4hskQGY2ue+6gvS9m0BBBkl16JYh6w7RRnBPNaa29/sShNpRvB7O73InZqMtxmIOILhVOBI0BIc4EjqJW+hYnsnsfWx18EksVmtlDnOzxnpudHXK2wLPjpKUo2d9hpwMWou6ttOV5sQw6OZhZK0OaeY/eDzHrC9KLAbmk9jMyxvYeemdxtIXPa05hl/OM69O+HWNepSmzfCG02jrOS7cJLck+OB3p693YryoPGdj6apuXNyP+mzRx8bmd5Qrc6krSMTw8qbzUX4bjtptn6cVAqYhlcQ65aeS/Pz23X57hS6okGzGI0h/yczZGb8juTf7LtPKHBd7dvJYtKumLSN5je0/wk/iuOLejuThWjDtxcfTzRdEVVi4SaI7zI3tZf2SVJ0m1dNLbI8m/6rh94UXFrVFsa9OWkkf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LBNL Logo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5542" y="6096000"/>
            <a:ext cx="1128630" cy="68579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402" r:id="rId8"/>
    <p:sldLayoutId id="2147484397" r:id="rId9"/>
    <p:sldLayoutId id="2147484398" r:id="rId10"/>
    <p:sldLayoutId id="2147484399" r:id="rId11"/>
    <p:sldLayoutId id="2147484400" r:id="rId12"/>
    <p:sldLayoutId id="21474844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B6F3-76F9-4DFC-8CDF-4C9DA1A0D2F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F240-E8A8-46F8-98FD-6949EFF65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tabLst>
                <a:tab pos="228600" algn="l"/>
                <a:tab pos="576263" algn="l"/>
              </a:tabLst>
            </a:pPr>
            <a:r>
              <a:rPr lang="en-US" dirty="0" smtClean="0"/>
              <a:t>Plans for RFCC Mechanical Assembly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171" name="Rectangle 18"/>
          <p:cNvSpPr>
            <a:spLocks noGrp="1" noChangeArrowheads="1"/>
          </p:cNvSpPr>
          <p:nvPr>
            <p:ph type="subTitle" idx="4294967295"/>
          </p:nvPr>
        </p:nvSpPr>
        <p:spPr>
          <a:xfrm>
            <a:off x="1104900" y="4897438"/>
            <a:ext cx="6934200" cy="8826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tabLst>
                <a:tab pos="339725" algn="l"/>
                <a:tab pos="4232275" algn="l"/>
              </a:tabLst>
            </a:pPr>
            <a:r>
              <a:rPr lang="en-US" sz="2400" dirty="0" smtClean="0"/>
              <a:t>Allan DeMello</a:t>
            </a:r>
          </a:p>
          <a:p>
            <a:pPr marL="0" indent="0" algn="ctr" eaLnBrk="1" hangingPunct="1">
              <a:buFontTx/>
              <a:buNone/>
              <a:tabLst>
                <a:tab pos="339725" algn="l"/>
                <a:tab pos="4232275" algn="l"/>
              </a:tabLst>
            </a:pPr>
            <a:r>
              <a:rPr lang="en-US" sz="2000" dirty="0" smtClean="0"/>
              <a:t>Lawrence Berkeley National Laboratory</a:t>
            </a:r>
          </a:p>
        </p:txBody>
      </p:sp>
      <p:sp>
        <p:nvSpPr>
          <p:cNvPr id="7172" name="Text Box 19"/>
          <p:cNvSpPr txBox="1">
            <a:spLocks noChangeArrowheads="1"/>
          </p:cNvSpPr>
          <p:nvPr/>
        </p:nvSpPr>
        <p:spPr bwMode="auto">
          <a:xfrm>
            <a:off x="3149560" y="3352800"/>
            <a:ext cx="30324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MICE RF Workshop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June 2, 2014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 Assemble Vacuum Vessel Segments onto Fixtures</a:t>
            </a:r>
          </a:p>
        </p:txBody>
      </p:sp>
      <p:pic>
        <p:nvPicPr>
          <p:cNvPr id="8" name="Picture 5" descr="Cryostat Tower and 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2" y="1450754"/>
            <a:ext cx="7543795" cy="456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86400" y="1066800"/>
            <a:ext cx="36576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Autofit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1900" dirty="0" smtClean="0">
                <a:latin typeface="+mn-lt"/>
              </a:rPr>
              <a:t>Vessel segments will need to be accurately aligned in the fixtures using the module mating flange</a:t>
            </a:r>
            <a:endParaRPr lang="en-US" altLang="zh-CN" sz="19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 Bring Components Together - Align and Weld</a:t>
            </a:r>
          </a:p>
        </p:txBody>
      </p:sp>
      <p:pic>
        <p:nvPicPr>
          <p:cNvPr id="8" name="Picture 5" descr="Cryostat Tower and 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2" y="1450754"/>
            <a:ext cx="7543795" cy="456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67400" y="1143000"/>
            <a:ext cx="32766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47500" lnSpcReduction="20000"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4000" dirty="0" smtClean="0">
                <a:latin typeface="+mn-lt"/>
              </a:rPr>
              <a:t>Slide the segments up to the central sleeve </a:t>
            </a:r>
            <a:endParaRPr lang="en-US" altLang="zh-CN" sz="40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4000" dirty="0" smtClean="0">
                <a:latin typeface="+mn-lt"/>
              </a:rPr>
              <a:t>Alignment of the vessel segment and central sleeve RF ports to the scallops of the coupling coil vacuum vessel </a:t>
            </a:r>
            <a:endParaRPr lang="en-US" altLang="zh-CN" sz="40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4000" dirty="0" smtClean="0">
                <a:latin typeface="+mn-lt"/>
              </a:rPr>
              <a:t>After  alignment is verified tack weld the segments to the central sleeve</a:t>
            </a:r>
            <a:endParaRPr lang="en-US" sz="40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40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sz="22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28600"/>
            <a:ext cx="91440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 Weld Gussets Between Coupling Coil and Vacuum Vessel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5" descr="Cryostat Tower and 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2" y="1574147"/>
            <a:ext cx="7543795" cy="4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67400" y="1143000"/>
            <a:ext cx="32766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47500" lnSpcReduction="20000"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4000" dirty="0" smtClean="0">
                <a:latin typeface="+mn-lt"/>
              </a:rPr>
              <a:t>Attach 16 gussets – 8 per side</a:t>
            </a:r>
            <a:endParaRPr lang="en-US" altLang="zh-CN" sz="40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4000" dirty="0" smtClean="0">
                <a:latin typeface="+mn-lt"/>
              </a:rPr>
              <a:t>Welding process needed to minimize distortion of RF vacuum vessel </a:t>
            </a:r>
            <a:r>
              <a:rPr lang="en-US" altLang="zh-CN" sz="4000" dirty="0" smtClean="0">
                <a:latin typeface="+mn-lt"/>
              </a:rPr>
              <a:t>and </a:t>
            </a:r>
            <a:r>
              <a:rPr lang="en-US" altLang="zh-CN" sz="4000" dirty="0" smtClean="0">
                <a:latin typeface="+mn-lt"/>
              </a:rPr>
              <a:t>coupling coil vacuum vessel </a:t>
            </a:r>
            <a:endParaRPr lang="en-US" altLang="zh-CN" sz="40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4000" dirty="0" smtClean="0">
                <a:latin typeface="+mn-lt"/>
              </a:rPr>
              <a:t>Alignment must be verified as welding is being carried out</a:t>
            </a:r>
            <a:endParaRPr lang="en-US" sz="40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40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sz="22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581400"/>
            <a:ext cx="11430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200" dirty="0" smtClean="0">
                <a:latin typeface="+mn-lt"/>
              </a:rPr>
              <a:t>Gussets</a:t>
            </a:r>
            <a:endParaRPr lang="en-US" sz="22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19600" y="3657600"/>
            <a:ext cx="19812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5257800" y="3505200"/>
            <a:ext cx="11430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>
            <a:off x="4267200" y="3810000"/>
            <a:ext cx="21336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86400" y="1371600"/>
            <a:ext cx="35814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Weld on RF coupler spools</a:t>
            </a:r>
            <a:endParaRPr lang="en-US" altLang="zh-CN" sz="22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200" dirty="0" smtClean="0">
                <a:latin typeface="+mn-lt"/>
              </a:rPr>
              <a:t>Weld on vacuum manifolds</a:t>
            </a:r>
            <a:endParaRPr lang="en-US" altLang="zh-CN" sz="2200" dirty="0" smtClean="0">
              <a:latin typeface="+mn-lt"/>
            </a:endParaRPr>
          </a:p>
        </p:txBody>
      </p:sp>
      <p:pic>
        <p:nvPicPr>
          <p:cNvPr id="22" name="Picture 21" descr="RFCC vac vessel and Support Frame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444" y="1371600"/>
            <a:ext cx="4586955" cy="4495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72200" y="5181600"/>
            <a:ext cx="25146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200" dirty="0" smtClean="0">
                <a:latin typeface="+mn-lt"/>
              </a:rPr>
              <a:t>2 Vacuum manifold</a:t>
            </a:r>
            <a:endParaRPr lang="en-US" sz="2200" dirty="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590800" y="5257800"/>
            <a:ext cx="35052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/>
          <p:cNvSpPr txBox="1">
            <a:spLocks/>
          </p:cNvSpPr>
          <p:nvPr/>
        </p:nvSpPr>
        <p:spPr>
          <a:xfrm>
            <a:off x="76200" y="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RF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Vacuum Manifolds and RF Spools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smtClean="0">
                <a:latin typeface="+mn-lt"/>
              </a:rPr>
              <a:t>(coupling coil removed for clarity)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191000" y="5105400"/>
            <a:ext cx="19050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3657600"/>
            <a:ext cx="25146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200" dirty="0" smtClean="0">
                <a:latin typeface="+mn-lt"/>
              </a:rPr>
              <a:t>4 RF coupler spools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81400" y="3733800"/>
            <a:ext cx="28194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95800" y="3581400"/>
            <a:ext cx="19050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oling Circu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6447" y="1277720"/>
            <a:ext cx="6651107" cy="4742080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19125" y="0"/>
            <a:ext cx="790575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Mount the RF Vacuum Vessel/Coupling Coil to the Support Stand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oling Circu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093" y="990600"/>
            <a:ext cx="7053814" cy="5029200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09650" y="228600"/>
            <a:ext cx="71247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Inserting Cavity Assemblies</a:t>
            </a: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oling Circu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093" y="995631"/>
            <a:ext cx="7053814" cy="5019137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09650" y="228600"/>
            <a:ext cx="71247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Inserting Cavity Assemblies</a:t>
            </a: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oling Circu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093" y="997782"/>
            <a:ext cx="7053814" cy="5014836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09650" y="228600"/>
            <a:ext cx="71247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Inserting Cavity Assemblies</a:t>
            </a: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oling Circu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093" y="997782"/>
            <a:ext cx="7053814" cy="5014836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09650" y="228600"/>
            <a:ext cx="71247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Inserting Cavity Assemblies</a:t>
            </a: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oling Circu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093" y="997782"/>
            <a:ext cx="7053814" cy="5014836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09650" y="228600"/>
            <a:ext cx="71247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Inserting Cavity Assemblies</a:t>
            </a: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2"/>
          <p:cNvSpPr>
            <a:spLocks noChangeShapeType="1"/>
          </p:cNvSpPr>
          <p:nvPr/>
        </p:nvSpPr>
        <p:spPr bwMode="auto">
          <a:xfrm flipV="1">
            <a:off x="3317875" y="4037013"/>
            <a:ext cx="876300" cy="469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33400" y="1752600"/>
            <a:ext cx="8153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92500" lnSpcReduction="20000"/>
          </a:bodyPr>
          <a:lstStyle/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800" dirty="0" err="1" smtClean="0">
                <a:latin typeface="+mn-lt"/>
              </a:rPr>
              <a:t>Cryostating</a:t>
            </a:r>
            <a:r>
              <a:rPr lang="en-US" altLang="zh-CN" sz="2800" dirty="0" smtClean="0">
                <a:latin typeface="+mn-lt"/>
              </a:rPr>
              <a:t> </a:t>
            </a:r>
            <a:r>
              <a:rPr lang="en-US" altLang="zh-CN" sz="2800" dirty="0" smtClean="0">
                <a:latin typeface="+mn-lt"/>
              </a:rPr>
              <a:t>the coupling coil cold mass</a:t>
            </a:r>
            <a:endParaRPr lang="en-US" altLang="zh-CN" sz="2800" dirty="0" smtClean="0">
              <a:latin typeface="+mn-lt"/>
            </a:endParaRP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2800" dirty="0" smtClean="0">
              <a:latin typeface="+mn-lt"/>
            </a:endParaRP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800" dirty="0" smtClean="0">
                <a:latin typeface="+mn-lt"/>
              </a:rPr>
              <a:t>Assemble and integrate the RF vacuum vessel to the coupling coil</a:t>
            </a: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800" dirty="0" smtClean="0">
              <a:latin typeface="+mn-lt"/>
            </a:endParaRP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800" dirty="0" smtClean="0">
                <a:latin typeface="+mn-lt"/>
              </a:rPr>
              <a:t>Assemble vacuum vessel onto support stand</a:t>
            </a: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2800" dirty="0" smtClean="0">
              <a:latin typeface="+mn-lt"/>
            </a:endParaRPr>
          </a:p>
          <a:p>
            <a:pPr marL="228600" indent="-228600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800" dirty="0" smtClean="0">
                <a:latin typeface="+mn-lt"/>
              </a:rPr>
              <a:t>Install cavities</a:t>
            </a:r>
            <a:endParaRPr lang="en-US" altLang="zh-CN" sz="2200" dirty="0" smtClean="0">
              <a:latin typeface="+mn-lt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62000" y="2286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RFCC Assembly Steps Overview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oling Circu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093" y="997782"/>
            <a:ext cx="7053814" cy="5014836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09650" y="228600"/>
            <a:ext cx="71247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Inserting Cavity Assemblies</a:t>
            </a:r>
          </a:p>
          <a:p>
            <a:pPr algn="ct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FCC - Blue Background with 90° section 20120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838200"/>
            <a:ext cx="4842357" cy="5144134"/>
          </a:xfrm>
          <a:prstGeom prst="rect">
            <a:avLst/>
          </a:prstGeom>
        </p:spPr>
      </p:pic>
      <p:pic>
        <p:nvPicPr>
          <p:cNvPr id="5" name="Picture 4" descr="RFCC - Blue Background 20120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4837187" cy="5138641"/>
          </a:xfrm>
          <a:prstGeom prst="rect">
            <a:avLst/>
          </a:prstGeom>
        </p:spPr>
      </p:pic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RFCC Module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3" name="Line 2"/>
          <p:cNvSpPr>
            <a:spLocks noChangeShapeType="1"/>
          </p:cNvSpPr>
          <p:nvPr/>
        </p:nvSpPr>
        <p:spPr bwMode="auto">
          <a:xfrm flipV="1">
            <a:off x="3317875" y="4037013"/>
            <a:ext cx="876300" cy="469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457200" y="228600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Intrgrate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Coupling Coil Sub-assemblies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3" name="Line 2"/>
          <p:cNvSpPr>
            <a:spLocks noChangeShapeType="1"/>
          </p:cNvSpPr>
          <p:nvPr/>
        </p:nvSpPr>
        <p:spPr bwMode="auto">
          <a:xfrm flipV="1">
            <a:off x="3317875" y="4037013"/>
            <a:ext cx="876300" cy="469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pic>
        <p:nvPicPr>
          <p:cNvPr id="8" name="Picture 7" descr="CC explo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192" y="1005131"/>
            <a:ext cx="8143617" cy="470986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altLang="zh-CN" b="1" dirty="0" smtClean="0"/>
              <a:t>Assemble and integrate the RF vacuum vessel to the coupling coil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 descr="Cold mass finished s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1" y="1404415"/>
            <a:ext cx="8000998" cy="46153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 Stage Coupling Coil for Assembly</a:t>
            </a:r>
          </a:p>
        </p:txBody>
      </p:sp>
      <p:pic>
        <p:nvPicPr>
          <p:cNvPr id="8" name="Picture 5" descr="Cryostat Tower and 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2" y="1450754"/>
            <a:ext cx="7543795" cy="456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91200" y="1143000"/>
            <a:ext cx="3048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Autofit/>
          </a:bodyPr>
          <a:lstStyle/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1900" dirty="0" smtClean="0">
                <a:latin typeface="+mn-lt"/>
              </a:rPr>
              <a:t>Coupling coil will need some support  </a:t>
            </a:r>
            <a:r>
              <a:rPr lang="en-US" altLang="zh-CN" sz="1900" dirty="0" err="1" smtClean="0">
                <a:latin typeface="+mn-lt"/>
              </a:rPr>
              <a:t>fixturing</a:t>
            </a:r>
            <a:r>
              <a:rPr lang="en-US" altLang="zh-CN" sz="1900" dirty="0" smtClean="0">
                <a:latin typeface="+mn-lt"/>
              </a:rPr>
              <a:t> </a:t>
            </a:r>
            <a:endParaRPr lang="en-US" sz="19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19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sz="19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endParaRPr lang="en-US" altLang="zh-CN" sz="19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 Stage Vacuum Vessel Central Sleeve</a:t>
            </a:r>
          </a:p>
        </p:txBody>
      </p:sp>
      <p:pic>
        <p:nvPicPr>
          <p:cNvPr id="8" name="Picture 5" descr="Cryostat Tower and 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2" y="1450754"/>
            <a:ext cx="7543795" cy="456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38800" y="1143000"/>
            <a:ext cx="3200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Autofit/>
          </a:bodyPr>
          <a:lstStyle/>
          <a:p>
            <a:pPr marL="114300" lvl="1" indent="-114300" eaLnBrk="0" hangingPunct="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1900" dirty="0" smtClean="0">
                <a:latin typeface="+mn-lt"/>
              </a:rPr>
              <a:t>The central sleeve can be roughly aligned with shims between the O.D. and the I.D. of the coupling coil</a:t>
            </a:r>
            <a:endParaRPr lang="en-US" sz="1900" dirty="0" smtClean="0"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19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sz="1900" dirty="0" smtClean="0">
              <a:solidFill>
                <a:schemeClr val="bg1"/>
              </a:solidFill>
              <a:latin typeface="+mn-lt"/>
            </a:endParaRPr>
          </a:p>
          <a:p>
            <a:pPr marL="119063" lvl="1" indent="-119063" eaLnBrk="0" hangingPunct="0">
              <a:lnSpc>
                <a:spcPct val="110000"/>
              </a:lnSpc>
              <a:spcBef>
                <a:spcPts val="0"/>
              </a:spcBef>
            </a:pPr>
            <a:endParaRPr lang="en-US" altLang="zh-CN" sz="19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Insert Vacuum Vessel Central Sleeve in Bore of Coupling Coil</a:t>
            </a:r>
          </a:p>
        </p:txBody>
      </p:sp>
      <p:pic>
        <p:nvPicPr>
          <p:cNvPr id="8" name="Picture 5" descr="Cryostat Tower and 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2" y="1450754"/>
            <a:ext cx="7543795" cy="456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400" y="228600"/>
            <a:ext cx="8077200" cy="5334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 Stage Vacuum Vessel Assembly Fixtures</a:t>
            </a:r>
          </a:p>
        </p:txBody>
      </p:sp>
      <p:pic>
        <p:nvPicPr>
          <p:cNvPr id="8" name="Picture 5" descr="Cryostat Tower and 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2" y="1450754"/>
            <a:ext cx="7543795" cy="456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62311</TotalTime>
  <Words>306</Words>
  <Application>Microsoft Office PowerPoint</Application>
  <PresentationFormat>On-screen Show (4:3)</PresentationFormat>
  <Paragraphs>64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1_Custom Design</vt:lpstr>
      <vt:lpstr>Plans for RFCC Mechanical Assembly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 RFCC Module  and  201 MHz Cavity Update</dc:title>
  <dc:creator>ajdemell</dc:creator>
  <cp:lastModifiedBy>Allan J DeMello</cp:lastModifiedBy>
  <cp:revision>1475</cp:revision>
  <dcterms:created xsi:type="dcterms:W3CDTF">2009-10-14T14:14:55Z</dcterms:created>
  <dcterms:modified xsi:type="dcterms:W3CDTF">2014-06-02T12:35:55Z</dcterms:modified>
</cp:coreProperties>
</file>