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389" r:id="rId1"/>
  </p:sldMasterIdLst>
  <p:notesMasterIdLst>
    <p:notesMasterId r:id="rId8"/>
  </p:notesMasterIdLst>
  <p:handoutMasterIdLst>
    <p:handoutMasterId r:id="rId9"/>
  </p:handoutMasterIdLst>
  <p:sldIdLst>
    <p:sldId id="257" r:id="rId2"/>
    <p:sldId id="443" r:id="rId3"/>
    <p:sldId id="461" r:id="rId4"/>
    <p:sldId id="460" r:id="rId5"/>
    <p:sldId id="473" r:id="rId6"/>
    <p:sldId id="474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11912"/>
    <a:srgbClr val="0C40C7"/>
    <a:srgbClr val="FDDF03"/>
    <a:srgbClr val="1206B2"/>
    <a:srgbClr val="000066"/>
    <a:srgbClr val="000099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385" autoAdjust="0"/>
    <p:restoredTop sz="94660"/>
  </p:normalViewPr>
  <p:slideViewPr>
    <p:cSldViewPr>
      <p:cViewPr varScale="1">
        <p:scale>
          <a:sx n="106" d="100"/>
          <a:sy n="106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8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128B7319-7F31-4CD8-B516-DF9E74DD80E5}" type="datetimeFigureOut">
              <a:rPr lang="en-US"/>
              <a:pPr/>
              <a:t>6/2/14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121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829121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EBCE7E2A-70AD-4E2A-8505-6099860EA9E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C80700DA-E5BE-416A-804A-E35048103D42}" type="datetimeFigureOut">
              <a:rPr lang="en-US"/>
              <a:pPr/>
              <a:t>6/2/14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098" y="4416098"/>
            <a:ext cx="5485805" cy="4183995"/>
          </a:xfrm>
          <a:prstGeom prst="rect">
            <a:avLst/>
          </a:prstGeom>
        </p:spPr>
        <p:txBody>
          <a:bodyPr vert="horz" lIns="92281" tIns="46141" rIns="92281" bIns="4614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121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8829121"/>
            <a:ext cx="2972098" cy="465743"/>
          </a:xfrm>
          <a:prstGeom prst="rect">
            <a:avLst/>
          </a:prstGeom>
        </p:spPr>
        <p:txBody>
          <a:bodyPr vert="horz" wrap="square" lIns="92281" tIns="46141" rIns="92281" bIns="46141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65488FE3-4133-41C1-9D0F-742575B6F22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3991" algn="l"/>
                <a:tab pos="1429498" algn="l"/>
                <a:tab pos="2148036" algn="l"/>
                <a:tab pos="2863543" algn="l"/>
              </a:tabLst>
            </a:pPr>
            <a:fld id="{308FE421-5B5F-4602-A2AE-F363E0F8BD30}" type="slidenum">
              <a:rPr lang="en-US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tabLst>
                  <a:tab pos="713991" algn="l"/>
                  <a:tab pos="1429498" algn="l"/>
                  <a:tab pos="2148036" algn="l"/>
                  <a:tab pos="2863543" algn="l"/>
                </a:tabLst>
              </a:pPr>
              <a:t>2</a:t>
            </a:fld>
            <a:endParaRPr lang="en-US" dirty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7391" y="8832195"/>
            <a:ext cx="2972098" cy="465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633" tIns="45638" rIns="91633" bIns="45638" anchor="b"/>
          <a:lstStyle/>
          <a:p>
            <a:pPr algn="r">
              <a:tabLst>
                <a:tab pos="0" algn="l"/>
                <a:tab pos="450224" algn="l"/>
                <a:tab pos="903479" algn="l"/>
                <a:tab pos="1356734" algn="l"/>
                <a:tab pos="1808474" algn="l"/>
                <a:tab pos="2261728" algn="l"/>
                <a:tab pos="2714984" algn="l"/>
                <a:tab pos="3166723" algn="l"/>
                <a:tab pos="3618463" algn="l"/>
                <a:tab pos="4073234" algn="l"/>
                <a:tab pos="4524973" algn="l"/>
                <a:tab pos="4978228" algn="l"/>
                <a:tab pos="5431484" algn="l"/>
                <a:tab pos="5883223" algn="l"/>
                <a:tab pos="6336478" algn="l"/>
                <a:tab pos="6789733" algn="l"/>
                <a:tab pos="7241473" algn="l"/>
                <a:tab pos="7694727" algn="l"/>
                <a:tab pos="8147983" algn="l"/>
                <a:tab pos="8601238" algn="l"/>
                <a:tab pos="9052977" algn="l"/>
              </a:tabLst>
            </a:pPr>
            <a:fld id="{1C5CB86C-234D-43C1-8FD3-0C216CD0573E}" type="slidenum">
              <a:rPr lang="en-US" sz="11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50224" algn="l"/>
                  <a:tab pos="903479" algn="l"/>
                  <a:tab pos="1356734" algn="l"/>
                  <a:tab pos="1808474" algn="l"/>
                  <a:tab pos="2261728" algn="l"/>
                  <a:tab pos="2714984" algn="l"/>
                  <a:tab pos="3166723" algn="l"/>
                  <a:tab pos="3618463" algn="l"/>
                  <a:tab pos="4073234" algn="l"/>
                  <a:tab pos="4524973" algn="l"/>
                  <a:tab pos="4978228" algn="l"/>
                  <a:tab pos="5431484" algn="l"/>
                  <a:tab pos="5883223" algn="l"/>
                  <a:tab pos="6336478" algn="l"/>
                  <a:tab pos="6789733" algn="l"/>
                  <a:tab pos="7241473" algn="l"/>
                  <a:tab pos="7694727" algn="l"/>
                  <a:tab pos="8147983" algn="l"/>
                  <a:tab pos="8601238" algn="l"/>
                  <a:tab pos="9052977" algn="l"/>
                </a:tabLst>
              </a:pPr>
              <a:t>2</a:t>
            </a:fld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154906" y="697846"/>
            <a:ext cx="4548188" cy="3484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64" tIns="45282" rIns="90564" bIns="45282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5293" y="4414561"/>
            <a:ext cx="5022949" cy="417784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3991" algn="l"/>
                <a:tab pos="1429498" algn="l"/>
                <a:tab pos="2148036" algn="l"/>
                <a:tab pos="2863543" algn="l"/>
              </a:tabLst>
            </a:pPr>
            <a:fld id="{308FE421-5B5F-4602-A2AE-F363E0F8BD30}" type="slidenum">
              <a:rPr lang="en-US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tabLst>
                  <a:tab pos="713991" algn="l"/>
                  <a:tab pos="1429498" algn="l"/>
                  <a:tab pos="2148036" algn="l"/>
                  <a:tab pos="2863543" algn="l"/>
                </a:tabLst>
              </a:pPr>
              <a:t>5</a:t>
            </a:fld>
            <a:endParaRPr lang="en-US" dirty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7391" y="8832195"/>
            <a:ext cx="2972098" cy="465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633" tIns="45638" rIns="91633" bIns="45638" anchor="b"/>
          <a:lstStyle/>
          <a:p>
            <a:pPr algn="r">
              <a:tabLst>
                <a:tab pos="0" algn="l"/>
                <a:tab pos="450224" algn="l"/>
                <a:tab pos="903479" algn="l"/>
                <a:tab pos="1356734" algn="l"/>
                <a:tab pos="1808474" algn="l"/>
                <a:tab pos="2261728" algn="l"/>
                <a:tab pos="2714984" algn="l"/>
                <a:tab pos="3166723" algn="l"/>
                <a:tab pos="3618463" algn="l"/>
                <a:tab pos="4073234" algn="l"/>
                <a:tab pos="4524973" algn="l"/>
                <a:tab pos="4978228" algn="l"/>
                <a:tab pos="5431484" algn="l"/>
                <a:tab pos="5883223" algn="l"/>
                <a:tab pos="6336478" algn="l"/>
                <a:tab pos="6789733" algn="l"/>
                <a:tab pos="7241473" algn="l"/>
                <a:tab pos="7694727" algn="l"/>
                <a:tab pos="8147983" algn="l"/>
                <a:tab pos="8601238" algn="l"/>
                <a:tab pos="9052977" algn="l"/>
              </a:tabLst>
            </a:pPr>
            <a:fld id="{1C5CB86C-234D-43C1-8FD3-0C216CD0573E}" type="slidenum">
              <a:rPr lang="en-US" sz="11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50224" algn="l"/>
                  <a:tab pos="903479" algn="l"/>
                  <a:tab pos="1356734" algn="l"/>
                  <a:tab pos="1808474" algn="l"/>
                  <a:tab pos="2261728" algn="l"/>
                  <a:tab pos="2714984" algn="l"/>
                  <a:tab pos="3166723" algn="l"/>
                  <a:tab pos="3618463" algn="l"/>
                  <a:tab pos="4073234" algn="l"/>
                  <a:tab pos="4524973" algn="l"/>
                  <a:tab pos="4978228" algn="l"/>
                  <a:tab pos="5431484" algn="l"/>
                  <a:tab pos="5883223" algn="l"/>
                  <a:tab pos="6336478" algn="l"/>
                  <a:tab pos="6789733" algn="l"/>
                  <a:tab pos="7241473" algn="l"/>
                  <a:tab pos="7694727" algn="l"/>
                  <a:tab pos="8147983" algn="l"/>
                  <a:tab pos="8601238" algn="l"/>
                  <a:tab pos="9052977" algn="l"/>
                </a:tabLst>
              </a:pPr>
              <a:t>5</a:t>
            </a:fld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154906" y="697846"/>
            <a:ext cx="4548188" cy="3484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64" tIns="45282" rIns="90564" bIns="45282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5293" y="4414561"/>
            <a:ext cx="5022949" cy="417784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3991" algn="l"/>
                <a:tab pos="1429498" algn="l"/>
                <a:tab pos="2148036" algn="l"/>
                <a:tab pos="2863543" algn="l"/>
              </a:tabLst>
            </a:pPr>
            <a:fld id="{308FE421-5B5F-4602-A2AE-F363E0F8BD30}" type="slidenum">
              <a:rPr lang="en-US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tabLst>
                  <a:tab pos="713991" algn="l"/>
                  <a:tab pos="1429498" algn="l"/>
                  <a:tab pos="2148036" algn="l"/>
                  <a:tab pos="2863543" algn="l"/>
                </a:tabLst>
              </a:pPr>
              <a:t>6</a:t>
            </a:fld>
            <a:endParaRPr lang="en-US" dirty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887391" y="8832195"/>
            <a:ext cx="2972098" cy="4657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633" tIns="45638" rIns="91633" bIns="45638" anchor="b"/>
          <a:lstStyle/>
          <a:p>
            <a:pPr algn="r">
              <a:tabLst>
                <a:tab pos="0" algn="l"/>
                <a:tab pos="450224" algn="l"/>
                <a:tab pos="903479" algn="l"/>
                <a:tab pos="1356734" algn="l"/>
                <a:tab pos="1808474" algn="l"/>
                <a:tab pos="2261728" algn="l"/>
                <a:tab pos="2714984" algn="l"/>
                <a:tab pos="3166723" algn="l"/>
                <a:tab pos="3618463" algn="l"/>
                <a:tab pos="4073234" algn="l"/>
                <a:tab pos="4524973" algn="l"/>
                <a:tab pos="4978228" algn="l"/>
                <a:tab pos="5431484" algn="l"/>
                <a:tab pos="5883223" algn="l"/>
                <a:tab pos="6336478" algn="l"/>
                <a:tab pos="6789733" algn="l"/>
                <a:tab pos="7241473" algn="l"/>
                <a:tab pos="7694727" algn="l"/>
                <a:tab pos="8147983" algn="l"/>
                <a:tab pos="8601238" algn="l"/>
                <a:tab pos="9052977" algn="l"/>
              </a:tabLst>
            </a:pPr>
            <a:fld id="{1C5CB86C-234D-43C1-8FD3-0C216CD0573E}" type="slidenum">
              <a:rPr lang="en-US" sz="11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450224" algn="l"/>
                  <a:tab pos="903479" algn="l"/>
                  <a:tab pos="1356734" algn="l"/>
                  <a:tab pos="1808474" algn="l"/>
                  <a:tab pos="2261728" algn="l"/>
                  <a:tab pos="2714984" algn="l"/>
                  <a:tab pos="3166723" algn="l"/>
                  <a:tab pos="3618463" algn="l"/>
                  <a:tab pos="4073234" algn="l"/>
                  <a:tab pos="4524973" algn="l"/>
                  <a:tab pos="4978228" algn="l"/>
                  <a:tab pos="5431484" algn="l"/>
                  <a:tab pos="5883223" algn="l"/>
                  <a:tab pos="6336478" algn="l"/>
                  <a:tab pos="6789733" algn="l"/>
                  <a:tab pos="7241473" algn="l"/>
                  <a:tab pos="7694727" algn="l"/>
                  <a:tab pos="8147983" algn="l"/>
                  <a:tab pos="8601238" algn="l"/>
                  <a:tab pos="9052977" algn="l"/>
                </a:tabLst>
              </a:pPr>
              <a:t>6</a:t>
            </a:fld>
            <a:endParaRPr lang="en-US" sz="11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1154906" y="697846"/>
            <a:ext cx="4548188" cy="34846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564" tIns="45282" rIns="90564" bIns="45282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5293" y="4414561"/>
            <a:ext cx="5022949" cy="4177846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FF65-4857-4339-B18F-FABAD81F7F57}" type="datetimeFigureOut">
              <a:rPr lang="en-US" smtClean="0"/>
              <a:pPr/>
              <a:t>6/2/14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EE7D-745F-4E27-9B5A-897BCB4A36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 userDrawn="1"/>
        </p:nvSpPr>
        <p:spPr bwMode="auto">
          <a:xfrm>
            <a:off x="1524001" y="6308725"/>
            <a:ext cx="6095999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Font typeface="Trebuchet MS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325" b="0" dirty="0" smtClean="0">
                <a:solidFill>
                  <a:srgbClr val="000000"/>
                </a:solidFill>
                <a:latin typeface="Trebuchet MS" pitchFamily="34" charset="0"/>
              </a:rPr>
              <a:t>Steve Virostek - LBNL</a:t>
            </a:r>
            <a:r>
              <a:rPr lang="en-US" sz="1325" b="0" baseline="0" dirty="0" smtClean="0">
                <a:solidFill>
                  <a:srgbClr val="000000"/>
                </a:solidFill>
                <a:latin typeface="Trebuchet MS" pitchFamily="34" charset="0"/>
              </a:rPr>
              <a:t>             </a:t>
            </a:r>
            <a:r>
              <a:rPr lang="en-US" sz="1325" b="0" dirty="0" smtClean="0">
                <a:solidFill>
                  <a:srgbClr val="000000"/>
                </a:solidFill>
                <a:latin typeface="Trebuchet MS" pitchFamily="34" charset="0"/>
              </a:rPr>
              <a:t>MICE RF Workshop              June 2, 2014      </a:t>
            </a:r>
            <a:endParaRPr lang="en-US" sz="1325" b="0" dirty="0">
              <a:solidFill>
                <a:srgbClr val="000000"/>
              </a:solidFill>
              <a:latin typeface="Trebuchet MS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>
          <a:xfrm>
            <a:off x="7356475" y="6315352"/>
            <a:ext cx="949325" cy="304800"/>
          </a:xfrm>
          <a:prstGeom prst="rect">
            <a:avLst/>
          </a:prstGeom>
          <a:noFill/>
          <a:ln/>
        </p:spPr>
        <p:txBody>
          <a:bodyPr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Trebuchet MS" pitchFamily="34" charset="0"/>
              </a:rPr>
              <a:t>Page </a:t>
            </a:r>
            <a:fld id="{57A6E030-99A8-4F5D-9077-41B8D4E181BE}" type="slidenum">
              <a:rPr lang="en-US" sz="1400" b="0">
                <a:solidFill>
                  <a:srgbClr val="000000"/>
                </a:solidFill>
                <a:latin typeface="Trebuchet MS" pitchFamily="34" charset="0"/>
              </a:rPr>
              <a:pPr algn="ctr"/>
              <a:t>‹#›</a:t>
            </a:fld>
            <a:endParaRPr lang="en-US" sz="1400" b="0" dirty="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583" y="63742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June 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8756" y="6374295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A. DeMello   MAP Collaboration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73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0EE7D-745F-4E27-9B5A-897BCB4A368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8458199" y="6152800"/>
            <a:ext cx="616227" cy="570580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2290" name="AutoShape 2" descr="data:image/jpeg;base64,/9j/4AAQSkZJRgABAQAAAQABAAD/2wCEAAkGBhESEBUUEBQVFBQVFRQVFxcWGBgVGBUWFhUVGhgaFRoYHSYiGhkjGhQXHy8iJScqLy8sFR8xNzAqNSYrLCkBCQoKDgwOGg8PGikkHyQwNC00LTQ0LCwsLCwsLCwtLDQsLCwwLCwsLCwsLCwsLCwtKiwsLCksLCwsKSksLCksLP/AABEIAK8BIAMBIgACEQEDEQH/xAAcAAEAAwADAQEAAAAAAAAAAAAABQYHAQMEAgj/xABNEAABAwIDAgcKCQoGAgMAAAABAAIDBBEFEiEGMQcTIkFRYXEXMlRygZGSobLSIzQ1QlJzgrHBFDNTYoOTorPC0RYkNmPh8BVDdKPT/8QAGQEBAAMBAQAAAAAAAAAAAAAAAAIDBAEF/8QANBEAAgECAwQIBgICAwAAAAAAAAECAxEEEjEhQVFxExQyYYGRscEiM2Kh0fAj4ULxBRUk/9oADAMBAAIRAxEAPwDcUREAREQBERAEREBwSo1+NZtKdhmO7MDliB65Dofshx6l6ZaBrz8IS8czT3o7W7neW/kXoAtoAhJWXeZ5t1hOLyMuyQPityooMzCOm9zeQeX7IVP2d28q6MhhJkjGhikvyepp3sPVu6lul1A7Q7GUtYCZWZZLaSM0eO3mcOog+RRcd6PRoYyCj0dWKt3fv31Gzm21LWACN2WS2sb9HfZ5nDrHqU+sdwvg5qRiGUfmYJWOMrhkDgMrrMGpLraaab9VsS6m95nxVOlTkuid0/sERF0yBERAEREAREQBERAEREAREQBERAEREAREQBERAEREARdNTVsjaXSOaxo3ucQ0DtJUBNtTLLpQU75v92T4GHtBdynjxR5UJxpylp/RZLqFxbbOip7iWZuYfMby3eZt7eWyiJdkK2q+PVhDD/6qcZGW6C46u8oK92HcHmHw2tA15HPJeT1O08wXNpeoUY9uTfL8v8FdrOF0OJbSUz5DzFxt/CwOPrC8jtosfn/NU5iB3WiDfXMVpkFMxgsxrWjoaA0eYLssuWfEmsRSj2Ka8dpljsF2hl76ZzP2rGfy11dznFn9/Ut6OVPM7T0TotZsiZSXX5rsxivAyLuUYj+mh/eS/wD5rqPB3izByJB02bO5tvPZbEllzIiX/Y1t9vIxp2F49DuNSR+rKJfVmP3Lr/x9i1ObTF2nNNDl9dmn1rabL5fGCLEAjoOoTL3nVjoy7dOL/fEy+g4ZHj8/Tg9cbiP4XX+9WnC+EqgmsDIYnHmlGT+LVvrXoxPYKgnvmga0n50fwZ/h0PlBVOxfgdcLmkmB/UlFj5HtFvO0J8SJrqVXjF/b39jT4pmuALSHA7iCCD2EL7WAujxDDX/+2A33jWN/muxytmBcL7hZtbHcfpIxY/aYTr5D5EzcSFT/AI6aWam1JGpIvDhWNwVLM8EjZBz2Oo6nA6tPaF7lM85pxdmEREOBERAEREAREQBERAEXF1ygCIiAIiIAvPU8Zujyi+9zrm3Y0WufKF6EQEbFgMWcPlvNINzpOVl8Rves+yAeklSNlyiHXJvUIiIcCIiAIiIAiIgCIiAIiIDrnp2vaWvaHNOhDgCCOsHeqLtDwTwSXdSHiX/QNzGfxb5LjqV+RcauXUq1Sk7wdj891VDWYfMC4Phk+a9p0cP1XDRw6vOFetmOFgGzK4ZT+laOSfHaN3aNOoLQa/DopozHMxr2He1wuP8Ag9YWW7WcF0kV5KO8ke8xnWRvi/THVv7VCzjoepHEUcUstZWfH99zV4Z2vaHMcHNIuCDcEdII3rsWB7MbZVFC+zDmivyonbr85b9F3X5wVs+z20kFZFnhdutmYdHMPQ4fcdxUlK5ixODnQd9Vx/JKoiKRiCIiAIiIAiLz4hWtiifI/vWNLj5Bu7TuQ43baypY5tMY8RiGvFR/ByHmzSgE362gNPkKugKqE+zTpMNe14vPITUO+tOuX0eQpPYzF/yikYSbvZ8G7pu3cT2tsfKrJJWujLSlJTalv2r8ehOoiKs1hERAEREAREQBERAEREAREQBERAEREAREQBERAEsiICn7ZcHsVWDJDaOfff5snU8Dn/WGvTdZTBPVYfU6ZopmaEEaEdBG5zDb8Qv0MoHarZGGtjyv5Mje8kA5Teo9LTzj7ioOO9HpYXGuC6Optj6f0NktrYq6LM3kyNtxkd9WnpHS08xU8sWh4OcVicTEMp1GZkwZcX6QQbGwNj1LoxnCMWpYuMnllazMG3FQ52pvbQO6kzMslgqU5/x1Ft3G4IqZwU1T5KJzpHveeOeLvcXG2WPS7idNVc1JO55tWn0c3DgERF0rCiMYbxssUHzSeOk8SMjK0+NJl8jXL1YriQgYHO55Imem9rSfICT5F6GwNzF9uUQGk9TS4gedx866tm0hK0vhOyypWFf5PFJIN0VQM7OjNqQB5c7fMrsqpt9hrnRRzxfnIXtII32Lh9zsp86lDhxKsQnZTWsdv5+xa0UTQ44JKqaDS8TYzcc5I5XmJaPKpZRasXRkpK6CIi4SCo+PcLNJA8sia6dzSQS0hrARzZjv8gI61Ytq5ctDUu6IJt3iFfnJrLkDp08634TDxq3lLcefjMRKlaMd5uOGbaVs1iMMmDTrmMjW6HnHGBt9OtW6GQloLmlpIuWmxI6iQSPMUgiDWtaOYAeYWX2VjnKLfwq3mbIRkl8Tv5FR2n4S6WjeYwHTSje1lgGnoc47j1AHyLxYTt7X1ID4cNc6M3s7jQ0EAkaF7QDqLeRY7WS5pHu+k9zvScT+K/QGwkOXDaYf7TT6XK/FehXo06FNO12+fsYKFapXqNXsl+7yVoZ5HsBlj4p3O3MH28rdCo/aPa2momgzv5R71jRme7sHMOs2CmSsE4TZs2KT8+Xi2+aNn4krNhqKrVLPQ04ms6NO61L5R8Kjp3EU1DPKBbVpBtf6WVpDfOrdhGJyzNvLTyQHoeYzfsyOJ84Cp/AxBaild9KcjyNjj/uVoK5iFCMnCK05ncO5ygpyevIj8bx6CkiMlQ/K3cOdzj0NA3lUmLhafNJxdHRPlOpsX2dYc5DWmw16VGcNc95aZnQyV3pOYP6F5eBiG9ZK76MFvSkZ7vrWinQgqHSyV2Zqlebr9FF2Ro+CYvWSkflFGYBbvuNY/wDhGqmJpmsaXPIa1oJJJsABqSSdwXYqpwozZcLm/WMbfPKz+yxRSqTSStc2ybpwbbvYh8U4Y4GvyU0L5zewcTxbXHmyixcfMFMYXtNiMhHGYa5jekzMBH2XgErGtl4c9dTNPPPDfs4xpK/R4WzFU6dG0Yxv5mPC1Kla8nK3kcA6a6KiY/wu00LyynYagjQuDssd+p1iXdoFutW3aGXLSTu3WhlPmY5fmuy5g8PGrdy3HcZiJUrKO827CdrMUms4YcOLcA5rjMGck6g8oa6EcyuNM9xYC9uV1tW3zWPRfnXxh8GSJjR81jG+ZoH4L0LJOSk9iS8zZCLS2tvyK1tNt9S0RySEvltfi2WJF9xcSQGj19Sh8N4Samo1p8OlkZe2YPsNN/KLMt+q6yzaiXNXVLumeb+Y63qWy8F8GXC4elxkd55X29QC3VKFOjSUmrt/u4w0q9StVcU7Jfu8sGG1ckjLywuhd9FzmOPkLHH127FVuFr5P/bR/wBSuipfC18n/to/6l5ktGe3g/nQ5nXwQ/EHfXv9iNXhUfgh+IO+vf7EavC5HQ7jPny5hERSMpUuEk/5aP65nsvXqxbbiCnrIqV7Xl0uXlADK3O4tbfW5uRzbrrycJfxWP65vsvVR2/+XabtpP55WuhTjU2S7zz6tSUJya+n3LxW7cwxV7KNzX535BnFsoc8ckHW/Rr1pHtrBJiDqHK4vFxmIGQua3MW777r623hUbaT/UkP1lL9zUwn/U7vrZ/5D1b1eGW/038Q8RPNb6reBKbKyE4vKSd5qL9fK/4C0lZpsp8ryeNUe0VpayVdSeC7D5sIiKo2kPtfRPmoZ44m5nvjLWtFhcm2muiyrDuCfEHOBeI4wCDyn3Oh6GB33rbUWiliZ0ouMTNVw0KslKQC6575Tl32Nu22i7EWc0mHUXBNiD+/EcXjvufMwOWxYDh5gpYYnEExxsYSNxLQBcX5l70WitiJ1dkjPRw0KO2IKxnajYXEKmvqJI4bsdJyXucxoIsALXN9w6FsyKNGtKi24kq1GNZJSKzwfbPS0dIYp8mYyOfyCXCzg3eSBrofUrMiKucnOTk95ZCKhFRW4zbhI2PrKyqidTsBY2LKXOc1oDs7id5vutzL3cHexFRQvlfO6I8YxrbMJcQQSdSQOlXtFc8RN0+j3FKw0FU6TeFV+EbB56mi4qnbmeZIyRdreSCSblxA32VoRUwk4SUluLpxU4uL3mS7LcF9ZFUwzymJojka8tzFziAdQLC1/KtZC5RWVa0qrvIrpUY0laJG7S0j5aOojjF3vhkY0XAu5zSALnQalZRQ8D9c6xkdDGOtxefM0W9a2lFKliJ0k1EjVw8KrTluOGDRcoizmgw+TgzxCWaRwjaxrpHkF72jQvJBs253HoWs7J4U+mo4oZC0ujaQS25GrnHS4HT0KXRaKuInVST0M1LDQpNyWoVL4Wvk/wDbR/1K6Kl8LXyf+2j/AKlmloelhPnw5nXwQ/EHfXv9iNXhUfgh+IO+vf7EavC5HQ7jPny5hERSMpUeEv4rH9c32Xqo7f8Ay7TdtJ/PKt3CV8Vj+ub7L1IYlsZTT1cdVJn4yLLYB1muyOLm5ha+hPMR13WujUVPa+88+pTdSckvp9ygbSf6kh+spfuamE/6nd9bP/Ier/V7GU0layrcHcazLYX5BLe9JFr3HbzBcQ7F0za41gz8ab6ZuQCW5S4C17kX57anRWLEQy2+m3iHh55r/VfwKnsp8ryeNUe0VpazTZT5Xk8ao9orS1lq6k8F2HzYREVRtImr2iY02ZFPMf8AajcQPtOs3zFeYY/VO7yhl+2+Nn4lT9kspXXArcZP/L097lfNfiLu9poWePNm9lqWxQ89Iz967+ysFkTN3HOje+T/AHkV7/x2JHfVRN8WG/tFcf8Aga099XuHTlhjHm1ViRMzOdDHi/N/krh2WnPfV1R9nK37lx/g997mtqz+0A/BWREzsdBD9bK27YkHfVVf73/hfJ2GbzVVX+9P9lZkTPI51enwKqNhiNRWVQPj3XB2NqB3tfUDtuf6wrWi7nkOr0+H3ZUTsxiLe8r3Hxmk/eSvh1BjLO9nhk7QB57sH3q4omd9xzq8dza8WUt2K4zH31PHIP1bH2X/AIL5dwgTR/GKORnXdw9pv4q7WXFkzLejnQzXZm/GzKtScJFG7vuMj8Ztx/ASpmj2hpZfzc0bj0ZgD5jYrmswCml/OQxu68oB8419agq7g2pX/my+M9RzDzO19a78D7jn/ojwf2ZbLrlZ8dkMRptaWozAfNDiz+F12+tfI23rqcgVcFx0kGMnscLtPkCdHfR3Oday/Mi190aGireG7fUktg5xiceaQWHpC485CsMcocAWkEHcQbg9hUGmtTRCpGavF3PtUvha+T/20f8AUroqXwtfJ/7aP+pRlobMJ8+HM6+CH4g769/sRq8Kj8EPxB317/YjV4XI6HcZ8+XMIiKRlKjwl/FY/rm+y9W0KpcJfxWP65vsvVtCm+yjPD5s/D3OURFA0GabKfK8njVHtFaWs02U+V5PGqPaK0tW1dTFguw+bCIiqNoREQBERAEREAREQBERAEREAREQBERAEREAXxJE1wIcAQd4IuD2gr7RAVnFdgKWW5Y0wu6Y93ladPNZVibZvEKEl9O5zmDX4PX0oze/kutNQhWKo0ZamFpyd1sfFFCwfhM3NqmW5s7P6mb/ADX7FZMQo6XEaYsLg+MkEOY7VrhuPURfcR5FxjeyVNU3L25X/TZo7y8zvKqJX7PVuHvMsLiWD57Oj/cZ0dtwpWhPTYVqrXwzu9qW9ar9/WXbY7Zo0ML4i8PBlc9rrWOUtaBmHTyVPqlbP8IrH2ZVARu3B47w9v0fu7Fc2PBAINwdQRuI6lU4uOxmxYhYhuadz6REXCRUeEv4rH9c32Xq2hVLhL+Kx/XN9l6toU32UZ4fNn4e5yiIoGgzTZT5Xk8ao9orS1mmynyvJ41R7RWlq2rqYsF2HzYREVRtCIiAIiIAiIgCIiAIiIAiIgCIiAIiIAiIgCIiAIiIAuCFyiAqO0WwEU1309opN9vmOPWPmnrHmVUw/G6vDpeLkaco3xv3W6Yzzdo06lrK8OK4NDUMyTNzDmPO09LTzFWxqbpbUYquFu89N2kdOB7RQ1TbxO1HfMOjm9o5x1jRSiyjGtl6ihfxsLnFgNxI3RzOp4G7t3H1Ky7MbfMltHU2ZJuD9zH9v0Xer7klT3x0OUsVtyVVZ/ZnZwl/FY/rm+y9W0Ks8IFC+WlHFjNkka9wG/KA4Egc9r37FZgovsovgn0svD3OURFAvM02U+V5PGqPaK0tZpsp8ryeNUe0Vpatq6mLBdh82ERFUbStd0bDfCWei/3U7o+G+Es9F/urD8BoGz1UMTyQ2SVjCRa4DnAG1wRfXoVwx3ZvBqSYwzy1mcNa7k8WRZ27XIvUnhKUZZbyueVDF1ZRzWjY0Duj4b4Sz0X+6ndHw3wlnov91Z1Pslh0tBPU0U1QTBvEuW1xY2IDBvB3gqC2e2Nqa1j3QZLRkB2d2XUi/QiwtFpttq3E68VXTSUU78DYu6PhvhLPRf7qd0fDfCWei/3VmPcrrumD96P7KFwLZeerlfFBkzsBc7M7KLBwabG2upXVhKDTanpyOPF100nDXmbR3R8N8JZ6L/dTuj4b4Sz0X+6sxHBVXdMH70f2UDU7OVEdU2lkaGzOcxgFwW3kIynMObUJHCUJaT9DksXXjrH1Ns7o+G+Es9F/up3R8N8JZ6L/AHVilbs1UR1RpcmeYZeTHy75mhwseizhc7guzH9l5qPKJ3RZ3fMa/M8C29wA0Hl15rqXUqOxZnt5HOu1rN5Vs5mz90fDfCWei/3U7o+G+Es9F/urLKTgzrZImSt4kNka17c0ljZwBF9N9ivPjGwNVTQumlMWRuW+WQOPKcGiwtrqQoLC4du2f0JPFYhK+T1Nb7o+G+Es9F/up3R8N8JZ6L/dWKHZuf8AIxV8niS/Jv5V723W3XCi1YsBSekn9it4+qtYr7m/90fDfCWei/3U7o+G+Es9F/urJ8K4PKyogZNHxQjffLmflOji03FulpX1iHBzVwxPleYcrGlxtICbDoFtSq+q4e9s/oWdaxFr5PU1buj4b4Sz0X+6ndHw3wlnov8AdWOQ7H1L6Q1UWSSNvfBjsz2235m2uLbz1a7l0YDszUVhfxIGWMZnvecrGjrcefn7BdS6nRs3mezkR65WullW3mbV3R8N8JZ6L/dTuj4b4Sz0X+6sDlZZxFwbEi41BtzjqUpsnhDKqsigkLg15cCW2DhZjjpcEbx0KUsDTiszbIxx9STypI2juj4b4Sz0X+6ndHw3wlnov91YptPhbKasmhjLi2N+UF1iSMoOtgBz9Ci0jgKckmmxLH1ItppG/wDdHw3wlnov91O6PhvhLPRf7qxDA8Dmq5hFAAXEF2psABvJPMNQO0hfGMYRLSzOhmFnttuNwQRcFp5wU6jSvlzO/gd69Vtmyq3ibl3R8N8JZ6L/AHU7o+G+Es9F/urIcB2GqqyIyw8XkDiw535TcAHo3coKQ7lVf83iXHoEoufOFW8Lh07OfoTWKxDV1D1NTpduMPme2KOdj3POUNyv5RPNq2yg9p+D4OvJRix3mLcD4nQf1Tp2LNti4y3E6ZpFiJgCOgi4K/QgWfEU1h5JRepbSaxcH0iMv2c20lpTxVQHOjBy2Pfx25hfeB9E+ToWk0NdHKwPicHNO4j8eg9Sido9kYasXPIlA0eB6nj5w9az9klZhk+ul+bUxygdH/bhVWVTTYyKnUwztPbHjwNeRQuz+1MNW3kcmQC7ozvHWPpN6/uU0qWrbGehGSmrxewzTZT5Xk8ao9orS1mmynyvJ21HtFaWrKupkwXYfNhERVG0/OeyHyhS/wDyIvbC1HavEq5lSRT0EdQzIz4R0ZcSbai9+ZZ1TbF4lG9r2RFr2kOaRJFcEG4I5SmbbQfpJf3kPvL26yjOakpR03v8Hh0XKEHFxlruRZKt1RPhFX+UwCjcwFwbGMgkDWh3KHQSMp6VD8GzWnDq4PjdM24vGy+Z4yHkttrcqKr8NxydmSYyPYd7TLHY9oDtfKuvDMExmmDhTh8YcbuDZIhcjQX5SrUI5HHNHa76lmeWdSyy2K2h1Y9g7ZGtFHhtXC4E5i9kr8wtoBcG2qlOB1tqyYHS0Dgen85Gvm20H6SX95D7yjsP2cxeB7nwtdG9wIc5skVyCbm/K6Va2pU3Byj539StXjUU1F+Vie2Z2YwipLn05qjJEc/EudEx7spuC3QAi+l8wtpe11F4hjH5TjsL+LfHaemZlkGV4yvbfMLmxud3Yo6l2PxOJ7ZIo3Me03DmyRgg+mvTVYBjEkrZZGudKwgteXxZgWm41zcxXEoqTedPZbXQNycUsjW2+mpotdiEDqmpp6eRtLXPEfwrmh3G/BMLQ0noFhbeLXAKx/aDB6mnmc2qa4PJJzElwk6XNce++/pUrW7J4pNIZJY3PkNruMkVzlAA+dzADzL012D41NGI5s8jBawfJE6xG4gl179d0oqNLSSfH+n7Cs5VdYvu/te5bcWhhdh+H8dRzVfwLbcTm+D+DjuXZenTzLOMcwh7XvkZST08FxlEjH8gENFi9w53dfOArFT02PMY1jHSNa0BrQJIrAAWAHK6F11+HY5PGY5jI9jrXa6SKxsQR87pAPkXKX8b7UfPv4aHav8AIuzLy9yQhpJJNnGtiY57vygnKxpcbCQ30aCVSZsBqmNLn087WgXLnRSNAHSSW2AVlw/DMbgYI4TJGwEkNbJFa5Nz87pXZVUmOyMcyR0jmPBa5pkisQd4PKU4TyN2lGzd9SE450rxldK2hPUccTsCpBNTS1TeMdZkWbMDnn5Ry62AuPtBUjaHByXl9PQ1FPC1nKEjJHWIzFzi4jQWt5lL0VBjkMbY4jIxjb2aJIrC5JNuV0kr7qKbHpGOY90jmuaWuBkisWuFiDyucFQg8km1KOr38e7QnP44pOMtOHDvIPZDaOajqWuiN2vc1r2HvXtJtr0EX0PN2XBtHCjihgcKKna2GEtErwwZeMc9ztHW5uTe39gFW2bDYgCCIbEG4PGRaEfaXoxLZfFah+edjpH2DczpIr2F7Dvus+dWS6J1FO68/Iri6qpuFn5eZVlZeDj5Up/Gf/Keun/Adf8Aof8A7IvfXfRbI4nDIJIoyx7b2cJIri4INuV0Eq2pUhKLjmW1cSqnTnGSllezuJDbPZOtlxCofFTyvY6S7XBtwRlbqPMqxieA1NOAaiJ8QdcAuFr232VuttB+kl/eQ+8vHiODYzPl48PkyHM3NJEcp01HK6lVTqONk5Rsu8tqU1K7UZXfcWHBMCbSYa5slRFTVVY3vpXZSyL6Ldb5rE9hd1LnbDBm1tA2aKaKoqaVgEroiDxjNb3A3EWL/StzKrYlsxi1Q/POx0jgA0F0kRIAJIHfbrk+dfeGbO4vTkmna+MuADsskWoB0vyv+3VWVXz51mvfd/u1i3M7ZMjta2//AFe5Yti2MOBziWF9QzjzeKO+d/5m1suuh18i9uxdNTCrBhw6ppn5H2ll4wsbpuObTXcqth2E41TsLIM8bSS4hskQGY2ue+6gvS9m0BBBkl16JYh6w7RRnBPNaa29/sShNpRvB7O73InZqMtxmIOILhVOBI0BIc4EjqJW+hYnsnsfWx18EksVmtlDnOzxnpudHXK2wLPjpKUo2d9hpwMWou6ttOV5sQw6OZhZK0OaeY/eDzHrC9KLAbmk9jMyxvYeemdxtIXPa05hl/OM69O+HWNepSmzfCG02jrOS7cJLck+OB3p693YryoPGdj6apuXNyP+mzRx8bmd5Qrc6krSMTw8qbzUX4bjtptn6cVAqYhlcQ65aeS/Pz23X57hS6okGzGI0h/yczZGb8juTf7LtPKHBd7dvJYtKumLSN5je0/wk/iuOLejuThWjDtxcfTzRdEVVi4SaI7zI3tZf2SVJ0m1dNLbI8m/6rh94UXFrVFsa9OWkkf/2Q=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LBNL 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39774" y="6096001"/>
            <a:ext cx="1003226" cy="60959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395" r:id="rId1"/>
    <p:sldLayoutId id="214748439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tabLst>
                <a:tab pos="228600" algn="l"/>
                <a:tab pos="576263" algn="l"/>
              </a:tabLst>
            </a:pPr>
            <a:r>
              <a:rPr lang="en-US" sz="4800" b="1" dirty="0" smtClean="0">
                <a:solidFill>
                  <a:srgbClr val="0000CC"/>
                </a:solidFill>
              </a:rPr>
              <a:t>MICE RFCC Vacuum System</a:t>
            </a:r>
            <a:endParaRPr lang="en-US" sz="5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7171" name="Rectangle 18"/>
          <p:cNvSpPr>
            <a:spLocks noGrp="1" noChangeArrowheads="1"/>
          </p:cNvSpPr>
          <p:nvPr>
            <p:ph type="subTitle" idx="4294967295"/>
          </p:nvPr>
        </p:nvSpPr>
        <p:spPr>
          <a:xfrm>
            <a:off x="1104900" y="4897438"/>
            <a:ext cx="6934200" cy="882650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tabLst>
                <a:tab pos="339725" algn="l"/>
                <a:tab pos="423227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Steve Virostek</a:t>
            </a:r>
          </a:p>
          <a:p>
            <a:pPr marL="0" indent="0" algn="ctr" eaLnBrk="1" hangingPunct="1">
              <a:buFontTx/>
              <a:buNone/>
              <a:tabLst>
                <a:tab pos="339725" algn="l"/>
                <a:tab pos="42322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Lawrence Berkeley National Laboratory</a:t>
            </a:r>
          </a:p>
        </p:txBody>
      </p:sp>
      <p:sp>
        <p:nvSpPr>
          <p:cNvPr id="7172" name="Text Box 19"/>
          <p:cNvSpPr txBox="1">
            <a:spLocks noChangeArrowheads="1"/>
          </p:cNvSpPr>
          <p:nvPr/>
        </p:nvSpPr>
        <p:spPr bwMode="auto">
          <a:xfrm>
            <a:off x="2911067" y="3352800"/>
            <a:ext cx="35094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A11912"/>
                </a:solidFill>
              </a:rPr>
              <a:t>MICE RF Workshop</a:t>
            </a:r>
          </a:p>
          <a:p>
            <a:pPr algn="ctr"/>
            <a:r>
              <a:rPr lang="en-US" sz="2800" dirty="0" smtClean="0">
                <a:solidFill>
                  <a:srgbClr val="A1191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800" dirty="0" smtClean="0">
                <a:solidFill>
                  <a:srgbClr val="A11912"/>
                </a:solidFill>
                <a:latin typeface="+mn-lt"/>
              </a:rPr>
              <a:t>June 2, 2014</a:t>
            </a:r>
            <a:endParaRPr lang="en-US" sz="2800" dirty="0">
              <a:solidFill>
                <a:srgbClr val="A11912"/>
              </a:solidFill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Line 2"/>
          <p:cNvSpPr>
            <a:spLocks noChangeShapeType="1"/>
          </p:cNvSpPr>
          <p:nvPr/>
        </p:nvSpPr>
        <p:spPr bwMode="auto">
          <a:xfrm flipV="1">
            <a:off x="3317875" y="4037013"/>
            <a:ext cx="876300" cy="469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33400" y="990600"/>
            <a:ext cx="81534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 marL="228600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Preliminary plan is to use two SAES </a:t>
            </a:r>
            <a:r>
              <a:rPr lang="en-US" altLang="zh-CN" sz="3200" dirty="0" err="1" smtClean="0">
                <a:solidFill>
                  <a:srgbClr val="0000CC"/>
                </a:solidFill>
                <a:latin typeface="+mn-lt"/>
              </a:rPr>
              <a:t>Capacitorr</a:t>
            </a: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 getter pumps for one 4-cavity module</a:t>
            </a:r>
          </a:p>
          <a:p>
            <a:pPr marL="228600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Roughing system, pump isolation valves </a:t>
            </a:r>
            <a:r>
              <a:rPr lang="en-US" altLang="zh-CN" sz="3200" dirty="0" err="1" smtClean="0">
                <a:solidFill>
                  <a:srgbClr val="0000CC"/>
                </a:solidFill>
                <a:latin typeface="+mn-lt"/>
              </a:rPr>
              <a:t>req’d</a:t>
            </a:r>
            <a:endParaRPr lang="en-US" altLang="zh-CN" sz="3200" dirty="0" smtClean="0">
              <a:solidFill>
                <a:srgbClr val="0000CC"/>
              </a:solidFill>
              <a:latin typeface="+mn-lt"/>
            </a:endParaRPr>
          </a:p>
          <a:p>
            <a:pPr marL="228600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Manifolds connect one pump to two cavities</a:t>
            </a:r>
          </a:p>
          <a:p>
            <a:pPr marL="228600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Pumps are connected to both inside and outside cavity vacuum space</a:t>
            </a:r>
          </a:p>
          <a:p>
            <a:pPr marL="228600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Inside/outside vacuum regulated by a coaxial spool piece connected to cavity flange</a:t>
            </a:r>
            <a:endParaRPr lang="en-US" altLang="zh-CN" sz="2800" dirty="0" smtClean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762000" y="228600"/>
            <a:ext cx="7620000" cy="5334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RFCC Vacuum System Overview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33400" y="228600"/>
            <a:ext cx="8077200" cy="53340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altLang="zh-CN" sz="3600" b="1" dirty="0" smtClean="0">
                <a:solidFill>
                  <a:srgbClr val="000000"/>
                </a:solidFill>
              </a:rPr>
              <a:t>RFCC </a:t>
            </a:r>
            <a:r>
              <a:rPr lang="en-US" altLang="zh-CN" sz="3600" b="1" dirty="0" smtClean="0">
                <a:solidFill>
                  <a:srgbClr val="000000"/>
                </a:solidFill>
                <a:latin typeface="+mj-lt"/>
              </a:rPr>
              <a:t>Exploded</a:t>
            </a:r>
            <a:r>
              <a:rPr lang="en-US" altLang="zh-CN" sz="3600" b="1" dirty="0" smtClean="0">
                <a:solidFill>
                  <a:srgbClr val="000000"/>
                </a:solidFill>
              </a:rPr>
              <a:t> View</a:t>
            </a:r>
            <a:endParaRPr lang="en-US" sz="3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Picture 5" descr="Cold mass finished st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1" y="1143000"/>
            <a:ext cx="8000998" cy="461538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4114800" y="4648200"/>
            <a:ext cx="2743200" cy="990600"/>
          </a:xfrm>
          <a:prstGeom prst="straightConnector1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stealth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90800" y="5486400"/>
            <a:ext cx="1557162" cy="2769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Vacuum manifolds</a:t>
            </a:r>
            <a:endParaRPr lang="en-US" sz="1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RFCC vac vessel and Support Frame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444" y="1371600"/>
            <a:ext cx="4586955" cy="44958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324600" y="3657600"/>
            <a:ext cx="2514600" cy="457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2 Vacuum manifolds</a:t>
            </a:r>
            <a:endParaRPr lang="en-US" sz="22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rot="10800000" flipV="1">
            <a:off x="2590800" y="3886200"/>
            <a:ext cx="3733800" cy="1371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3"/>
          <p:cNvSpPr txBox="1">
            <a:spLocks/>
          </p:cNvSpPr>
          <p:nvPr/>
        </p:nvSpPr>
        <p:spPr>
          <a:xfrm>
            <a:off x="76200" y="228600"/>
            <a:ext cx="8991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Manifolds </a:t>
            </a:r>
            <a:r>
              <a:rPr lang="en-US" altLang="zh-CN" sz="3600" b="1" dirty="0" smtClean="0">
                <a:solidFill>
                  <a:srgbClr val="000000"/>
                </a:solidFill>
                <a:latin typeface="+mj-lt"/>
              </a:rPr>
              <a:t>Welded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to Vacuum Vessel</a:t>
            </a:r>
          </a:p>
        </p:txBody>
      </p:sp>
      <p:cxnSp>
        <p:nvCxnSpPr>
          <p:cNvPr id="10" name="Straight Arrow Connector 9"/>
          <p:cNvCxnSpPr>
            <a:stCxn id="24" idx="1"/>
          </p:cNvCxnSpPr>
          <p:nvPr/>
        </p:nvCxnSpPr>
        <p:spPr>
          <a:xfrm rot="10800000" flipV="1">
            <a:off x="4191000" y="3886200"/>
            <a:ext cx="2133600" cy="1219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RFCC - Blue Background with 90° section 201202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7643" y="951866"/>
            <a:ext cx="4842357" cy="5144134"/>
          </a:xfrm>
          <a:prstGeom prst="rect">
            <a:avLst/>
          </a:prstGeom>
        </p:spPr>
      </p:pic>
      <p:sp>
        <p:nvSpPr>
          <p:cNvPr id="12291" name="Text Box 10"/>
          <p:cNvSpPr txBox="1">
            <a:spLocks noChangeArrowheads="1"/>
          </p:cNvSpPr>
          <p:nvPr/>
        </p:nvSpPr>
        <p:spPr bwMode="auto">
          <a:xfrm>
            <a:off x="457200" y="152400"/>
            <a:ext cx="82296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>
                <a:srgbClr val="FFFFFF"/>
              </a:buClr>
              <a:buFont typeface="Trebuchet MS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RFCC Module</a:t>
            </a:r>
            <a:endParaRPr lang="en-US" sz="36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293" name="Line 2"/>
          <p:cNvSpPr>
            <a:spLocks noChangeShapeType="1"/>
          </p:cNvSpPr>
          <p:nvPr/>
        </p:nvSpPr>
        <p:spPr bwMode="auto">
          <a:xfrm flipV="1">
            <a:off x="3317875" y="4150679"/>
            <a:ext cx="876300" cy="469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838066"/>
            <a:ext cx="13716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Vacuum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manifold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09800" y="4609466"/>
            <a:ext cx="2514600" cy="53340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Line 2"/>
          <p:cNvSpPr>
            <a:spLocks noChangeShapeType="1"/>
          </p:cNvSpPr>
          <p:nvPr/>
        </p:nvSpPr>
        <p:spPr bwMode="auto">
          <a:xfrm flipV="1">
            <a:off x="3317875" y="4037013"/>
            <a:ext cx="876300" cy="4699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33400" y="990600"/>
            <a:ext cx="81534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noAutofit/>
          </a:bodyPr>
          <a:lstStyle/>
          <a:p>
            <a:pPr marL="228600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Learn from experience on single cavity vessel</a:t>
            </a:r>
          </a:p>
          <a:p>
            <a:pPr marL="228600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Possibilities:</a:t>
            </a:r>
          </a:p>
          <a:p>
            <a:pPr marL="685800" lvl="1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Use 4 getter pumps</a:t>
            </a:r>
          </a:p>
          <a:p>
            <a:pPr marL="685800" lvl="1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Separate inner/outer vacuum </a:t>
            </a: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pumps</a:t>
            </a:r>
          </a:p>
          <a:p>
            <a:pPr marL="685800" lvl="1" indent="-228600" eaLnBrk="0" hangingPunct="0">
              <a:lnSpc>
                <a:spcPct val="11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zh-CN" sz="3200" dirty="0" smtClean="0">
                <a:solidFill>
                  <a:srgbClr val="0000CC"/>
                </a:solidFill>
                <a:latin typeface="+mn-lt"/>
              </a:rPr>
              <a:t>Modified spool connection to cavity</a:t>
            </a:r>
            <a:endParaRPr lang="en-US" altLang="zh-CN" sz="2800" dirty="0" smtClean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762000" y="228600"/>
            <a:ext cx="7620000" cy="533400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+mj-lt"/>
              </a:rPr>
              <a:t>Plan Going Forward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62427</TotalTime>
  <Words>127</Words>
  <Application>Microsoft Macintosh PowerPoint</Application>
  <PresentationFormat>On-screen Show (4:3)</PresentationFormat>
  <Paragraphs>30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MICE RFCC Vacuum System</vt:lpstr>
      <vt:lpstr>Slide 2</vt:lpstr>
      <vt:lpstr>Slide 3</vt:lpstr>
      <vt:lpstr>Slide 4</vt:lpstr>
      <vt:lpstr>Slide 5</vt:lpstr>
      <vt:lpstr>Slide 6</vt:lpstr>
    </vt:vector>
  </TitlesOfParts>
  <Company>LBNL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 RFCC Module  and  201 MHz Cavity Update</dc:title>
  <dc:creator>ajdemell</dc:creator>
  <cp:lastModifiedBy>Steve Virostek</cp:lastModifiedBy>
  <cp:revision>1478</cp:revision>
  <dcterms:created xsi:type="dcterms:W3CDTF">2014-06-02T15:52:06Z</dcterms:created>
  <dcterms:modified xsi:type="dcterms:W3CDTF">2014-06-02T15:53:41Z</dcterms:modified>
</cp:coreProperties>
</file>