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0" r:id="rId4"/>
    <p:sldId id="265" r:id="rId5"/>
    <p:sldId id="306" r:id="rId6"/>
    <p:sldId id="307" r:id="rId7"/>
    <p:sldId id="259" r:id="rId8"/>
    <p:sldId id="287" r:id="rId9"/>
    <p:sldId id="314" r:id="rId10"/>
    <p:sldId id="315" r:id="rId11"/>
    <p:sldId id="288" r:id="rId12"/>
    <p:sldId id="289" r:id="rId13"/>
    <p:sldId id="290" r:id="rId14"/>
    <p:sldId id="291" r:id="rId15"/>
    <p:sldId id="298" r:id="rId16"/>
    <p:sldId id="300" r:id="rId17"/>
    <p:sldId id="302" r:id="rId18"/>
    <p:sldId id="294" r:id="rId19"/>
    <p:sldId id="299" r:id="rId20"/>
    <p:sldId id="297" r:id="rId21"/>
    <p:sldId id="295" r:id="rId22"/>
    <p:sldId id="268" r:id="rId23"/>
    <p:sldId id="304" r:id="rId24"/>
    <p:sldId id="303" r:id="rId25"/>
    <p:sldId id="285" r:id="rId26"/>
    <p:sldId id="286" r:id="rId27"/>
    <p:sldId id="266" r:id="rId28"/>
    <p:sldId id="277" r:id="rId29"/>
    <p:sldId id="278" r:id="rId30"/>
    <p:sldId id="316" r:id="rId31"/>
    <p:sldId id="308" r:id="rId32"/>
    <p:sldId id="309" r:id="rId33"/>
    <p:sldId id="310" r:id="rId34"/>
    <p:sldId id="311" r:id="rId35"/>
    <p:sldId id="313" r:id="rId36"/>
    <p:sldId id="312" r:id="rId37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" initials="k" lastIdx="6" clrIdx="0"/>
  <p:cmAuthor id="1" name="Tim Stanley" initials="TP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8" autoAdjust="0"/>
  </p:normalViewPr>
  <p:slideViewPr>
    <p:cSldViewPr>
      <p:cViewPr>
        <p:scale>
          <a:sx n="70" d="100"/>
          <a:sy n="70" d="100"/>
        </p:scale>
        <p:origin x="-677" y="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30T12:36:45.159" idx="5">
    <p:pos x="10" y="10"/>
    <p:text>You will have seen you have about 20 mins for your talk. It might be worth putting several pictures in this section onto one viewgraph?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30T12:37:16.688" idx="6">
    <p:pos x="10" y="10"/>
    <p:text>Again there might be opportunity here to put a few pictures on one viewgraph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22A72-5C59-4E90-B659-E88B4C564584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BE40-AC3F-49A3-8988-465A0C0CE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1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7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9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3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8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9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8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5C19-135D-40ED-9FCE-ECF76B5F9915}" type="datetimeFigureOut">
              <a:rPr lang="en-GB" smtClean="0"/>
              <a:t>01/06/2014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4323-00D0-4D37-AA6D-F589E26F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4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/>
          <a:lstStyle/>
          <a:p>
            <a:r>
              <a:rPr lang="en-GB" dirty="0" smtClean="0"/>
              <a:t>MICE RF – Installation at RAL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1752600"/>
          </a:xfrm>
        </p:spPr>
        <p:txBody>
          <a:bodyPr/>
          <a:lstStyle/>
          <a:p>
            <a:r>
              <a:rPr lang="en-GB" dirty="0" smtClean="0"/>
              <a:t>Tim Stanley, </a:t>
            </a:r>
          </a:p>
          <a:p>
            <a:r>
              <a:rPr lang="en-GB" dirty="0" smtClean="0"/>
              <a:t>MICE RF Engineer, RAL</a:t>
            </a:r>
          </a:p>
          <a:p>
            <a:r>
              <a:rPr lang="en-GB" dirty="0" smtClean="0"/>
              <a:t>2 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7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of RF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MoU</a:t>
            </a:r>
            <a:r>
              <a:rPr lang="en-GB" dirty="0" smtClean="0"/>
              <a:t> allowed waiver of UK import taxes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Several components immediately used for build of </a:t>
            </a:r>
            <a:r>
              <a:rPr lang="en-GB" dirty="0" smtClean="0"/>
              <a:t>amplifier </a:t>
            </a:r>
            <a:r>
              <a:rPr lang="en-GB" dirty="0" smtClean="0"/>
              <a:t>system #1 for TIARA milestone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79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Arrival of a batch of TX lines at RAL</a:t>
            </a:r>
            <a:endParaRPr lang="en-GB" dirty="0"/>
          </a:p>
        </p:txBody>
      </p:sp>
      <p:pic>
        <p:nvPicPr>
          <p:cNvPr id="4098" name="Picture 2" descr="C:\Users\zrx27755\Desktop\Documents\MICE on MY C-DRIVE\PHOTOS!\Co-ax delivery compressed\20131002_1206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6” co-</a:t>
            </a:r>
            <a:r>
              <a:rPr lang="en-GB" dirty="0" err="1" smtClean="0"/>
              <a:t>ax</a:t>
            </a:r>
            <a:endParaRPr lang="en-GB" dirty="0"/>
          </a:p>
        </p:txBody>
      </p:sp>
      <p:pic>
        <p:nvPicPr>
          <p:cNvPr id="5122" name="Picture 2" descr="C:\Users\zrx27755\Desktop\Documents\MICE on MY C-DRIVE\PHOTOS!\Co-ax delivery compressed\20131003_1004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6” co-</a:t>
            </a:r>
            <a:r>
              <a:rPr lang="en-GB" dirty="0" err="1" smtClean="0"/>
              <a:t>ax</a:t>
            </a:r>
            <a:r>
              <a:rPr lang="en-GB" dirty="0" smtClean="0"/>
              <a:t> – assembly practice</a:t>
            </a:r>
            <a:endParaRPr lang="en-GB" dirty="0"/>
          </a:p>
        </p:txBody>
      </p:sp>
      <p:pic>
        <p:nvPicPr>
          <p:cNvPr id="6146" name="Picture 2" descr="C:\Users\zrx27755\Desktop\Documents\MICE on MY C-DRIVE\PHOTOS!\Co-ax delivery compressed\20131003_1003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PSU and Control racks (5) craned into position during August.</a:t>
            </a:r>
          </a:p>
          <a:p>
            <a:r>
              <a:rPr lang="en-GB" dirty="0" smtClean="0"/>
              <a:t>End-stage amplifier craned-in during September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3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Installation – End-stage</a:t>
            </a:r>
            <a:endParaRPr lang="en-GB" dirty="0"/>
          </a:p>
        </p:txBody>
      </p:sp>
      <p:pic>
        <p:nvPicPr>
          <p:cNvPr id="4" name="Picture 2" descr="C:\Users\zrx27755\Desktop\Documents\MICE on MY C-DRIVE\PHOTOS!\Endstage One (Bertha) in situ at RAL\RF TIARA RAL 25-26Sep13\TIARA RF 27-9-13\TIARA RF 004 (800x6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736812"/>
            <a:ext cx="5648176" cy="42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Mechanical </a:t>
            </a:r>
            <a:r>
              <a:rPr lang="en-GB" dirty="0" err="1" smtClean="0"/>
              <a:t>Inst</a:t>
            </a:r>
            <a:r>
              <a:rPr lang="en-GB" dirty="0" smtClean="0"/>
              <a:t>: HT PSU and SSPA</a:t>
            </a:r>
            <a:endParaRPr lang="en-GB" dirty="0"/>
          </a:p>
        </p:txBody>
      </p:sp>
      <p:pic>
        <p:nvPicPr>
          <p:cNvPr id="8194" name="Picture 2" descr="C:\Users\zrx27755\Desktop\Documents\MICE on MY C-DRIVE\PHOTOS!\Endstage One (Bertha) in situ at RAL\RF TIARA RAL 25-26Sep13\TIARA RF 27-9-13\TIARA RF racks1 (600x80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1181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Mechanical </a:t>
            </a:r>
            <a:r>
              <a:rPr lang="en-GB" dirty="0" err="1" smtClean="0"/>
              <a:t>Inst</a:t>
            </a:r>
            <a:r>
              <a:rPr lang="en-GB" dirty="0" smtClean="0"/>
              <a:t> – HT PSU Rack 2</a:t>
            </a:r>
            <a:endParaRPr lang="en-GB" dirty="0"/>
          </a:p>
        </p:txBody>
      </p:sp>
      <p:pic>
        <p:nvPicPr>
          <p:cNvPr id="2051" name="Picture 3" descr="C:\Users\zrx27755\Desktop\Documents\MICE on MY C-DRIVE\PHOTOS!\Endstage One (Bertha) in situ at RAL\RF TIARA RAL 25-26Sep13\TIARA RF 27-9-13\TIARA RF racks3 (600x8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Co-</a:t>
            </a:r>
            <a:r>
              <a:rPr lang="en-GB" dirty="0" err="1" smtClean="0"/>
              <a:t>ax</a:t>
            </a:r>
            <a:r>
              <a:rPr lang="en-GB" dirty="0" smtClean="0"/>
              <a:t> feeds from Driver stage to </a:t>
            </a:r>
            <a:r>
              <a:rPr lang="en-GB" dirty="0" err="1" smtClean="0"/>
              <a:t>Endstage</a:t>
            </a:r>
            <a:r>
              <a:rPr lang="en-GB" dirty="0" smtClean="0"/>
              <a:t>, and </a:t>
            </a:r>
            <a:r>
              <a:rPr lang="en-GB" dirty="0" err="1" smtClean="0"/>
              <a:t>Endstage</a:t>
            </a:r>
            <a:r>
              <a:rPr lang="en-GB" dirty="0" smtClean="0"/>
              <a:t> to Dummy-load, were fitted; co-</a:t>
            </a:r>
            <a:r>
              <a:rPr lang="en-GB" dirty="0" err="1" smtClean="0"/>
              <a:t>ax</a:t>
            </a:r>
            <a:r>
              <a:rPr lang="en-GB" dirty="0" smtClean="0"/>
              <a:t> is rigid piping.</a:t>
            </a:r>
            <a:r>
              <a:rPr lang="en-GB" dirty="0"/>
              <a:t> </a:t>
            </a:r>
            <a:r>
              <a:rPr lang="en-GB" dirty="0" smtClean="0"/>
              <a:t>Careful, accurate siting of amplifiers required. </a:t>
            </a:r>
          </a:p>
          <a:p>
            <a:r>
              <a:rPr lang="en-GB" dirty="0" smtClean="0"/>
              <a:t>Laser-based survey imminent.</a:t>
            </a:r>
          </a:p>
          <a:p>
            <a:r>
              <a:rPr lang="en-GB" dirty="0" smtClean="0"/>
              <a:t>For full runs to cavities, considering some pre-assembly and fitting-checks in R9 lab at RAL in due course.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6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Installation – 3” co-</a:t>
            </a:r>
            <a:r>
              <a:rPr lang="en-GB" dirty="0" err="1" smtClean="0"/>
              <a:t>ax</a:t>
            </a:r>
            <a:endParaRPr lang="en-GB" dirty="0"/>
          </a:p>
        </p:txBody>
      </p:sp>
      <p:pic>
        <p:nvPicPr>
          <p:cNvPr id="5122" name="Picture 2" descr="C:\Users\zrx27755\Desktop\Documents\MICE on MY C-DRIVE\PHOTOS!\Update - 3 inch co-ax instal\TIRA RF Up-date 25-10-13\3 inch co-ax instal\2 - 3 inch co-ax insta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23" y="1268760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Amplifiers – Performance at DL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4541"/>
            <a:ext cx="3355069" cy="44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54887"/>
            <a:ext cx="4648375" cy="435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5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Driver stage accurately fixed in </a:t>
            </a:r>
            <a:r>
              <a:rPr lang="en-GB" dirty="0" smtClean="0"/>
              <a:t>position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C:\Users\zrx27755\Desktop\Documents\MICE on MY C-DRIVE\PHOTOS!\Water Panel,&amp;116 deliv, racks status\Compressed\Week's Up-date of 1-11-11\4 - Connecting Services to 4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7"/>
            <a:ext cx="3168352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Done by DL engineers with local </a:t>
            </a:r>
            <a:r>
              <a:rPr lang="en-GB" dirty="0" err="1" smtClean="0"/>
              <a:t>Elec</a:t>
            </a:r>
            <a:r>
              <a:rPr lang="en-GB" dirty="0" smtClean="0"/>
              <a:t> technician at RAL</a:t>
            </a:r>
          </a:p>
          <a:p>
            <a:endParaRPr lang="en-GB" dirty="0" smtClean="0"/>
          </a:p>
          <a:p>
            <a:r>
              <a:rPr lang="en-GB" dirty="0" smtClean="0"/>
              <a:t>Some re-work required owing to </a:t>
            </a:r>
            <a:r>
              <a:rPr lang="en-GB" dirty="0" err="1" smtClean="0"/>
              <a:t>config</a:t>
            </a:r>
            <a:r>
              <a:rPr lang="en-GB" dirty="0" smtClean="0"/>
              <a:t> of End-stage HT port.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9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-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De-mineralised cooling water </a:t>
            </a:r>
            <a:r>
              <a:rPr lang="en-GB" dirty="0" smtClean="0"/>
              <a:t>supply plumbed to MICE RF area.  Dedicated closed-loop, but shares cooling with chilling system for magnets.  Aimed for 21 to 24 degrees C at flow input.  New system will be fully separate.</a:t>
            </a:r>
          </a:p>
          <a:p>
            <a:r>
              <a:rPr lang="en-GB" dirty="0" smtClean="0"/>
              <a:t>Flow-rates per water circuit, and conductivity at flow and return, were monitored and used for safety-trips.  (Conductivity &lt; 0.5 </a:t>
            </a:r>
            <a:r>
              <a:rPr lang="en-GB" dirty="0" err="1" smtClean="0"/>
              <a:t>uS</a:t>
            </a:r>
            <a:r>
              <a:rPr lang="en-GB" dirty="0" smtClean="0"/>
              <a:t>/m achieved)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18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" y="260648"/>
            <a:ext cx="9006140" cy="63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-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8-channel water </a:t>
            </a:r>
            <a:r>
              <a:rPr lang="en-GB" dirty="0"/>
              <a:t>distribution panel </a:t>
            </a:r>
            <a:r>
              <a:rPr lang="en-GB" dirty="0" smtClean="0"/>
              <a:t>quickly designed by sub-contractor.  Performed OK but RAL design review likely to improve fit in the confined space for RF plant in the MICE Hall</a:t>
            </a:r>
          </a:p>
          <a:p>
            <a:r>
              <a:rPr lang="en-GB" dirty="0"/>
              <a:t>B</a:t>
            </a:r>
            <a:r>
              <a:rPr lang="en-GB" dirty="0" smtClean="0"/>
              <a:t>leeding-points, in 4616 amplifiers, to be fitted.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- Water</a:t>
            </a:r>
            <a:endParaRPr lang="en-GB" dirty="0"/>
          </a:p>
        </p:txBody>
      </p:sp>
      <p:pic>
        <p:nvPicPr>
          <p:cNvPr id="1026" name="Picture 2" descr="C:\Users\zrx27755\Desktop\Documents\MICE on MY C-DRIVE\PHOTOS!\Water Panel,&amp;116 deliv, racks status\Compressed\Week's Up-date of 1-11-11\3 - Plumbing water 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rx27755\Desktop\Documents\MICE on MY C-DRIVE\PHOTOS!\Colab meeting Nov 2013\Flow-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4" y="3933056"/>
            <a:ext cx="2675136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- 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Supply, of dry and clean compressed air, </a:t>
            </a:r>
            <a:r>
              <a:rPr lang="en-GB" dirty="0" smtClean="0"/>
              <a:t>provided </a:t>
            </a:r>
            <a:r>
              <a:rPr lang="en-GB" dirty="0"/>
              <a:t>to RF area in MICE Hall; local distribution </a:t>
            </a:r>
            <a:r>
              <a:rPr lang="en-GB" dirty="0" smtClean="0"/>
              <a:t>and interlocks fitted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STEP V system will need nitrogen pressurisation of co-</a:t>
            </a:r>
            <a:r>
              <a:rPr lang="en-GB" dirty="0" err="1" smtClean="0"/>
              <a:t>ax</a:t>
            </a:r>
            <a:r>
              <a:rPr lang="en-GB" dirty="0" smtClean="0"/>
              <a:t> TX lines (~ 2 Bar) to improve voltage stand-off. 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84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Owing </a:t>
            </a:r>
            <a:r>
              <a:rPr lang="en-GB" dirty="0"/>
              <a:t>to protracted test-programme at </a:t>
            </a:r>
            <a:r>
              <a:rPr lang="en-GB" dirty="0" smtClean="0"/>
              <a:t>DL to mid-2013, to </a:t>
            </a:r>
            <a:r>
              <a:rPr lang="en-GB" dirty="0"/>
              <a:t>resolve technical </a:t>
            </a:r>
            <a:r>
              <a:rPr lang="en-GB" dirty="0" smtClean="0"/>
              <a:t>issues, RAL installation </a:t>
            </a:r>
            <a:r>
              <a:rPr lang="en-GB" dirty="0"/>
              <a:t>programme </a:t>
            </a:r>
            <a:r>
              <a:rPr lang="en-GB" dirty="0" smtClean="0"/>
              <a:t>was </a:t>
            </a:r>
            <a:r>
              <a:rPr lang="en-GB" dirty="0"/>
              <a:t>very compressed. </a:t>
            </a:r>
            <a:endParaRPr lang="en-GB" dirty="0" smtClean="0"/>
          </a:p>
          <a:p>
            <a:r>
              <a:rPr lang="en-GB" dirty="0" smtClean="0"/>
              <a:t>However, teams, at RAL and DL, were able to bring a high level of commitment to the project, within the constraints of other high-priority work.</a:t>
            </a:r>
            <a:endParaRPr lang="en-GB" dirty="0"/>
          </a:p>
          <a:p>
            <a:r>
              <a:rPr lang="en-GB" dirty="0" smtClean="0"/>
              <a:t>Avoiding the proposed mods., to mezzanine floor, won some time.</a:t>
            </a:r>
          </a:p>
          <a:p>
            <a:r>
              <a:rPr lang="en-GB" dirty="0" smtClean="0"/>
              <a:t>EMR Runs during October reduced hall-time by ~ two weeks.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460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MICE mechanical and electrical fitting work relied heavily on two RAL technician staff.  Two more technicians now being hired for the project.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92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TIARA Milestone Success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Dec </a:t>
            </a:r>
            <a:r>
              <a:rPr lang="en-GB" dirty="0" smtClean="0"/>
              <a:t>12 </a:t>
            </a:r>
            <a:r>
              <a:rPr lang="en-GB" dirty="0" smtClean="0"/>
              <a:t>2013</a:t>
            </a:r>
          </a:p>
          <a:p>
            <a:pPr marL="0" indent="0">
              <a:buNone/>
            </a:pPr>
            <a:r>
              <a:rPr lang="en-GB" dirty="0" smtClean="0"/>
              <a:t>Amplifier chain functional; 531 kW RF power delivered to load; TIARA milestone achieved!  </a:t>
            </a:r>
            <a:r>
              <a:rPr lang="en-GB" smtClean="0"/>
              <a:t>Two weeks </a:t>
            </a:r>
            <a:r>
              <a:rPr lang="en-GB" dirty="0" smtClean="0"/>
              <a:t>ahead of deadline.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480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Amplifiers - Performance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 MW RF output was achieved at </a:t>
            </a:r>
            <a:r>
              <a:rPr lang="en-GB" dirty="0" err="1" smtClean="0"/>
              <a:t>Daresbury</a:t>
            </a:r>
            <a:r>
              <a:rPr lang="en-GB" dirty="0" smtClean="0"/>
              <a:t>, in July 2013, on amplifier chain #1.</a:t>
            </a:r>
          </a:p>
          <a:p>
            <a:r>
              <a:rPr lang="en-GB" dirty="0" smtClean="0"/>
              <a:t>PSU  trips were mitigated to allow high enough HT supply voltage (35 </a:t>
            </a:r>
            <a:r>
              <a:rPr lang="en-GB" dirty="0"/>
              <a:t>k</a:t>
            </a:r>
            <a:r>
              <a:rPr lang="en-GB" dirty="0" smtClean="0"/>
              <a:t>V) to achieve the 2 MW RF</a:t>
            </a:r>
          </a:p>
          <a:p>
            <a:r>
              <a:rPr lang="en-GB" dirty="0" smtClean="0"/>
              <a:t>Amplifiers and PSU racks were dismantled and arrived at RAL MICE Hall mid-August.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5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Ready for Testing</a:t>
            </a:r>
            <a:endParaRPr lang="en-GB" dirty="0"/>
          </a:p>
        </p:txBody>
      </p:sp>
      <p:pic>
        <p:nvPicPr>
          <p:cNvPr id="1026" name="Picture 2" descr="C:\Users\zrx27755\Desktop\Documents\MICE on MY C-DRIVE\PHOTOS!\TIARA success!\Compressed\End-st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93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Powers in MICE Hall</a:t>
            </a:r>
            <a:endParaRPr lang="en-GB" dirty="0"/>
          </a:p>
        </p:txBody>
      </p:sp>
      <p:pic>
        <p:nvPicPr>
          <p:cNvPr id="3074" name="Picture 2" descr="C:\Users\zrx27755\Desktop\Documents\MICE on MY C-DRIVE\PHOTOS!\TIARA success!\Compressed\500 kW!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66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Rogues Gallery</a:t>
            </a:r>
            <a:endParaRPr lang="en-GB" dirty="0"/>
          </a:p>
        </p:txBody>
      </p:sp>
      <p:pic>
        <p:nvPicPr>
          <p:cNvPr id="4098" name="Picture 2" descr="C:\Users\zrx27755\Desktop\Documents\MICE on MY C-DRIVE\PHOTOS!\TIARA success!\Compressed\Group 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668621"/>
            <a:ext cx="780288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18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Amplifiers were further run for detailed operating familiarisation by Tim S and Pierrick H.  Good preparation for generating protocols for design of remote-control system this year.</a:t>
            </a:r>
          </a:p>
          <a:p>
            <a:r>
              <a:rPr lang="en-GB" dirty="0" smtClean="0"/>
              <a:t>All 5 PSU racks, and 4616 amplifier, returned to DL in April, for re-assembly</a:t>
            </a:r>
          </a:p>
          <a:p>
            <a:r>
              <a:rPr lang="en-GB" dirty="0" smtClean="0"/>
              <a:t>RF testing, at DL, to resume ~ Summer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25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Tentative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RF amplifiers #2 aim to be ready and tested by end of FY 2014/15</a:t>
            </a:r>
          </a:p>
          <a:p>
            <a:r>
              <a:rPr lang="en-GB" dirty="0" smtClean="0"/>
              <a:t>Lock-out from MICE Hall, for STEP IV running, for one year from April 2015</a:t>
            </a:r>
          </a:p>
          <a:p>
            <a:r>
              <a:rPr lang="en-GB" dirty="0" smtClean="0"/>
              <a:t>PSU racks #2 aim to be ready by end of FY 2015/16</a:t>
            </a:r>
          </a:p>
          <a:p>
            <a:r>
              <a:rPr lang="en-GB" dirty="0" smtClean="0"/>
              <a:t>Installation of two amplifier systems at RAL for STEP V readiness during 2017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365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Tentative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Perhaps introduce test cavity to pre-testing programme </a:t>
            </a:r>
          </a:p>
          <a:p>
            <a:r>
              <a:rPr lang="en-GB" dirty="0" smtClean="0"/>
              <a:t>Build of X-ray screening would </a:t>
            </a:r>
            <a:r>
              <a:rPr lang="en-GB" smtClean="0"/>
              <a:t>be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20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Enhancement of STEP V??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Perhaps option to increase E-field with amplifiers systems 3 and 4.</a:t>
            </a:r>
          </a:p>
          <a:p>
            <a:r>
              <a:rPr lang="en-GB" dirty="0" smtClean="0"/>
              <a:t>Would need some re-</a:t>
            </a:r>
            <a:r>
              <a:rPr lang="en-GB" dirty="0" err="1" smtClean="0"/>
              <a:t>config</a:t>
            </a:r>
            <a:r>
              <a:rPr lang="en-GB" dirty="0" smtClean="0"/>
              <a:t>. of co-</a:t>
            </a:r>
            <a:r>
              <a:rPr lang="en-GB" dirty="0" err="1" smtClean="0"/>
              <a:t>ax</a:t>
            </a:r>
            <a:r>
              <a:rPr lang="en-GB" dirty="0" smtClean="0"/>
              <a:t> layout and some new components.</a:t>
            </a:r>
          </a:p>
          <a:p>
            <a:r>
              <a:rPr lang="en-GB" dirty="0" smtClean="0"/>
              <a:t>Might invoke SF6 pressurisation of lines.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23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TIARA System – Plan 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51"/>
          <a:stretch/>
        </p:blipFill>
        <p:spPr>
          <a:xfrm>
            <a:off x="2231073" y="1600200"/>
            <a:ext cx="46818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TIARA System – Plan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End-stage, ground floor			Driver </a:t>
            </a:r>
            <a:r>
              <a:rPr lang="en-GB" sz="1600" dirty="0"/>
              <a:t>stage and PSU racks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				</a:t>
            </a:r>
          </a:p>
          <a:p>
            <a:endParaRPr lang="en-GB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5340"/>
            <a:ext cx="3237319" cy="401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032448" cy="377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2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TIARA System – Plan </a:t>
            </a:r>
            <a:r>
              <a:rPr lang="en-GB" dirty="0" smtClean="0"/>
              <a:t>B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1897"/>
            <a:ext cx="8229600" cy="408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9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Preparations for 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Alternative </a:t>
            </a:r>
            <a:r>
              <a:rPr lang="en-GB" dirty="0"/>
              <a:t>layout, of o/p co-</a:t>
            </a:r>
            <a:r>
              <a:rPr lang="en-GB" dirty="0" err="1"/>
              <a:t>ax</a:t>
            </a:r>
            <a:r>
              <a:rPr lang="en-GB" dirty="0"/>
              <a:t>, </a:t>
            </a:r>
            <a:r>
              <a:rPr lang="en-GB" dirty="0" smtClean="0"/>
              <a:t>was implemented</a:t>
            </a:r>
            <a:r>
              <a:rPr lang="en-GB" dirty="0"/>
              <a:t>; </a:t>
            </a:r>
            <a:r>
              <a:rPr lang="en-GB" dirty="0" smtClean="0"/>
              <a:t>avoided further delays in lead-time </a:t>
            </a:r>
            <a:r>
              <a:rPr lang="en-GB" dirty="0"/>
              <a:t>for </a:t>
            </a:r>
            <a:r>
              <a:rPr lang="en-GB" dirty="0" smtClean="0"/>
              <a:t>upper floor mods.  Limited demonstration, for TIARA milestone, to 500 kW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Safety Case document written by TS, and </a:t>
            </a:r>
            <a:r>
              <a:rPr lang="en-GB" dirty="0" smtClean="0"/>
              <a:t>approved </a:t>
            </a:r>
            <a:r>
              <a:rPr lang="en-GB" dirty="0" smtClean="0"/>
              <a:t>by ISIS-MICE Safety board.</a:t>
            </a:r>
          </a:p>
          <a:p>
            <a:pPr lvl="1"/>
            <a:r>
              <a:rPr lang="en-GB" dirty="0" smtClean="0"/>
              <a:t>Included Risk Assessment and Method Statement</a:t>
            </a:r>
          </a:p>
          <a:p>
            <a:pPr lvl="1"/>
            <a:r>
              <a:rPr lang="en-GB" dirty="0" smtClean="0"/>
              <a:t>Included HT, ionising and non-ionising radiation safety</a:t>
            </a:r>
          </a:p>
          <a:p>
            <a:pPr lvl="1"/>
            <a:r>
              <a:rPr lang="en-GB" dirty="0" smtClean="0"/>
              <a:t>Radiation monitoring schemes were developed in conjunction with RAL Radiation Protection </a:t>
            </a:r>
            <a:r>
              <a:rPr lang="en-GB" dirty="0" err="1" smtClean="0"/>
              <a:t>Superviser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TS </a:t>
            </a:r>
            <a:r>
              <a:rPr lang="en-GB" dirty="0"/>
              <a:t>appointed EMF Protection Advisor</a:t>
            </a:r>
            <a:r>
              <a:rPr lang="en-GB" dirty="0" smtClean="0"/>
              <a:t>. (RF and microwave fields).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 of RF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GB" sz="2000" dirty="0"/>
          </a:p>
          <a:p>
            <a:r>
              <a:rPr lang="en-GB" dirty="0" smtClean="0"/>
              <a:t>MEGA, in the USA, fulfilled full order of parts for entire MICE RF (full Step VI)system. Importation, under </a:t>
            </a:r>
            <a:r>
              <a:rPr lang="en-GB" dirty="0" err="1" smtClean="0"/>
              <a:t>MoU</a:t>
            </a:r>
            <a:r>
              <a:rPr lang="en-GB" dirty="0" smtClean="0"/>
              <a:t>, via </a:t>
            </a:r>
            <a:r>
              <a:rPr lang="en-GB" dirty="0" err="1" smtClean="0"/>
              <a:t>Univeristy</a:t>
            </a:r>
            <a:r>
              <a:rPr lang="en-GB" dirty="0" smtClean="0"/>
              <a:t> of Mississippi, achieved late September 2013.</a:t>
            </a:r>
          </a:p>
          <a:p>
            <a:r>
              <a:rPr lang="en-GB" dirty="0" smtClean="0"/>
              <a:t>Many components of the RF system were procured by University of Mississippi under and MRI grant; thanks to Don Summers, and his colleagues.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4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of RF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Components included:</a:t>
            </a:r>
          </a:p>
          <a:p>
            <a:r>
              <a:rPr lang="en-GB" dirty="0" smtClean="0"/>
              <a:t>Co-</a:t>
            </a:r>
            <a:r>
              <a:rPr lang="en-GB" dirty="0" err="1" smtClean="0"/>
              <a:t>ax</a:t>
            </a:r>
            <a:r>
              <a:rPr lang="en-GB" dirty="0" smtClean="0"/>
              <a:t> RF transmission-lines for the whole project (a vast consignment!)</a:t>
            </a:r>
          </a:p>
          <a:p>
            <a:r>
              <a:rPr lang="en-GB" dirty="0" smtClean="0"/>
              <a:t>HT </a:t>
            </a:r>
            <a:r>
              <a:rPr lang="en-GB" dirty="0" smtClean="0"/>
              <a:t>reservoir </a:t>
            </a:r>
            <a:r>
              <a:rPr lang="en-GB" dirty="0" smtClean="0"/>
              <a:t>capacitors</a:t>
            </a:r>
          </a:p>
          <a:p>
            <a:r>
              <a:rPr lang="en-GB" dirty="0" smtClean="0"/>
              <a:t>HT charging PSUs</a:t>
            </a:r>
          </a:p>
          <a:p>
            <a:r>
              <a:rPr lang="en-GB" dirty="0" smtClean="0"/>
              <a:t>LLRF boards</a:t>
            </a:r>
          </a:p>
          <a:p>
            <a:r>
              <a:rPr lang="en-GB" dirty="0" smtClean="0"/>
              <a:t>3 new 4616 tubes and an amplifier </a:t>
            </a:r>
            <a:r>
              <a:rPr lang="en-GB" dirty="0" err="1" smtClean="0"/>
              <a:t>i</a:t>
            </a:r>
            <a:r>
              <a:rPr lang="en-GB" dirty="0" smtClean="0"/>
              <a:t>/p cavity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7485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929</Words>
  <Application>Microsoft Office PowerPoint</Application>
  <PresentationFormat>On-screen Show (4:3)</PresentationFormat>
  <Paragraphs>104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MICE RF – Installation at RAL</vt:lpstr>
      <vt:lpstr>RF Amplifiers – Performance at DL</vt:lpstr>
      <vt:lpstr>RF Amplifiers - Performance</vt:lpstr>
      <vt:lpstr>TIARA System – Plan A</vt:lpstr>
      <vt:lpstr>TIARA System – Plan A</vt:lpstr>
      <vt:lpstr>TIARA System – Plan B</vt:lpstr>
      <vt:lpstr> Preparations for Installation</vt:lpstr>
      <vt:lpstr>Procurement of RF Components</vt:lpstr>
      <vt:lpstr>Procurement of RF Components</vt:lpstr>
      <vt:lpstr>Procurement of RF Components</vt:lpstr>
      <vt:lpstr>Arrival of a batch of TX lines at RAL</vt:lpstr>
      <vt:lpstr>6” co-ax</vt:lpstr>
      <vt:lpstr>6” co-ax – assembly practice</vt:lpstr>
      <vt:lpstr>Mechanical Installation</vt:lpstr>
      <vt:lpstr>Mechanical Installation – End-stage</vt:lpstr>
      <vt:lpstr>Mechanical Inst: HT PSU and SSPA</vt:lpstr>
      <vt:lpstr>Mechanical Inst – HT PSU Rack 2</vt:lpstr>
      <vt:lpstr>Mechanical Installation</vt:lpstr>
      <vt:lpstr>Mechanical Installation – 3” co-ax</vt:lpstr>
      <vt:lpstr>Mechanical installation</vt:lpstr>
      <vt:lpstr>Electrical Installation</vt:lpstr>
      <vt:lpstr>Services - Water</vt:lpstr>
      <vt:lpstr>PowerPoint Presentation</vt:lpstr>
      <vt:lpstr>Services - Water</vt:lpstr>
      <vt:lpstr>Services - Water</vt:lpstr>
      <vt:lpstr>Services - Air</vt:lpstr>
      <vt:lpstr>Programme</vt:lpstr>
      <vt:lpstr>Staff</vt:lpstr>
      <vt:lpstr>TIARA Milestone Success</vt:lpstr>
      <vt:lpstr>Ready for Testing</vt:lpstr>
      <vt:lpstr>RF Powers in MICE Hall</vt:lpstr>
      <vt:lpstr>Rogues Gallery</vt:lpstr>
      <vt:lpstr>2014</vt:lpstr>
      <vt:lpstr>Tentative Programme</vt:lpstr>
      <vt:lpstr>Tentative Programme</vt:lpstr>
      <vt:lpstr>Enhancement of STEP V??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RF – TIARA and General Progress</dc:title>
  <dc:creator>Tim Stanley</dc:creator>
  <cp:lastModifiedBy>Tim Stanley</cp:lastModifiedBy>
  <cp:revision>95</cp:revision>
  <cp:lastPrinted>2013-08-13T16:17:56Z</cp:lastPrinted>
  <dcterms:created xsi:type="dcterms:W3CDTF">2013-06-05T13:55:37Z</dcterms:created>
  <dcterms:modified xsi:type="dcterms:W3CDTF">2014-06-02T00:09:49Z</dcterms:modified>
</cp:coreProperties>
</file>