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65" r:id="rId3"/>
    <p:sldId id="366" r:id="rId4"/>
    <p:sldId id="367" r:id="rId5"/>
    <p:sldId id="368" r:id="rId6"/>
    <p:sldId id="370" r:id="rId7"/>
    <p:sldId id="369" r:id="rId8"/>
  </p:sldIdLst>
  <p:sldSz cx="9144000" cy="6858000" type="screen4x3"/>
  <p:notesSz cx="6670675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4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4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E3BC-8EC2-5D43-AB76-8480252B2F87}" type="datetimeFigureOut">
              <a:rPr lang="en-US" smtClean="0"/>
              <a:t>8/4/14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E2BB-676C-5B4E-9DDA-97CCEBD0A8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13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A931-983F-4D8C-A816-AB01297CB4FF}" type="datetimeFigureOut">
              <a:rPr lang="en-GB" smtClean="0"/>
              <a:t>8/4/14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CF4B7-0B5C-4AFE-ABA6-5BBA6C5691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7480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FNAL Software School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0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6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75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9127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1520" y="1124744"/>
            <a:ext cx="864096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1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6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1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9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7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2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1640" y="125760"/>
            <a:ext cx="75608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7C70E8-245D-45BF-84AB-A10F652D25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7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366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66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conferenceDisplay.py?ovw=True&amp;confId=8568" TargetMode="External"/><Relationship Id="rId4" Type="http://schemas.openxmlformats.org/officeDocument/2006/relationships/hyperlink" Target="https://cdcvs.fnal.gov/redmine/projects/fnal-soft-school-summer-2014" TargetMode="External"/><Relationship Id="rId5" Type="http://schemas.openxmlformats.org/officeDocument/2006/relationships/hyperlink" Target="https://github.com/herndon/FNALComp/tree/production" TargetMode="External"/><Relationship Id="rId6" Type="http://schemas.openxmlformats.org/officeDocument/2006/relationships/hyperlink" Target="http://lpc.fnal.gov/FNALsoftwareSchool/CodeBrowser/index.html" TargetMode="External"/><Relationship Id="rId7" Type="http://schemas.openxmlformats.org/officeDocument/2006/relationships/hyperlink" Target="mailto:fnal_softwareschool2014@fnal.gov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/>
          </a:bodyPr>
          <a:lstStyle/>
          <a:p>
            <a:r>
              <a:rPr lang="en-US" dirty="0" smtClean="0"/>
              <a:t>FNAL Software School</a:t>
            </a:r>
            <a:br>
              <a:rPr lang="en-US" dirty="0" smtClean="0"/>
            </a:br>
            <a:r>
              <a:rPr lang="en-US" dirty="0" smtClean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73562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FNAL Software School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FNAL Software School</a:t>
            </a:r>
          </a:p>
          <a:p>
            <a:pPr lvl="1"/>
            <a:r>
              <a:rPr lang="en-US" dirty="0"/>
              <a:t>Programming Reconstruction Software for Large Computing </a:t>
            </a:r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HEP Software training</a:t>
            </a:r>
            <a:endParaRPr lang="en-US" dirty="0"/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Learn how to write well designed and effective, reconstruction software that integrates well into a large scale computing project</a:t>
            </a:r>
          </a:p>
          <a:p>
            <a:r>
              <a:rPr lang="en-US" dirty="0" smtClean="0"/>
              <a:t>Project(s)</a:t>
            </a:r>
          </a:p>
          <a:p>
            <a:pPr lvl="1"/>
            <a:r>
              <a:rPr lang="en-US" dirty="0" smtClean="0"/>
              <a:t>Tracking reconstruction is used as an example of a typical reconstruction software project in particle physics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Active participation is a central element of the school!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You will pursue several small reconstruction software development projects chosen to illustrate problems and techniques in software engineering for large computing projects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75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Personnel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Lead instructor and course developer</a:t>
            </a:r>
          </a:p>
          <a:p>
            <a:pPr lvl="1"/>
            <a:r>
              <a:rPr lang="en-US" dirty="0" smtClean="0"/>
              <a:t>Matthew Herndon</a:t>
            </a:r>
          </a:p>
          <a:p>
            <a:pPr lvl="1"/>
            <a:r>
              <a:rPr lang="en-US" dirty="0" smtClean="0"/>
              <a:t>I am an expert in tracking reconstruction software having led the CDF tracking group and programed reconstruction software </a:t>
            </a:r>
            <a:r>
              <a:rPr lang="en-US" dirty="0" smtClean="0"/>
              <a:t>for a silicon </a:t>
            </a:r>
            <a:r>
              <a:rPr lang="en-US" dirty="0" smtClean="0"/>
              <a:t>strip tracker and </a:t>
            </a:r>
            <a:r>
              <a:rPr lang="en-US" dirty="0" err="1" smtClean="0"/>
              <a:t>muon</a:t>
            </a:r>
            <a:r>
              <a:rPr lang="en-US" dirty="0" smtClean="0"/>
              <a:t> systems </a:t>
            </a:r>
            <a:r>
              <a:rPr lang="en-US" dirty="0" smtClean="0"/>
              <a:t>at </a:t>
            </a:r>
            <a:r>
              <a:rPr lang="en-US" dirty="0" smtClean="0"/>
              <a:t>CDF and CMS</a:t>
            </a:r>
          </a:p>
          <a:p>
            <a:r>
              <a:rPr lang="en-US" dirty="0" smtClean="0"/>
              <a:t>TAs and developers</a:t>
            </a:r>
          </a:p>
          <a:p>
            <a:pPr lvl="1"/>
            <a:r>
              <a:rPr lang="en-US" dirty="0" smtClean="0"/>
              <a:t>Our team of TA’s has extensive experience in software engineering and reconstruction in particle physics at </a:t>
            </a:r>
            <a:r>
              <a:rPr lang="en-US" dirty="0" err="1" smtClean="0"/>
              <a:t>Fermilab</a:t>
            </a:r>
            <a:endParaRPr lang="en-US" dirty="0" smtClean="0"/>
          </a:p>
          <a:p>
            <a:pPr lvl="1"/>
            <a:r>
              <a:rPr lang="en-US" dirty="0" smtClean="0"/>
              <a:t>A core group advised and contributed to the development of the course software</a:t>
            </a:r>
          </a:p>
          <a:p>
            <a:pPr lvl="1"/>
            <a:r>
              <a:rPr lang="en-US" dirty="0" smtClean="0"/>
              <a:t>Robert </a:t>
            </a:r>
            <a:r>
              <a:rPr lang="en-US" dirty="0" err="1" smtClean="0"/>
              <a:t>Kutschke</a:t>
            </a:r>
            <a:r>
              <a:rPr lang="en-US" dirty="0" smtClean="0"/>
              <a:t>, Marc </a:t>
            </a:r>
            <a:r>
              <a:rPr lang="en-US" dirty="0" err="1" smtClean="0"/>
              <a:t>Paterno</a:t>
            </a:r>
            <a:r>
              <a:rPr lang="en-US" dirty="0" smtClean="0"/>
              <a:t>, </a:t>
            </a:r>
            <a:r>
              <a:rPr lang="en-US" dirty="0"/>
              <a:t>Christopher </a:t>
            </a:r>
            <a:r>
              <a:rPr lang="en-US" dirty="0" smtClean="0"/>
              <a:t>Jones, Patrick </a:t>
            </a:r>
            <a:r>
              <a:rPr lang="en-US" dirty="0" err="1" smtClean="0"/>
              <a:t>Gartung</a:t>
            </a:r>
            <a:r>
              <a:rPr lang="en-US" dirty="0" smtClean="0"/>
              <a:t>, Elizabeth Sexton</a:t>
            </a:r>
            <a:r>
              <a:rPr lang="en-US" dirty="0"/>
              <a:t>-</a:t>
            </a:r>
            <a:r>
              <a:rPr lang="en-US" dirty="0" smtClean="0"/>
              <a:t>Kennedy, </a:t>
            </a:r>
            <a:r>
              <a:rPr lang="en-US" dirty="0" err="1"/>
              <a:t>Sudhir</a:t>
            </a:r>
            <a:r>
              <a:rPr lang="en-US" dirty="0"/>
              <a:t> </a:t>
            </a:r>
            <a:r>
              <a:rPr lang="en-US" dirty="0" smtClean="0"/>
              <a:t>Malik, Mike </a:t>
            </a:r>
            <a:r>
              <a:rPr lang="en-US" dirty="0" err="1" smtClean="0"/>
              <a:t>Hildreth</a:t>
            </a:r>
            <a:r>
              <a:rPr lang="en-US" dirty="0" smtClean="0"/>
              <a:t>, </a:t>
            </a:r>
            <a:r>
              <a:rPr lang="en-US" dirty="0" err="1" smtClean="0"/>
              <a:t>Qiming</a:t>
            </a:r>
            <a:r>
              <a:rPr lang="en-US" dirty="0" smtClean="0"/>
              <a:t> Lu, James </a:t>
            </a:r>
            <a:r>
              <a:rPr lang="en-US" dirty="0" err="1" smtClean="0"/>
              <a:t>Kowalkowski</a:t>
            </a:r>
            <a:r>
              <a:rPr lang="en-US" dirty="0" smtClean="0"/>
              <a:t>, William </a:t>
            </a:r>
            <a:r>
              <a:rPr lang="en-US" dirty="0" err="1"/>
              <a:t>Tanenbaum</a:t>
            </a:r>
            <a:r>
              <a:rPr lang="en-US" dirty="0"/>
              <a:t> </a:t>
            </a:r>
            <a:r>
              <a:rPr lang="en-US" dirty="0" smtClean="0"/>
              <a:t>, Paul Russo, Christopher Green, </a:t>
            </a:r>
            <a:r>
              <a:rPr lang="en-US" dirty="0"/>
              <a:t>William D </a:t>
            </a:r>
            <a:r>
              <a:rPr lang="en-US" dirty="0" err="1" smtClean="0"/>
              <a:t>Dagenhart</a:t>
            </a:r>
            <a:r>
              <a:rPr lang="en-US" dirty="0" smtClean="0"/>
              <a:t>, </a:t>
            </a:r>
            <a:r>
              <a:rPr lang="en-US" dirty="0"/>
              <a:t>William M </a:t>
            </a:r>
            <a:r>
              <a:rPr lang="en-US" dirty="0" err="1" smtClean="0"/>
              <a:t>Tanenbaum</a:t>
            </a:r>
            <a:endParaRPr lang="en-US" dirty="0" smtClean="0"/>
          </a:p>
          <a:p>
            <a:pPr lvl="1"/>
            <a:r>
              <a:rPr lang="en-US" dirty="0" smtClean="0"/>
              <a:t>They will assist you in the daily software projects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64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Resources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Course </a:t>
            </a:r>
            <a:r>
              <a:rPr lang="en-US" dirty="0" err="1" smtClean="0"/>
              <a:t>indico</a:t>
            </a:r>
            <a:r>
              <a:rPr lang="en-US" dirty="0" smtClean="0"/>
              <a:t> page:</a:t>
            </a:r>
          </a:p>
          <a:p>
            <a:pPr lvl="1"/>
            <a:r>
              <a:rPr lang="en-US" dirty="0">
                <a:hlinkClick r:id="rId3"/>
              </a:rPr>
              <a:t>https://indico.fnal.gov/conferenceDisplay.py?ovw=True&amp;confId=</a:t>
            </a:r>
            <a:r>
              <a:rPr lang="en-US" dirty="0" smtClean="0">
                <a:hlinkClick r:id="rId3"/>
              </a:rPr>
              <a:t>8568</a:t>
            </a:r>
            <a:endParaRPr lang="en-US" dirty="0" smtClean="0"/>
          </a:p>
          <a:p>
            <a:pPr lvl="1"/>
            <a:r>
              <a:rPr lang="en-US" dirty="0" smtClean="0"/>
              <a:t>Introduction, timetable and slides</a:t>
            </a:r>
          </a:p>
          <a:p>
            <a:r>
              <a:rPr lang="en-US" dirty="0" smtClean="0"/>
              <a:t>Course </a:t>
            </a:r>
            <a:r>
              <a:rPr lang="en-US" dirty="0" err="1" smtClean="0"/>
              <a:t>Redmine</a:t>
            </a:r>
            <a:r>
              <a:rPr lang="en-US" dirty="0" smtClean="0"/>
              <a:t> page:</a:t>
            </a:r>
          </a:p>
          <a:p>
            <a:pPr lvl="1"/>
            <a:r>
              <a:rPr lang="en-US" dirty="0">
                <a:hlinkClick r:id="rId4"/>
              </a:rPr>
              <a:t>https://cdcvs.fnal.gov/redmine/projects/fnal-soft-school-summer-</a:t>
            </a:r>
            <a:r>
              <a:rPr lang="en-US" dirty="0" smtClean="0">
                <a:hlinkClick r:id="rId4"/>
              </a:rPr>
              <a:t>2014</a:t>
            </a:r>
            <a:endParaRPr lang="en-US" dirty="0" smtClean="0"/>
          </a:p>
          <a:p>
            <a:pPr lvl="1"/>
            <a:r>
              <a:rPr lang="en-US" dirty="0" smtClean="0"/>
              <a:t>Overview page</a:t>
            </a:r>
          </a:p>
          <a:p>
            <a:pPr lvl="1"/>
            <a:r>
              <a:rPr lang="en-US" dirty="0" smtClean="0"/>
              <a:t>Front Wiki page with introduction primary resources</a:t>
            </a:r>
          </a:p>
          <a:p>
            <a:pPr lvl="2"/>
            <a:r>
              <a:rPr lang="en-US" dirty="0" smtClean="0"/>
              <a:t>Repository, course syllabus  and exercises, best practices guide</a:t>
            </a:r>
          </a:p>
          <a:p>
            <a:pPr lvl="1"/>
            <a:r>
              <a:rPr lang="en-US" dirty="0" smtClean="0"/>
              <a:t>Daily pages with detailed instructions, exercises, and resources</a:t>
            </a:r>
          </a:p>
          <a:p>
            <a:pPr lvl="1"/>
            <a:r>
              <a:rPr lang="en-US" dirty="0" smtClean="0"/>
              <a:t>Issue tracker – requires logging into </a:t>
            </a:r>
            <a:r>
              <a:rPr lang="en-US" dirty="0" err="1" smtClean="0"/>
              <a:t>redmine</a:t>
            </a:r>
            <a:r>
              <a:rPr lang="en-US" dirty="0" smtClean="0"/>
              <a:t> using your FNAL Services account user name and password.</a:t>
            </a:r>
          </a:p>
          <a:p>
            <a:r>
              <a:rPr lang="en-US" dirty="0" smtClean="0"/>
              <a:t>Course software repository:</a:t>
            </a:r>
          </a:p>
          <a:p>
            <a:pPr lvl="1"/>
            <a:r>
              <a:rPr lang="en-US" dirty="0">
                <a:hlinkClick r:id="rId5"/>
              </a:rPr>
              <a:t>https://github.com/herndon/FNALComp/tree/</a:t>
            </a:r>
            <a:r>
              <a:rPr lang="en-US" dirty="0" smtClean="0">
                <a:hlinkClick r:id="rId5"/>
              </a:rPr>
              <a:t>production</a:t>
            </a:r>
            <a:endParaRPr lang="en-US" dirty="0" smtClean="0"/>
          </a:p>
          <a:p>
            <a:r>
              <a:rPr lang="en-US" dirty="0" err="1" smtClean="0"/>
              <a:t>Doxygen</a:t>
            </a:r>
            <a:r>
              <a:rPr lang="en-US" dirty="0" smtClean="0"/>
              <a:t> Code Browser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6"/>
              </a:rPr>
              <a:t>http://</a:t>
            </a:r>
            <a:r>
              <a:rPr lang="en-US" dirty="0" err="1">
                <a:hlinkClick r:id="rId6"/>
              </a:rPr>
              <a:t>lpc.fnal.gov</a:t>
            </a:r>
            <a:r>
              <a:rPr lang="en-US" dirty="0">
                <a:hlinkClick r:id="rId6"/>
              </a:rPr>
              <a:t>/</a:t>
            </a:r>
            <a:r>
              <a:rPr lang="en-US" dirty="0" err="1">
                <a:hlinkClick r:id="rId6"/>
              </a:rPr>
              <a:t>FNALsoftwareSchool</a:t>
            </a:r>
            <a:r>
              <a:rPr lang="en-US" dirty="0">
                <a:hlinkClick r:id="rId6"/>
              </a:rPr>
              <a:t>/</a:t>
            </a:r>
            <a:r>
              <a:rPr lang="en-US" dirty="0" err="1">
                <a:hlinkClick r:id="rId6"/>
              </a:rPr>
              <a:t>CodeBrowser</a:t>
            </a:r>
            <a:r>
              <a:rPr lang="en-US" dirty="0">
                <a:hlinkClick r:id="rId6"/>
              </a:rPr>
              <a:t>/</a:t>
            </a:r>
            <a:r>
              <a:rPr lang="en-US" dirty="0" err="1">
                <a:hlinkClick r:id="rId6"/>
              </a:rPr>
              <a:t>index.html</a:t>
            </a:r>
            <a:endParaRPr lang="en-US" dirty="0" smtClean="0"/>
          </a:p>
          <a:p>
            <a:r>
              <a:rPr lang="en-US" dirty="0" smtClean="0"/>
              <a:t>Contact information</a:t>
            </a:r>
          </a:p>
          <a:p>
            <a:pPr lvl="1"/>
            <a:r>
              <a:rPr lang="en-US" dirty="0" smtClean="0"/>
              <a:t>Instructor </a:t>
            </a:r>
            <a:r>
              <a:rPr lang="en-US" dirty="0"/>
              <a:t>and </a:t>
            </a:r>
            <a:r>
              <a:rPr lang="en-US" dirty="0" smtClean="0"/>
              <a:t>Ta’s: </a:t>
            </a:r>
            <a:r>
              <a:rPr lang="en-US" dirty="0" err="1" smtClean="0"/>
              <a:t>listserve</a:t>
            </a:r>
            <a:r>
              <a:rPr lang="en-US" dirty="0" smtClean="0"/>
              <a:t> </a:t>
            </a:r>
            <a:r>
              <a:rPr lang="en-US" dirty="0">
                <a:hlinkClick r:id="rId7"/>
              </a:rPr>
              <a:t>fnal_softwareschool2014@</a:t>
            </a:r>
            <a:r>
              <a:rPr lang="en-US" dirty="0" smtClean="0">
                <a:hlinkClick r:id="rId7"/>
              </a:rPr>
              <a:t>fnal.gov</a:t>
            </a:r>
            <a:endParaRPr lang="en-US" dirty="0" smtClean="0"/>
          </a:p>
          <a:p>
            <a:pPr lvl="1"/>
            <a:r>
              <a:rPr lang="en-US" dirty="0" smtClean="0"/>
              <a:t>Software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technical issues </a:t>
            </a:r>
            <a:r>
              <a:rPr lang="en-US" dirty="0" smtClean="0"/>
              <a:t>can be reported using the </a:t>
            </a:r>
            <a:r>
              <a:rPr lang="en-US" dirty="0" err="1" smtClean="0"/>
              <a:t>redmine</a:t>
            </a:r>
            <a:r>
              <a:rPr lang="en-US" dirty="0" smtClean="0"/>
              <a:t> issue tracker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71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Today’s Activities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Introductory slides</a:t>
            </a:r>
          </a:p>
          <a:p>
            <a:r>
              <a:rPr lang="en-US" dirty="0" smtClean="0"/>
              <a:t>Review Day 0 pre-course exercise</a:t>
            </a:r>
          </a:p>
          <a:p>
            <a:pPr lvl="1"/>
            <a:r>
              <a:rPr lang="en-US" dirty="0" smtClean="0"/>
              <a:t>Make sure you can access, build and run the course software.</a:t>
            </a:r>
          </a:p>
          <a:p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Course code infrastructure</a:t>
            </a:r>
          </a:p>
          <a:p>
            <a:pPr lvl="1"/>
            <a:r>
              <a:rPr lang="en-US" dirty="0" smtClean="0"/>
              <a:t>Programming in a large </a:t>
            </a:r>
            <a:r>
              <a:rPr lang="en-US" smtClean="0"/>
              <a:t>software project</a:t>
            </a:r>
            <a:endParaRPr lang="en-US" dirty="0" smtClean="0"/>
          </a:p>
          <a:p>
            <a:pPr lvl="1"/>
            <a:r>
              <a:rPr lang="en-US" dirty="0" smtClean="0"/>
              <a:t>Hit reconstruction</a:t>
            </a:r>
          </a:p>
          <a:p>
            <a:pPr lvl="1"/>
            <a:r>
              <a:rPr lang="en-US" dirty="0" smtClean="0"/>
              <a:t>On data/algorithm abstraction</a:t>
            </a:r>
          </a:p>
          <a:p>
            <a:r>
              <a:rPr lang="en-US" dirty="0" smtClean="0"/>
              <a:t>Daily project: Cluster finding and hit reconstruction</a:t>
            </a:r>
          </a:p>
          <a:p>
            <a:pPr lvl="1"/>
            <a:r>
              <a:rPr lang="en-US" dirty="0" smtClean="0"/>
              <a:t>Performed in groups of 3</a:t>
            </a:r>
          </a:p>
          <a:p>
            <a:pPr lvl="1"/>
            <a:r>
              <a:rPr lang="en-US" dirty="0" smtClean="0"/>
              <a:t>Planning: jointly with TAs</a:t>
            </a:r>
          </a:p>
          <a:p>
            <a:pPr lvl="1"/>
            <a:r>
              <a:rPr lang="en-US" dirty="0" smtClean="0"/>
              <a:t>(Lunch)</a:t>
            </a:r>
          </a:p>
          <a:p>
            <a:pPr lvl="1"/>
            <a:r>
              <a:rPr lang="en-US" dirty="0" smtClean="0"/>
              <a:t>Programming time</a:t>
            </a:r>
          </a:p>
          <a:p>
            <a:pPr lvl="1"/>
            <a:r>
              <a:rPr lang="en-US" dirty="0" smtClean="0"/>
              <a:t>Progress assessment</a:t>
            </a:r>
          </a:p>
          <a:p>
            <a:pPr lvl="1"/>
            <a:r>
              <a:rPr lang="en-US" dirty="0" smtClean="0"/>
              <a:t>Programming time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ssessment and discussion time, informal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5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99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Course Goals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Learn how to write well designed</a:t>
            </a:r>
            <a:r>
              <a:rPr lang="en-US" dirty="0"/>
              <a:t> </a:t>
            </a:r>
            <a:r>
              <a:rPr lang="en-US" dirty="0" smtClean="0"/>
              <a:t>and effective  reconstruction software that integrates well into a large scale computing project</a:t>
            </a:r>
          </a:p>
          <a:p>
            <a:r>
              <a:rPr lang="en-US" dirty="0" smtClean="0"/>
              <a:t>What does that mean?</a:t>
            </a:r>
          </a:p>
          <a:p>
            <a:pPr lvl="1"/>
            <a:r>
              <a:rPr lang="en-US" dirty="0" smtClean="0"/>
              <a:t>Follows best practices</a:t>
            </a:r>
          </a:p>
          <a:p>
            <a:pPr lvl="2"/>
            <a:r>
              <a:rPr lang="en-US" dirty="0" smtClean="0"/>
              <a:t>Many of the best practices are there to facilitate the elements of the goal.</a:t>
            </a:r>
          </a:p>
          <a:p>
            <a:pPr lvl="1"/>
            <a:r>
              <a:rPr lang="en-US" dirty="0" smtClean="0"/>
              <a:t>Easy to read</a:t>
            </a:r>
          </a:p>
          <a:p>
            <a:pPr lvl="2"/>
            <a:r>
              <a:rPr lang="en-US" dirty="0" smtClean="0"/>
              <a:t>A user or other developer can read and understand quickly what your code does.</a:t>
            </a:r>
          </a:p>
          <a:p>
            <a:pPr lvl="1"/>
            <a:r>
              <a:rPr lang="en-US" dirty="0" smtClean="0"/>
              <a:t>Easy to maintain</a:t>
            </a:r>
          </a:p>
          <a:p>
            <a:pPr lvl="2"/>
            <a:r>
              <a:rPr lang="en-US" dirty="0" smtClean="0"/>
              <a:t>Need to improve something? Well designed code will often let you do so with a change at a single point without effecting any of the classes and functions that use the code </a:t>
            </a:r>
            <a:r>
              <a:rPr lang="en-US" smtClean="0"/>
              <a:t>you’ve changed.</a:t>
            </a:r>
            <a:endParaRPr lang="en-US" dirty="0" smtClean="0"/>
          </a:p>
          <a:p>
            <a:pPr lvl="1"/>
            <a:r>
              <a:rPr lang="en-US" dirty="0" smtClean="0"/>
              <a:t>Simple</a:t>
            </a:r>
          </a:p>
          <a:p>
            <a:pPr lvl="2"/>
            <a:r>
              <a:rPr lang="en-US" dirty="0" smtClean="0"/>
              <a:t>The simplest solution is used when various solutions are equally effective.</a:t>
            </a:r>
          </a:p>
          <a:p>
            <a:pPr lvl="1"/>
            <a:r>
              <a:rPr lang="en-US" dirty="0" smtClean="0"/>
              <a:t>Safe</a:t>
            </a:r>
          </a:p>
          <a:p>
            <a:pPr lvl="2"/>
            <a:r>
              <a:rPr lang="en-US" dirty="0" smtClean="0"/>
              <a:t>Data elements are safe from being altered when they should not be.</a:t>
            </a:r>
          </a:p>
          <a:p>
            <a:pPr lvl="1"/>
            <a:r>
              <a:rPr lang="en-US" dirty="0" smtClean="0"/>
              <a:t>Fast uses minimal memory</a:t>
            </a:r>
          </a:p>
          <a:p>
            <a:pPr lvl="2"/>
            <a:r>
              <a:rPr lang="en-US" dirty="0" smtClean="0"/>
              <a:t>A fact of particle physics computing is that we deal with large data sets and are CPU and memory limited.</a:t>
            </a:r>
          </a:p>
          <a:p>
            <a:pPr lvl="1"/>
            <a:r>
              <a:rPr lang="en-US" dirty="0" smtClean="0"/>
              <a:t>Effective</a:t>
            </a:r>
          </a:p>
          <a:p>
            <a:pPr lvl="2"/>
            <a:r>
              <a:rPr lang="en-US" dirty="0" smtClean="0"/>
              <a:t>Defined in terms of the project goal.  In reconstruction typically, efficient, accurate, and low fake rate (reconstruction of Hits, Tracks that don’t exist!) reconstruction of objects.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6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971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Day 0 exercise review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Day 0 exercise</a:t>
            </a:r>
          </a:p>
          <a:p>
            <a:pPr lvl="1"/>
            <a:r>
              <a:rPr lang="en-US" dirty="0" smtClean="0"/>
              <a:t>Setup accounts,</a:t>
            </a:r>
          </a:p>
          <a:p>
            <a:pPr lvl="1"/>
            <a:r>
              <a:rPr lang="en-US" dirty="0" smtClean="0"/>
              <a:t>Download software</a:t>
            </a:r>
          </a:p>
          <a:p>
            <a:pPr lvl="1"/>
            <a:r>
              <a:rPr lang="en-US" dirty="0" smtClean="0"/>
              <a:t>Build and run</a:t>
            </a:r>
          </a:p>
          <a:p>
            <a:pPr lvl="1"/>
            <a:r>
              <a:rPr lang="en-US" dirty="0" smtClean="0"/>
              <a:t>Modify software accessing each of the generated data objects </a:t>
            </a:r>
            <a:r>
              <a:rPr lang="en-US" dirty="0" smtClean="0"/>
              <a:t>to </a:t>
            </a:r>
            <a:r>
              <a:rPr lang="en-US" smtClean="0"/>
              <a:t>make histograms</a:t>
            </a:r>
            <a:endParaRPr lang="en-US" dirty="0" smtClean="0"/>
          </a:p>
          <a:p>
            <a:r>
              <a:rPr lang="en-US" dirty="0" smtClean="0"/>
              <a:t>If building and running the software did not work we should address the issue now.</a:t>
            </a:r>
          </a:p>
          <a:p>
            <a:r>
              <a:rPr lang="en-US" dirty="0"/>
              <a:t>T</a:t>
            </a:r>
            <a:r>
              <a:rPr lang="en-US" dirty="0" smtClean="0"/>
              <a:t>he day 0 exercise is designed to assess whether you have the necessary level of knowledge and skills to be in the course.</a:t>
            </a:r>
          </a:p>
          <a:p>
            <a:r>
              <a:rPr lang="en-US" dirty="0" smtClean="0"/>
              <a:t>We expect</a:t>
            </a:r>
          </a:p>
          <a:p>
            <a:pPr lvl="1"/>
            <a:r>
              <a:rPr lang="en-US" dirty="0" smtClean="0"/>
              <a:t>Ability to do basic programming in C++</a:t>
            </a:r>
          </a:p>
          <a:p>
            <a:pPr lvl="2"/>
            <a:r>
              <a:rPr lang="en-US" dirty="0" smtClean="0"/>
              <a:t>For instance you have written analysis software</a:t>
            </a:r>
          </a:p>
          <a:p>
            <a:pPr lvl="1"/>
            <a:r>
              <a:rPr lang="en-US" dirty="0" smtClean="0"/>
              <a:t>Familiarity with </a:t>
            </a:r>
            <a:r>
              <a:rPr lang="en-US" dirty="0"/>
              <a:t>U</a:t>
            </a:r>
            <a:r>
              <a:rPr lang="en-US" dirty="0" smtClean="0"/>
              <a:t>nix systems such that the scripts we have provided make sense.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7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7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3848</TotalTime>
  <Words>791</Words>
  <Application>Microsoft Macintosh PowerPoint</Application>
  <PresentationFormat>On-screen Show (4:3)</PresentationFormat>
  <Paragraphs>122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FNAL Software School Introduction</vt:lpstr>
      <vt:lpstr>FNAL Software School</vt:lpstr>
      <vt:lpstr>Personnel</vt:lpstr>
      <vt:lpstr>Resources</vt:lpstr>
      <vt:lpstr>Today’s Activities</vt:lpstr>
      <vt:lpstr>Course Goals</vt:lpstr>
      <vt:lpstr>Day 0 exercise review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herndon</dc:creator>
  <cp:keywords/>
  <dc:description/>
  <cp:lastModifiedBy>Matthew Herndon</cp:lastModifiedBy>
  <cp:revision>329</cp:revision>
  <cp:lastPrinted>2013-03-12T14:45:22Z</cp:lastPrinted>
  <dcterms:created xsi:type="dcterms:W3CDTF">2011-11-18T10:05:35Z</dcterms:created>
  <dcterms:modified xsi:type="dcterms:W3CDTF">2014-08-04T13:29:11Z</dcterms:modified>
  <cp:category/>
</cp:coreProperties>
</file>